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Ex2.xml" ContentType="application/vnd.ms-office.chartex+xml"/>
  <Override PartName="/ppt/charts/style2.xml" ContentType="application/vnd.ms-office.chartstyle+xml"/>
  <Override PartName="/ppt/charts/colors2.xml" ContentType="application/vnd.ms-office.chartcolorstyle+xml"/>
  <Override PartName="/ppt/charts/chart1.xml" ContentType="application/vnd.openxmlformats-officedocument.drawingml.chart+xml"/>
  <Override PartName="/ppt/charts/style3.xml" ContentType="application/vnd.ms-office.chartstyle+xml"/>
  <Override PartName="/ppt/charts/colors3.xml" ContentType="application/vnd.ms-office.chartcolorstyle+xml"/>
  <Override PartName="/ppt/charts/chart2.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5.xml" ContentType="application/vnd.ms-office.chartstyle+xml"/>
  <Override PartName="/ppt/charts/colors5.xml" ContentType="application/vnd.ms-office.chartcolorstyle+xml"/>
  <Override PartName="/ppt/charts/chart4.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8.xml" ContentType="application/vnd.ms-office.chartstyle+xml"/>
  <Override PartName="/ppt/charts/colors8.xml" ContentType="application/vnd.ms-office.chartcolorstyle+xml"/>
  <Override PartName="/ppt/charts/chart7.xml" ContentType="application/vnd.openxmlformats-officedocument.drawingml.chart+xml"/>
  <Override PartName="/ppt/charts/style9.xml" ContentType="application/vnd.ms-office.chartstyle+xml"/>
  <Override PartName="/ppt/charts/colors9.xml" ContentType="application/vnd.ms-office.chartcolorstyle+xml"/>
  <Override PartName="/ppt/charts/chart8.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9.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0.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1.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2.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3.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4.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5.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6.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7.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5.xml" ContentType="application/vnd.openxmlformats-officedocument.presentationml.notesSlide+xml"/>
  <Override PartName="/ppt/charts/chart18.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19.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0.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1.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2.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3.xml" ContentType="application/vnd.openxmlformats-officedocument.drawingml.chart+xml"/>
  <Override PartName="/ppt/charts/style25.xml" ContentType="application/vnd.ms-office.chartstyle+xml"/>
  <Override PartName="/ppt/charts/colors25.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50"/>
  </p:notesMasterIdLst>
  <p:sldIdLst>
    <p:sldId id="256" r:id="rId5"/>
    <p:sldId id="261" r:id="rId6"/>
    <p:sldId id="300" r:id="rId7"/>
    <p:sldId id="257" r:id="rId8"/>
    <p:sldId id="258" r:id="rId9"/>
    <p:sldId id="294" r:id="rId10"/>
    <p:sldId id="299" r:id="rId11"/>
    <p:sldId id="260" r:id="rId12"/>
    <p:sldId id="276" r:id="rId13"/>
    <p:sldId id="273" r:id="rId14"/>
    <p:sldId id="308" r:id="rId15"/>
    <p:sldId id="282" r:id="rId16"/>
    <p:sldId id="267" r:id="rId17"/>
    <p:sldId id="270" r:id="rId18"/>
    <p:sldId id="280" r:id="rId19"/>
    <p:sldId id="281" r:id="rId20"/>
    <p:sldId id="309" r:id="rId21"/>
    <p:sldId id="303" r:id="rId22"/>
    <p:sldId id="283" r:id="rId23"/>
    <p:sldId id="311" r:id="rId24"/>
    <p:sldId id="284" r:id="rId25"/>
    <p:sldId id="285" r:id="rId26"/>
    <p:sldId id="286" r:id="rId27"/>
    <p:sldId id="287" r:id="rId28"/>
    <p:sldId id="288" r:id="rId29"/>
    <p:sldId id="289" r:id="rId30"/>
    <p:sldId id="301" r:id="rId31"/>
    <p:sldId id="302" r:id="rId32"/>
    <p:sldId id="290" r:id="rId33"/>
    <p:sldId id="274" r:id="rId34"/>
    <p:sldId id="291" r:id="rId35"/>
    <p:sldId id="292" r:id="rId36"/>
    <p:sldId id="304" r:id="rId37"/>
    <p:sldId id="293" r:id="rId38"/>
    <p:sldId id="296" r:id="rId39"/>
    <p:sldId id="297" r:id="rId40"/>
    <p:sldId id="312" r:id="rId41"/>
    <p:sldId id="313" r:id="rId42"/>
    <p:sldId id="298" r:id="rId43"/>
    <p:sldId id="314" r:id="rId44"/>
    <p:sldId id="263" r:id="rId45"/>
    <p:sldId id="266" r:id="rId46"/>
    <p:sldId id="305" r:id="rId47"/>
    <p:sldId id="306" r:id="rId48"/>
    <p:sldId id="307"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F1AC41-3EEB-458D-A5DF-14B23369D079}" v="99" dt="2024-10-08T19:46:40.6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05" autoAdjust="0"/>
    <p:restoredTop sz="94719"/>
  </p:normalViewPr>
  <p:slideViewPr>
    <p:cSldViewPr snapToGrid="0">
      <p:cViewPr varScale="1">
        <p:scale>
          <a:sx n="102" d="100"/>
          <a:sy n="102" d="100"/>
        </p:scale>
        <p:origin x="120"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4.xml"/><Relationship Id="rId1" Type="http://schemas.microsoft.com/office/2011/relationships/chartStyle" Target="style14.xml"/></Relationships>
</file>

<file path=ppt/charts/_rels/chart1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5.xml"/><Relationship Id="rId1" Type="http://schemas.microsoft.com/office/2011/relationships/chartStyle" Target="style15.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6.xml"/><Relationship Id="rId1" Type="http://schemas.microsoft.com/office/2011/relationships/chartStyle" Target="style16.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7.xml"/><Relationship Id="rId1" Type="http://schemas.microsoft.com/office/2011/relationships/chartStyle" Target="style17.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8.xml"/><Relationship Id="rId1" Type="http://schemas.microsoft.com/office/2011/relationships/chartStyle" Target="style18.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9.xml"/><Relationship Id="rId1" Type="http://schemas.microsoft.com/office/2011/relationships/chartStyle" Target="style19.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20.xml"/><Relationship Id="rId1" Type="http://schemas.microsoft.com/office/2011/relationships/chartStyle" Target="style20.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21.xml"/><Relationship Id="rId1" Type="http://schemas.microsoft.com/office/2011/relationships/chartStyle" Target="style2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2.xml"/><Relationship Id="rId1" Type="http://schemas.microsoft.com/office/2011/relationships/chartStyle" Target="style22.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3.xml"/><Relationship Id="rId1" Type="http://schemas.microsoft.com/office/2011/relationships/chartStyle" Target="style23.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4.xml"/><Relationship Id="rId1" Type="http://schemas.microsoft.com/office/2011/relationships/chartStyle" Target="style24.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5.xml"/><Relationship Id="rId1" Type="http://schemas.microsoft.com/office/2011/relationships/chartStyle" Target="style25.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xlsx"/></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accent1"/>
                </a:solidFill>
              </a:rPr>
              <a:t>At this stage in the plan, how confident are you that your READI</a:t>
            </a:r>
            <a:r>
              <a:rPr lang="en-US" baseline="0" dirty="0">
                <a:solidFill>
                  <a:schemeClr val="accent1"/>
                </a:solidFill>
              </a:rPr>
              <a:t> plan will be fully developed and implemented?</a:t>
            </a:r>
            <a:r>
              <a:rPr lang="en-US" dirty="0">
                <a:solidFill>
                  <a:schemeClr val="accent1"/>
                </a:solidFill>
              </a:rPr>
              <a:t>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Sheet1!$B$2</c:f>
              <c:strCache>
                <c:ptCount val="1"/>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14-4019-AC66-7370B03A7CE0}"/>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8214-4019-AC66-7370B03A7CE0}"/>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8214-4019-AC66-7370B03A7CE0}"/>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8214-4019-AC66-7370B03A7CE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Sheet1!$C$1:$F$1</c:f>
              <c:strCache>
                <c:ptCount val="4"/>
                <c:pt idx="0">
                  <c:v>Somewhat Confident</c:v>
                </c:pt>
                <c:pt idx="1">
                  <c:v>Neutral</c:v>
                </c:pt>
                <c:pt idx="2">
                  <c:v>Very uncofident</c:v>
                </c:pt>
                <c:pt idx="3">
                  <c:v>Very Confident</c:v>
                </c:pt>
              </c:strCache>
            </c:strRef>
          </c:cat>
          <c:val>
            <c:numRef>
              <c:f>Sheet1!$C$2:$F$2</c:f>
              <c:numCache>
                <c:formatCode>General</c:formatCode>
                <c:ptCount val="4"/>
                <c:pt idx="0">
                  <c:v>3</c:v>
                </c:pt>
                <c:pt idx="1">
                  <c:v>1</c:v>
                </c:pt>
                <c:pt idx="2">
                  <c:v>1</c:v>
                </c:pt>
                <c:pt idx="3">
                  <c:v>15</c:v>
                </c:pt>
              </c:numCache>
            </c:numRef>
          </c:val>
          <c:extLst>
            <c:ext xmlns:c16="http://schemas.microsoft.com/office/drawing/2014/chart" uri="{C3380CC4-5D6E-409C-BE32-E72D297353CC}">
              <c16:uniqueId val="{00000000-6612-4982-9DA0-C2EE9B95C4BC}"/>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r>
              <a:rPr lang="en-US" dirty="0"/>
              <a:t>Which organization types (and collaborators) do you have </a:t>
            </a:r>
            <a:r>
              <a:rPr lang="en-US" b="1" dirty="0"/>
              <a:t>neutral</a:t>
            </a:r>
            <a:r>
              <a:rPr lang="en-US" dirty="0"/>
              <a:t> relationships with? Select as many types as are relevant. - Selected Choice</a:t>
            </a:r>
          </a:p>
        </c:rich>
      </c:tx>
      <c:overlay val="0"/>
      <c:spPr>
        <a:noFill/>
        <a:ln>
          <a:noFill/>
        </a:ln>
        <a:effectLst/>
      </c:spPr>
      <c:txPr>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endParaRPr lang="en-US"/>
        </a:p>
      </c:txPr>
    </c:title>
    <c:autoTitleDeleted val="0"/>
    <c:plotArea>
      <c:layout/>
      <c:barChart>
        <c:barDir val="bar"/>
        <c:grouping val="clustered"/>
        <c:varyColors val="0"/>
        <c:ser>
          <c:idx val="0"/>
          <c:order val="0"/>
          <c:tx>
            <c:strRef>
              <c:f>Sheet1!$A$1</c:f>
              <c:strCache>
                <c:ptCount val="1"/>
                <c:pt idx="0">
                  <c:v>Which organization types (and collaborators) do you have neutral relationships with? Select as many types as are relevant. - Selected Choice</c:v>
                </c:pt>
              </c:strCache>
            </c:strRef>
          </c:tx>
          <c:spPr>
            <a:solidFill>
              <a:schemeClr val="accent1"/>
            </a:solidFill>
            <a:ln>
              <a:noFill/>
            </a:ln>
            <a:effectLst/>
          </c:spPr>
          <c:invertIfNegative val="0"/>
          <c:dLbls>
            <c:dLbl>
              <c:idx val="0"/>
              <c:tx>
                <c:rich>
                  <a:bodyPr/>
                  <a:lstStyle/>
                  <a:p>
                    <a:fld id="{A705444B-9D46-477C-AEEE-C9649423C6DA}" type="CELLRANGE">
                      <a:rPr lang="en-US"/>
                      <a:pPr/>
                      <a:t>[CELLRANGE]</a:t>
                    </a:fld>
                    <a:r>
                      <a:rPr lang="en-US" baseline="0"/>
                      <a:t>, </a:t>
                    </a:r>
                    <a:fld id="{95C86B85-6545-4D34-92FA-07CB852A0AE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31E6-4AAC-BB40-4481F2FDA95C}"/>
                </c:ext>
              </c:extLst>
            </c:dLbl>
            <c:dLbl>
              <c:idx val="1"/>
              <c:tx>
                <c:rich>
                  <a:bodyPr/>
                  <a:lstStyle/>
                  <a:p>
                    <a:fld id="{A8FE5B0F-EB63-47AA-BF3A-4584BD11DC23}" type="CELLRANGE">
                      <a:rPr lang="en-US"/>
                      <a:pPr/>
                      <a:t>[CELLRANGE]</a:t>
                    </a:fld>
                    <a:r>
                      <a:rPr lang="en-US" baseline="0"/>
                      <a:t>, </a:t>
                    </a:r>
                    <a:fld id="{716D34AE-2380-46ED-9184-B9A017D8324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31E6-4AAC-BB40-4481F2FDA95C}"/>
                </c:ext>
              </c:extLst>
            </c:dLbl>
            <c:dLbl>
              <c:idx val="2"/>
              <c:tx>
                <c:rich>
                  <a:bodyPr/>
                  <a:lstStyle/>
                  <a:p>
                    <a:fld id="{4AB1383A-14E5-44E0-BC36-0B7E279BA717}" type="CELLRANGE">
                      <a:rPr lang="en-US"/>
                      <a:pPr/>
                      <a:t>[CELLRANGE]</a:t>
                    </a:fld>
                    <a:r>
                      <a:rPr lang="en-US" baseline="0"/>
                      <a:t>, </a:t>
                    </a:r>
                    <a:fld id="{A727062F-DA3E-419F-9F3F-76704140ADD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31E6-4AAC-BB40-4481F2FDA95C}"/>
                </c:ext>
              </c:extLst>
            </c:dLbl>
            <c:dLbl>
              <c:idx val="3"/>
              <c:tx>
                <c:rich>
                  <a:bodyPr/>
                  <a:lstStyle/>
                  <a:p>
                    <a:fld id="{AD68293B-5503-4EBE-ABFD-7CC6B68D012C}" type="CELLRANGE">
                      <a:rPr lang="en-US"/>
                      <a:pPr/>
                      <a:t>[CELLRANGE]</a:t>
                    </a:fld>
                    <a:r>
                      <a:rPr lang="en-US" baseline="0"/>
                      <a:t>, </a:t>
                    </a:r>
                    <a:fld id="{96639A78-C30B-4320-A1A1-BA65D28C2DD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31E6-4AAC-BB40-4481F2FDA95C}"/>
                </c:ext>
              </c:extLst>
            </c:dLbl>
            <c:dLbl>
              <c:idx val="4"/>
              <c:tx>
                <c:rich>
                  <a:bodyPr/>
                  <a:lstStyle/>
                  <a:p>
                    <a:fld id="{A304E4D2-5E70-46CB-B872-AB337D7F2A52}" type="CELLRANGE">
                      <a:rPr lang="en-US"/>
                      <a:pPr/>
                      <a:t>[CELLRANGE]</a:t>
                    </a:fld>
                    <a:r>
                      <a:rPr lang="en-US" baseline="0"/>
                      <a:t>, </a:t>
                    </a:r>
                    <a:fld id="{A3630B34-40F3-4268-A239-C23628B8E8A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31E6-4AAC-BB40-4481F2FDA95C}"/>
                </c:ext>
              </c:extLst>
            </c:dLbl>
            <c:dLbl>
              <c:idx val="5"/>
              <c:tx>
                <c:rich>
                  <a:bodyPr/>
                  <a:lstStyle/>
                  <a:p>
                    <a:fld id="{80A1C47E-5EF3-416D-88A3-8FAC35CA2867}" type="CELLRANGE">
                      <a:rPr lang="en-US"/>
                      <a:pPr/>
                      <a:t>[CELLRANGE]</a:t>
                    </a:fld>
                    <a:r>
                      <a:rPr lang="en-US" baseline="0"/>
                      <a:t>, </a:t>
                    </a:r>
                    <a:fld id="{536F2D23-C9E4-4BCD-A800-CFD46F43602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31E6-4AAC-BB40-4481F2FDA95C}"/>
                </c:ext>
              </c:extLst>
            </c:dLbl>
            <c:dLbl>
              <c:idx val="6"/>
              <c:tx>
                <c:rich>
                  <a:bodyPr/>
                  <a:lstStyle/>
                  <a:p>
                    <a:fld id="{D254DD93-70B7-4AEE-BD7B-0ACB72B72998}" type="CELLRANGE">
                      <a:rPr lang="en-US"/>
                      <a:pPr/>
                      <a:t>[CELLRANGE]</a:t>
                    </a:fld>
                    <a:r>
                      <a:rPr lang="en-US" baseline="0"/>
                      <a:t>, </a:t>
                    </a:r>
                    <a:fld id="{96CEAD2C-118A-4DB9-93A8-C1B0A5B12F9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31E6-4AAC-BB40-4481F2FDA95C}"/>
                </c:ext>
              </c:extLst>
            </c:dLbl>
            <c:dLbl>
              <c:idx val="7"/>
              <c:tx>
                <c:rich>
                  <a:bodyPr/>
                  <a:lstStyle/>
                  <a:p>
                    <a:fld id="{C904DA82-F551-42A1-830C-C7EC6A7885E8}" type="CELLRANGE">
                      <a:rPr lang="en-US"/>
                      <a:pPr/>
                      <a:t>[CELLRANGE]</a:t>
                    </a:fld>
                    <a:r>
                      <a:rPr lang="en-US" baseline="0"/>
                      <a:t>, </a:t>
                    </a:r>
                    <a:fld id="{EC27E966-090A-47D3-8F2B-568FB410D91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31E6-4AAC-BB40-4481F2FDA95C}"/>
                </c:ext>
              </c:extLst>
            </c:dLbl>
            <c:dLbl>
              <c:idx val="8"/>
              <c:tx>
                <c:rich>
                  <a:bodyPr/>
                  <a:lstStyle/>
                  <a:p>
                    <a:fld id="{6C9B57D2-2691-4FC5-82AE-4340FD22F636}" type="CELLRANGE">
                      <a:rPr lang="en-US"/>
                      <a:pPr/>
                      <a:t>[CELLRANGE]</a:t>
                    </a:fld>
                    <a:r>
                      <a:rPr lang="en-US" baseline="0"/>
                      <a:t>, </a:t>
                    </a:r>
                    <a:fld id="{7EAAF4C4-8A78-4929-9EEF-06872BBA983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31E6-4AAC-BB40-4481F2FDA95C}"/>
                </c:ext>
              </c:extLst>
            </c:dLbl>
            <c:dLbl>
              <c:idx val="9"/>
              <c:tx>
                <c:rich>
                  <a:bodyPr/>
                  <a:lstStyle/>
                  <a:p>
                    <a:fld id="{1DBDA8AE-552E-4518-A448-96C44D0F80D2}" type="CELLRANGE">
                      <a:rPr lang="en-US"/>
                      <a:pPr/>
                      <a:t>[CELLRANGE]</a:t>
                    </a:fld>
                    <a:r>
                      <a:rPr lang="en-US" baseline="0"/>
                      <a:t>, </a:t>
                    </a:r>
                    <a:fld id="{591DC0F0-E330-4365-B5B3-BD4F2CA227F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31E6-4AAC-BB40-4481F2FDA95C}"/>
                </c:ext>
              </c:extLst>
            </c:dLbl>
            <c:dLbl>
              <c:idx val="10"/>
              <c:tx>
                <c:rich>
                  <a:bodyPr/>
                  <a:lstStyle/>
                  <a:p>
                    <a:fld id="{419B09DE-614A-4516-8F59-587ADDC2CAF6}" type="CELLRANGE">
                      <a:rPr lang="en-US"/>
                      <a:pPr/>
                      <a:t>[CELLRANGE]</a:t>
                    </a:fld>
                    <a:r>
                      <a:rPr lang="en-US" baseline="0"/>
                      <a:t>, </a:t>
                    </a:r>
                    <a:fld id="{1AC80CD9-B1A3-4CDB-BC71-F1806C52A87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31E6-4AAC-BB40-4481F2FDA95C}"/>
                </c:ext>
              </c:extLst>
            </c:dLbl>
            <c:dLbl>
              <c:idx val="11"/>
              <c:tx>
                <c:rich>
                  <a:bodyPr/>
                  <a:lstStyle/>
                  <a:p>
                    <a:fld id="{C2A75281-A2F4-4E77-8CF6-0B23EC404CDE}" type="CELLRANGE">
                      <a:rPr lang="en-US"/>
                      <a:pPr/>
                      <a:t>[CELLRANGE]</a:t>
                    </a:fld>
                    <a:r>
                      <a:rPr lang="en-US" baseline="0"/>
                      <a:t>, </a:t>
                    </a:r>
                    <a:fld id="{8AB4ECF6-5D07-4365-B223-32D40B016D3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31E6-4AAC-BB40-4481F2FDA95C}"/>
                </c:ext>
              </c:extLst>
            </c:dLbl>
            <c:dLbl>
              <c:idx val="12"/>
              <c:tx>
                <c:rich>
                  <a:bodyPr/>
                  <a:lstStyle/>
                  <a:p>
                    <a:fld id="{35A37CB3-93B5-475A-B328-665477BACC41}" type="CELLRANGE">
                      <a:rPr lang="en-US"/>
                      <a:pPr/>
                      <a:t>[CELLRANGE]</a:t>
                    </a:fld>
                    <a:r>
                      <a:rPr lang="en-US" baseline="0"/>
                      <a:t>, </a:t>
                    </a:r>
                    <a:fld id="{8B45B223-3634-4481-A755-DC7FBE228D22}"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31E6-4AAC-BB40-4481F2FDA95C}"/>
                </c:ext>
              </c:extLst>
            </c:dLbl>
            <c:dLbl>
              <c:idx val="13"/>
              <c:tx>
                <c:rich>
                  <a:bodyPr/>
                  <a:lstStyle/>
                  <a:p>
                    <a:fld id="{64050DCE-7318-4E55-9E74-6325AD7BB229}" type="CELLRANGE">
                      <a:rPr lang="en-US"/>
                      <a:pPr/>
                      <a:t>[CELLRANGE]</a:t>
                    </a:fld>
                    <a:r>
                      <a:rPr lang="en-US" baseline="0"/>
                      <a:t>, </a:t>
                    </a:r>
                    <a:fld id="{EF36D056-C0FC-4793-9DF2-632864A9F96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31E6-4AAC-BB40-4481F2FDA95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National nonprofits with local offices</c:v>
                </c:pt>
                <c:pt idx="1">
                  <c:v>Municipal organizations</c:v>
                </c:pt>
                <c:pt idx="2">
                  <c:v>Local/regional construction companies</c:v>
                </c:pt>
                <c:pt idx="3">
                  <c:v>Academia</c:v>
                </c:pt>
                <c:pt idx="4">
                  <c:v>Civic engagement, neighborhood &amp; place-based coalitions</c:v>
                </c:pt>
                <c:pt idx="5">
                  <c:v>Small business groups</c:v>
                </c:pt>
                <c:pt idx="6">
                  <c:v>Family services</c:v>
                </c:pt>
                <c:pt idx="7">
                  <c:v>Homeless veterans &amp; seniors</c:v>
                </c:pt>
                <c:pt idx="8">
                  <c:v>People with disabilities</c:v>
                </c:pt>
                <c:pt idx="9">
                  <c:v>Governmental institutions</c:v>
                </c:pt>
                <c:pt idx="10">
                  <c:v>Workforce organizations</c:v>
                </c:pt>
                <c:pt idx="11">
                  <c:v>Underemployed adults</c:v>
                </c:pt>
                <c:pt idx="12">
                  <c:v>Youth &amp; youth services</c:v>
                </c:pt>
                <c:pt idx="13">
                  <c:v>Others? Please write in.</c:v>
                </c:pt>
              </c:strCache>
            </c:strRef>
          </c:cat>
          <c:val>
            <c:numRef>
              <c:f>Sheet1!$B$2:$B$15</c:f>
              <c:numCache>
                <c:formatCode>0%</c:formatCode>
                <c:ptCount val="14"/>
                <c:pt idx="0">
                  <c:v>0.18</c:v>
                </c:pt>
                <c:pt idx="1">
                  <c:v>0.09</c:v>
                </c:pt>
                <c:pt idx="2">
                  <c:v>0.09</c:v>
                </c:pt>
                <c:pt idx="3">
                  <c:v>0.09</c:v>
                </c:pt>
                <c:pt idx="4">
                  <c:v>0.18</c:v>
                </c:pt>
                <c:pt idx="5">
                  <c:v>0.27</c:v>
                </c:pt>
                <c:pt idx="6">
                  <c:v>0.45</c:v>
                </c:pt>
                <c:pt idx="7">
                  <c:v>0.64</c:v>
                </c:pt>
                <c:pt idx="8">
                  <c:v>0.55000000000000004</c:v>
                </c:pt>
                <c:pt idx="9">
                  <c:v>0.09</c:v>
                </c:pt>
                <c:pt idx="10">
                  <c:v>0.09</c:v>
                </c:pt>
                <c:pt idx="11">
                  <c:v>0.45</c:v>
                </c:pt>
                <c:pt idx="12">
                  <c:v>0.36</c:v>
                </c:pt>
                <c:pt idx="13">
                  <c:v>0.09</c:v>
                </c:pt>
              </c:numCache>
            </c:numRef>
          </c:val>
          <c:extLst>
            <c:ext xmlns:c15="http://schemas.microsoft.com/office/drawing/2012/chart" uri="{02D57815-91ED-43cb-92C2-25804820EDAC}">
              <c15:datalabelsRange>
                <c15:f>Sheet1!$C$2:$C$15</c15:f>
                <c15:dlblRangeCache>
                  <c:ptCount val="14"/>
                  <c:pt idx="0">
                    <c:v>2</c:v>
                  </c:pt>
                  <c:pt idx="1">
                    <c:v>1</c:v>
                  </c:pt>
                  <c:pt idx="2">
                    <c:v>1</c:v>
                  </c:pt>
                  <c:pt idx="3">
                    <c:v>1</c:v>
                  </c:pt>
                  <c:pt idx="4">
                    <c:v>2</c:v>
                  </c:pt>
                  <c:pt idx="5">
                    <c:v>3</c:v>
                  </c:pt>
                  <c:pt idx="6">
                    <c:v>5</c:v>
                  </c:pt>
                  <c:pt idx="7">
                    <c:v>7</c:v>
                  </c:pt>
                  <c:pt idx="8">
                    <c:v>6</c:v>
                  </c:pt>
                  <c:pt idx="9">
                    <c:v>1</c:v>
                  </c:pt>
                  <c:pt idx="10">
                    <c:v>1</c:v>
                  </c:pt>
                  <c:pt idx="11">
                    <c:v>5</c:v>
                  </c:pt>
                  <c:pt idx="12">
                    <c:v>4</c:v>
                  </c:pt>
                  <c:pt idx="13">
                    <c:v>1</c:v>
                  </c:pt>
                </c15:dlblRangeCache>
              </c15:datalabelsRange>
            </c:ext>
            <c:ext xmlns:c16="http://schemas.microsoft.com/office/drawing/2014/chart" uri="{C3380CC4-5D6E-409C-BE32-E72D297353CC}">
              <c16:uniqueId val="{00000000-78A2-49F3-9A8A-5518B80AF517}"/>
            </c:ext>
          </c:extLst>
        </c:ser>
        <c:dLbls>
          <c:showLegendKey val="0"/>
          <c:showVal val="0"/>
          <c:showCatName val="0"/>
          <c:showSerName val="0"/>
          <c:showPercent val="0"/>
          <c:showBubbleSize val="0"/>
        </c:dLbls>
        <c:gapWidth val="219"/>
        <c:axId val="1592159232"/>
        <c:axId val="1592152032"/>
      </c:barChart>
      <c:catAx>
        <c:axId val="15921592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2032"/>
        <c:crosses val="autoZero"/>
        <c:auto val="1"/>
        <c:lblAlgn val="ctr"/>
        <c:lblOffset val="100"/>
        <c:noMultiLvlLbl val="0"/>
      </c:catAx>
      <c:valAx>
        <c:axId val="15921520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92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r>
              <a:rPr lang="en-US" dirty="0"/>
              <a:t>Which organization types (and collaborators) do you have </a:t>
            </a:r>
            <a:r>
              <a:rPr lang="en-US" b="1" dirty="0"/>
              <a:t>negative</a:t>
            </a:r>
            <a:r>
              <a:rPr lang="en-US" dirty="0"/>
              <a:t> relationships with? Select as many types as are relevant. - Selected Choice</a:t>
            </a:r>
          </a:p>
        </c:rich>
      </c:tx>
      <c:overlay val="0"/>
      <c:spPr>
        <a:noFill/>
        <a:ln>
          <a:noFill/>
        </a:ln>
        <a:effectLst/>
      </c:spPr>
      <c:txPr>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endParaRPr lang="en-US"/>
        </a:p>
      </c:txPr>
    </c:title>
    <c:autoTitleDeleted val="0"/>
    <c:plotArea>
      <c:layout/>
      <c:barChart>
        <c:barDir val="bar"/>
        <c:grouping val="clustered"/>
        <c:varyColors val="0"/>
        <c:ser>
          <c:idx val="0"/>
          <c:order val="0"/>
          <c:tx>
            <c:strRef>
              <c:f>Sheet1!$A$1</c:f>
              <c:strCache>
                <c:ptCount val="1"/>
                <c:pt idx="0">
                  <c:v>Which organization types (and collaborators) do you have negative relationships with? Select as many types as are relevant. - Selected Choice</c:v>
                </c:pt>
              </c:strCache>
            </c:strRef>
          </c:tx>
          <c:spPr>
            <a:solidFill>
              <a:schemeClr val="accent1"/>
            </a:solidFill>
            <a:ln>
              <a:noFill/>
            </a:ln>
            <a:effectLst/>
          </c:spPr>
          <c:invertIfNegative val="0"/>
          <c:dLbls>
            <c:dLbl>
              <c:idx val="0"/>
              <c:tx>
                <c:rich>
                  <a:bodyPr/>
                  <a:lstStyle/>
                  <a:p>
                    <a:fld id="{8CF5E623-DC3C-4CD0-92A3-99571C5594FE}" type="CELLRANGE">
                      <a:rPr lang="en-US"/>
                      <a:pPr/>
                      <a:t>[CELLRANGE]</a:t>
                    </a:fld>
                    <a:r>
                      <a:rPr lang="en-US" baseline="0"/>
                      <a:t>, </a:t>
                    </a:r>
                    <a:fld id="{92ACA6F1-47EB-49E7-BCC3-431CCB98C89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EAE7-4759-B1FF-1A78205502C1}"/>
                </c:ext>
              </c:extLst>
            </c:dLbl>
            <c:dLbl>
              <c:idx val="1"/>
              <c:tx>
                <c:rich>
                  <a:bodyPr/>
                  <a:lstStyle/>
                  <a:p>
                    <a:fld id="{E92B5850-EDD5-4420-93E3-8B7896ED2011}" type="CELLRANGE">
                      <a:rPr lang="en-US"/>
                      <a:pPr/>
                      <a:t>[CELLRANGE]</a:t>
                    </a:fld>
                    <a:r>
                      <a:rPr lang="en-US" baseline="0"/>
                      <a:t>, </a:t>
                    </a:r>
                    <a:fld id="{DCDC9DD0-C646-4E37-816E-6372B2842C1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EAE7-4759-B1FF-1A78205502C1}"/>
                </c:ext>
              </c:extLst>
            </c:dLbl>
            <c:dLbl>
              <c:idx val="2"/>
              <c:tx>
                <c:rich>
                  <a:bodyPr/>
                  <a:lstStyle/>
                  <a:p>
                    <a:fld id="{5C5FE251-B149-4370-82B1-29C7B2A17A36}" type="CELLRANGE">
                      <a:rPr lang="en-US"/>
                      <a:pPr/>
                      <a:t>[CELLRANGE]</a:t>
                    </a:fld>
                    <a:r>
                      <a:rPr lang="en-US" baseline="0"/>
                      <a:t>, </a:t>
                    </a:r>
                    <a:fld id="{37EE9E33-9B73-41B7-A0DA-9C7EEFB578C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EAE7-4759-B1FF-1A78205502C1}"/>
                </c:ext>
              </c:extLst>
            </c:dLbl>
            <c:dLbl>
              <c:idx val="3"/>
              <c:tx>
                <c:rich>
                  <a:bodyPr/>
                  <a:lstStyle/>
                  <a:p>
                    <a:fld id="{75CEC178-8FE1-4978-853B-374ACC0A8C69}" type="CELLRANGE">
                      <a:rPr lang="en-US"/>
                      <a:pPr/>
                      <a:t>[CELLRANGE]</a:t>
                    </a:fld>
                    <a:r>
                      <a:rPr lang="en-US" baseline="0"/>
                      <a:t>, </a:t>
                    </a:r>
                    <a:fld id="{1F7629AC-B5CE-465F-AEA7-C64C4D9F4B3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EAE7-4759-B1FF-1A78205502C1}"/>
                </c:ext>
              </c:extLst>
            </c:dLbl>
            <c:dLbl>
              <c:idx val="4"/>
              <c:tx>
                <c:rich>
                  <a:bodyPr/>
                  <a:lstStyle/>
                  <a:p>
                    <a:fld id="{90323164-2E24-4888-9AF3-B83B34FB08B1}" type="CELLRANGE">
                      <a:rPr lang="en-US"/>
                      <a:pPr/>
                      <a:t>[CELLRANGE]</a:t>
                    </a:fld>
                    <a:r>
                      <a:rPr lang="en-US" baseline="0"/>
                      <a:t>, </a:t>
                    </a:r>
                    <a:fld id="{3FB9FBAD-529C-4556-ADCE-8B4022BA2D9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EAE7-4759-B1FF-1A78205502C1}"/>
                </c:ext>
              </c:extLst>
            </c:dLbl>
            <c:dLbl>
              <c:idx val="5"/>
              <c:tx>
                <c:rich>
                  <a:bodyPr/>
                  <a:lstStyle/>
                  <a:p>
                    <a:fld id="{580FBA20-BBD2-449A-9260-D309787DC867}" type="CELLRANGE">
                      <a:rPr lang="en-US"/>
                      <a:pPr/>
                      <a:t>[CELLRANGE]</a:t>
                    </a:fld>
                    <a:r>
                      <a:rPr lang="en-US" baseline="0"/>
                      <a:t>, </a:t>
                    </a:r>
                    <a:fld id="{D3B6C73A-8619-4151-BCCC-C0F614CAF7A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AE7-4759-B1FF-1A78205502C1}"/>
                </c:ext>
              </c:extLst>
            </c:dLbl>
            <c:dLbl>
              <c:idx val="6"/>
              <c:tx>
                <c:rich>
                  <a:bodyPr/>
                  <a:lstStyle/>
                  <a:p>
                    <a:fld id="{B774107A-8703-4B49-8A89-72D6EFA5C3D3}" type="CELLRANGE">
                      <a:rPr lang="en-US"/>
                      <a:pPr/>
                      <a:t>[CELLRANGE]</a:t>
                    </a:fld>
                    <a:r>
                      <a:rPr lang="en-US" baseline="0"/>
                      <a:t>, </a:t>
                    </a:r>
                    <a:fld id="{A1122810-B4C2-4A7C-AE53-608A1FCC55D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EAE7-4759-B1FF-1A78205502C1}"/>
                </c:ext>
              </c:extLst>
            </c:dLbl>
            <c:dLbl>
              <c:idx val="7"/>
              <c:tx>
                <c:rich>
                  <a:bodyPr/>
                  <a:lstStyle/>
                  <a:p>
                    <a:fld id="{2CE93E37-0D40-4544-B726-135CC42562F4}" type="CELLRANGE">
                      <a:rPr lang="en-US"/>
                      <a:pPr/>
                      <a:t>[CELLRANGE]</a:t>
                    </a:fld>
                    <a:r>
                      <a:rPr lang="en-US" baseline="0"/>
                      <a:t>, </a:t>
                    </a:r>
                    <a:fld id="{BA0F4451-8834-4A55-A911-DE0DE6FF3F1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EAE7-4759-B1FF-1A78205502C1}"/>
                </c:ext>
              </c:extLst>
            </c:dLbl>
            <c:dLbl>
              <c:idx val="8"/>
              <c:tx>
                <c:rich>
                  <a:bodyPr/>
                  <a:lstStyle/>
                  <a:p>
                    <a:fld id="{E22D3688-5DEC-4D5D-B5CA-3350E1A7779E}" type="CELLRANGE">
                      <a:rPr lang="en-US"/>
                      <a:pPr/>
                      <a:t>[CELLRANGE]</a:t>
                    </a:fld>
                    <a:r>
                      <a:rPr lang="en-US" baseline="0"/>
                      <a:t>, </a:t>
                    </a:r>
                    <a:fld id="{3498F94D-24B1-4393-9FCE-F07B14FDF6D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EAE7-4759-B1FF-1A78205502C1}"/>
                </c:ext>
              </c:extLst>
            </c:dLbl>
            <c:dLbl>
              <c:idx val="9"/>
              <c:tx>
                <c:rich>
                  <a:bodyPr/>
                  <a:lstStyle/>
                  <a:p>
                    <a:fld id="{91A82AEB-844A-42E2-A3AF-DCDC70586CD7}" type="CELLRANGE">
                      <a:rPr lang="en-US"/>
                      <a:pPr/>
                      <a:t>[CELLRANGE]</a:t>
                    </a:fld>
                    <a:r>
                      <a:rPr lang="en-US" baseline="0"/>
                      <a:t>, </a:t>
                    </a:r>
                    <a:fld id="{D655222A-9C9A-449B-8658-0B3BEC55CA9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EAE7-4759-B1FF-1A78205502C1}"/>
                </c:ext>
              </c:extLst>
            </c:dLbl>
            <c:dLbl>
              <c:idx val="10"/>
              <c:tx>
                <c:rich>
                  <a:bodyPr/>
                  <a:lstStyle/>
                  <a:p>
                    <a:fld id="{8942ABF7-BA27-4739-8C93-DD6F8125D29A}" type="CELLRANGE">
                      <a:rPr lang="en-US"/>
                      <a:pPr/>
                      <a:t>[CELLRANGE]</a:t>
                    </a:fld>
                    <a:r>
                      <a:rPr lang="en-US" baseline="0"/>
                      <a:t>, </a:t>
                    </a:r>
                    <a:fld id="{7FDBB539-6848-4E7F-A251-7BA65862D86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EAE7-4759-B1FF-1A78205502C1}"/>
                </c:ext>
              </c:extLst>
            </c:dLbl>
            <c:dLbl>
              <c:idx val="11"/>
              <c:tx>
                <c:rich>
                  <a:bodyPr/>
                  <a:lstStyle/>
                  <a:p>
                    <a:fld id="{A502CCB9-E472-46E0-9DF4-3B26213B6362}" type="CELLRANGE">
                      <a:rPr lang="en-US"/>
                      <a:pPr/>
                      <a:t>[CELLRANGE]</a:t>
                    </a:fld>
                    <a:r>
                      <a:rPr lang="en-US" baseline="0"/>
                      <a:t>, </a:t>
                    </a:r>
                    <a:fld id="{2AD32115-848D-490B-BE39-506334898E5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EAE7-4759-B1FF-1A78205502C1}"/>
                </c:ext>
              </c:extLst>
            </c:dLbl>
            <c:dLbl>
              <c:idx val="12"/>
              <c:tx>
                <c:rich>
                  <a:bodyPr/>
                  <a:lstStyle/>
                  <a:p>
                    <a:fld id="{4A5383B7-B916-4E9D-B8DB-84DEED2EF042}" type="CELLRANGE">
                      <a:rPr lang="en-US"/>
                      <a:pPr/>
                      <a:t>[CELLRANGE]</a:t>
                    </a:fld>
                    <a:r>
                      <a:rPr lang="en-US" baseline="0"/>
                      <a:t>, </a:t>
                    </a:r>
                    <a:fld id="{55128326-5CE1-4A47-9226-E0C61DE4D2A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EAE7-4759-B1FF-1A78205502C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National nonprofits with local offices</c:v>
                </c:pt>
                <c:pt idx="1">
                  <c:v>Employers</c:v>
                </c:pt>
                <c:pt idx="2">
                  <c:v>Small business groups</c:v>
                </c:pt>
                <c:pt idx="3">
                  <c:v>Family services</c:v>
                </c:pt>
                <c:pt idx="4">
                  <c:v>Homeless veterans &amp; seniors</c:v>
                </c:pt>
                <c:pt idx="5">
                  <c:v>People with disabilities</c:v>
                </c:pt>
                <c:pt idx="6">
                  <c:v>Governmental institutions</c:v>
                </c:pt>
                <c:pt idx="7">
                  <c:v>Underemployed adults</c:v>
                </c:pt>
                <c:pt idx="8">
                  <c:v>Youth &amp; youth services</c:v>
                </c:pt>
                <c:pt idx="9">
                  <c:v>Other/Others? Please write in.</c:v>
                </c:pt>
                <c:pt idx="10">
                  <c:v>Underemployed adults</c:v>
                </c:pt>
                <c:pt idx="11">
                  <c:v>Youth &amp; youth services</c:v>
                </c:pt>
                <c:pt idx="12">
                  <c:v>Others? Please write in.</c:v>
                </c:pt>
              </c:strCache>
            </c:strRef>
          </c:cat>
          <c:val>
            <c:numRef>
              <c:f>Sheet1!$B$2:$B$14</c:f>
              <c:numCache>
                <c:formatCode>0%</c:formatCode>
                <c:ptCount val="13"/>
                <c:pt idx="0">
                  <c:v>0.5</c:v>
                </c:pt>
                <c:pt idx="1">
                  <c:v>0.13</c:v>
                </c:pt>
                <c:pt idx="2">
                  <c:v>0.13</c:v>
                </c:pt>
                <c:pt idx="3">
                  <c:v>0.5</c:v>
                </c:pt>
                <c:pt idx="4">
                  <c:v>0.75</c:v>
                </c:pt>
                <c:pt idx="5">
                  <c:v>0.75</c:v>
                </c:pt>
                <c:pt idx="6">
                  <c:v>0.13</c:v>
                </c:pt>
                <c:pt idx="7">
                  <c:v>0.5</c:v>
                </c:pt>
                <c:pt idx="8">
                  <c:v>0.38</c:v>
                </c:pt>
                <c:pt idx="9">
                  <c:v>0.13</c:v>
                </c:pt>
                <c:pt idx="10">
                  <c:v>0.45</c:v>
                </c:pt>
                <c:pt idx="11">
                  <c:v>0.36</c:v>
                </c:pt>
                <c:pt idx="12">
                  <c:v>0.09</c:v>
                </c:pt>
              </c:numCache>
            </c:numRef>
          </c:val>
          <c:extLst>
            <c:ext xmlns:c15="http://schemas.microsoft.com/office/drawing/2012/chart" uri="{02D57815-91ED-43cb-92C2-25804820EDAC}">
              <c15:datalabelsRange>
                <c15:f>Sheet1!$C$2:$C$14</c15:f>
                <c15:dlblRangeCache>
                  <c:ptCount val="13"/>
                  <c:pt idx="0">
                    <c:v>4</c:v>
                  </c:pt>
                  <c:pt idx="1">
                    <c:v>1</c:v>
                  </c:pt>
                  <c:pt idx="2">
                    <c:v>1</c:v>
                  </c:pt>
                  <c:pt idx="3">
                    <c:v>4</c:v>
                  </c:pt>
                  <c:pt idx="4">
                    <c:v>6</c:v>
                  </c:pt>
                  <c:pt idx="5">
                    <c:v>6</c:v>
                  </c:pt>
                  <c:pt idx="6">
                    <c:v>1</c:v>
                  </c:pt>
                  <c:pt idx="7">
                    <c:v>4</c:v>
                  </c:pt>
                  <c:pt idx="8">
                    <c:v>3</c:v>
                  </c:pt>
                  <c:pt idx="9">
                    <c:v>1</c:v>
                  </c:pt>
                  <c:pt idx="10">
                    <c:v>5</c:v>
                  </c:pt>
                  <c:pt idx="11">
                    <c:v>4</c:v>
                  </c:pt>
                  <c:pt idx="12">
                    <c:v>1</c:v>
                  </c:pt>
                </c15:dlblRangeCache>
              </c15:datalabelsRange>
            </c:ext>
            <c:ext xmlns:c16="http://schemas.microsoft.com/office/drawing/2014/chart" uri="{C3380CC4-5D6E-409C-BE32-E72D297353CC}">
              <c16:uniqueId val="{00000000-78A2-49F3-9A8A-5518B80AF517}"/>
            </c:ext>
          </c:extLst>
        </c:ser>
        <c:dLbls>
          <c:dLblPos val="outEnd"/>
          <c:showLegendKey val="0"/>
          <c:showVal val="1"/>
          <c:showCatName val="0"/>
          <c:showSerName val="0"/>
          <c:showPercent val="0"/>
          <c:showBubbleSize val="0"/>
        </c:dLbls>
        <c:gapWidth val="219"/>
        <c:axId val="1592159232"/>
        <c:axId val="1592152032"/>
      </c:barChart>
      <c:catAx>
        <c:axId val="15921592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2032"/>
        <c:crosses val="autoZero"/>
        <c:auto val="1"/>
        <c:lblAlgn val="ctr"/>
        <c:lblOffset val="100"/>
        <c:noMultiLvlLbl val="0"/>
      </c:catAx>
      <c:valAx>
        <c:axId val="15921520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92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dirty="0">
                <a:solidFill>
                  <a:srgbClr val="418AB3"/>
                </a:solidFill>
              </a:rPr>
              <a:t>Which organization types (and collaborators) do you have </a:t>
            </a:r>
            <a:r>
              <a:rPr lang="en-US" sz="1400" b="1" i="0" u="none" strike="noStrike" kern="1200" spc="0" baseline="0" dirty="0">
                <a:solidFill>
                  <a:srgbClr val="418AB3"/>
                </a:solidFill>
              </a:rPr>
              <a:t>strong, neutral, or negative</a:t>
            </a:r>
            <a:r>
              <a:rPr lang="en-US" sz="1400" b="0" i="0" u="none" strike="noStrike" kern="1200" spc="0" baseline="0" dirty="0">
                <a:solidFill>
                  <a:srgbClr val="418AB3"/>
                </a:solidFill>
              </a:rPr>
              <a:t> relationships with?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521501746411679"/>
          <c:y val="8.4894634362239013E-2"/>
          <c:w val="0.76628569461816998"/>
          <c:h val="0.53339130845695115"/>
        </c:manualLayout>
      </c:layout>
      <c:barChart>
        <c:barDir val="col"/>
        <c:grouping val="clustered"/>
        <c:varyColors val="0"/>
        <c:ser>
          <c:idx val="0"/>
          <c:order val="0"/>
          <c:tx>
            <c:strRef>
              <c:f>Sheet1!$B$1</c:f>
              <c:strCache>
                <c:ptCount val="1"/>
                <c:pt idx="0">
                  <c:v>Strong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Other/Others? Please write in.</c:v>
                </c:pt>
              </c:strCache>
            </c:strRef>
          </c:cat>
          <c:val>
            <c:numRef>
              <c:f>Sheet1!$B$2:$B$18</c:f>
              <c:numCache>
                <c:formatCode>0%</c:formatCode>
                <c:ptCount val="17"/>
                <c:pt idx="0">
                  <c:v>0.69</c:v>
                </c:pt>
                <c:pt idx="1">
                  <c:v>0.69</c:v>
                </c:pt>
                <c:pt idx="2">
                  <c:v>0.69</c:v>
                </c:pt>
                <c:pt idx="3">
                  <c:v>0.69</c:v>
                </c:pt>
                <c:pt idx="4">
                  <c:v>0.56000000000000005</c:v>
                </c:pt>
                <c:pt idx="5">
                  <c:v>0.56000000000000005</c:v>
                </c:pt>
                <c:pt idx="6">
                  <c:v>0.63</c:v>
                </c:pt>
                <c:pt idx="7">
                  <c:v>0.56000000000000005</c:v>
                </c:pt>
                <c:pt idx="8">
                  <c:v>0.69</c:v>
                </c:pt>
                <c:pt idx="9">
                  <c:v>0.56000000000000005</c:v>
                </c:pt>
                <c:pt idx="10">
                  <c:v>0.06</c:v>
                </c:pt>
                <c:pt idx="11">
                  <c:v>0.69</c:v>
                </c:pt>
                <c:pt idx="12">
                  <c:v>0.56000000000000005</c:v>
                </c:pt>
                <c:pt idx="13">
                  <c:v>0.75</c:v>
                </c:pt>
                <c:pt idx="14">
                  <c:v>0.69</c:v>
                </c:pt>
                <c:pt idx="15">
                  <c:v>0.75</c:v>
                </c:pt>
                <c:pt idx="16">
                  <c:v>0.69</c:v>
                </c:pt>
              </c:numCache>
            </c:numRef>
          </c:val>
          <c:extLst>
            <c:ext xmlns:c16="http://schemas.microsoft.com/office/drawing/2014/chart" uri="{C3380CC4-5D6E-409C-BE32-E72D297353CC}">
              <c16:uniqueId val="{00000000-A5F5-4AB7-BEF4-DC974FBFEBC7}"/>
            </c:ext>
          </c:extLst>
        </c:ser>
        <c:ser>
          <c:idx val="1"/>
          <c:order val="1"/>
          <c:tx>
            <c:strRef>
              <c:f>Sheet1!$C$1</c:f>
              <c:strCache>
                <c:ptCount val="1"/>
                <c:pt idx="0">
                  <c:v>Neutral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Other/Others? Please write in.</c:v>
                </c:pt>
              </c:strCache>
            </c:strRef>
          </c:cat>
          <c:val>
            <c:numRef>
              <c:f>Sheet1!$C$2:$C$18</c:f>
              <c:numCache>
                <c:formatCode>0%</c:formatCode>
                <c:ptCount val="17"/>
                <c:pt idx="0">
                  <c:v>0.09</c:v>
                </c:pt>
                <c:pt idx="1">
                  <c:v>0.18</c:v>
                </c:pt>
                <c:pt idx="2">
                  <c:v>0.09</c:v>
                </c:pt>
                <c:pt idx="3">
                  <c:v>0.09</c:v>
                </c:pt>
                <c:pt idx="4">
                  <c:v>0</c:v>
                </c:pt>
                <c:pt idx="5">
                  <c:v>0.09</c:v>
                </c:pt>
                <c:pt idx="6">
                  <c:v>0</c:v>
                </c:pt>
                <c:pt idx="7">
                  <c:v>0.18</c:v>
                </c:pt>
                <c:pt idx="8">
                  <c:v>0.27</c:v>
                </c:pt>
                <c:pt idx="9">
                  <c:v>0.45</c:v>
                </c:pt>
                <c:pt idx="10">
                  <c:v>0.64</c:v>
                </c:pt>
                <c:pt idx="11">
                  <c:v>0.55000000000000004</c:v>
                </c:pt>
                <c:pt idx="12">
                  <c:v>0.09</c:v>
                </c:pt>
                <c:pt idx="13">
                  <c:v>0.09</c:v>
                </c:pt>
                <c:pt idx="14">
                  <c:v>0.45</c:v>
                </c:pt>
                <c:pt idx="15">
                  <c:v>0.36</c:v>
                </c:pt>
                <c:pt idx="16">
                  <c:v>0.09</c:v>
                </c:pt>
              </c:numCache>
            </c:numRef>
          </c:val>
          <c:extLst>
            <c:ext xmlns:c16="http://schemas.microsoft.com/office/drawing/2014/chart" uri="{C3380CC4-5D6E-409C-BE32-E72D297353CC}">
              <c16:uniqueId val="{00000001-A5F5-4AB7-BEF4-DC974FBFEBC7}"/>
            </c:ext>
          </c:extLst>
        </c:ser>
        <c:ser>
          <c:idx val="2"/>
          <c:order val="2"/>
          <c:tx>
            <c:strRef>
              <c:f>Sheet1!$D$1</c:f>
              <c:strCache>
                <c:ptCount val="1"/>
                <c:pt idx="0">
                  <c:v>Negative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Other/Others? Please write in.</c:v>
                </c:pt>
              </c:strCache>
            </c:strRef>
          </c:cat>
          <c:val>
            <c:numRef>
              <c:f>Sheet1!$D$2:$D$18</c:f>
              <c:numCache>
                <c:formatCode>0%</c:formatCode>
                <c:ptCount val="17"/>
                <c:pt idx="0">
                  <c:v>0</c:v>
                </c:pt>
                <c:pt idx="1">
                  <c:v>0.5</c:v>
                </c:pt>
                <c:pt idx="2">
                  <c:v>0</c:v>
                </c:pt>
                <c:pt idx="3">
                  <c:v>0</c:v>
                </c:pt>
                <c:pt idx="4">
                  <c:v>0</c:v>
                </c:pt>
                <c:pt idx="5">
                  <c:v>0</c:v>
                </c:pt>
                <c:pt idx="6">
                  <c:v>0.13</c:v>
                </c:pt>
                <c:pt idx="7">
                  <c:v>0</c:v>
                </c:pt>
                <c:pt idx="8">
                  <c:v>0.13</c:v>
                </c:pt>
                <c:pt idx="9">
                  <c:v>0.5</c:v>
                </c:pt>
                <c:pt idx="10">
                  <c:v>0.75</c:v>
                </c:pt>
                <c:pt idx="11">
                  <c:v>0.75</c:v>
                </c:pt>
                <c:pt idx="12">
                  <c:v>0.13</c:v>
                </c:pt>
                <c:pt idx="13">
                  <c:v>0</c:v>
                </c:pt>
                <c:pt idx="14">
                  <c:v>0.45</c:v>
                </c:pt>
                <c:pt idx="15">
                  <c:v>0.38</c:v>
                </c:pt>
                <c:pt idx="16">
                  <c:v>0.13</c:v>
                </c:pt>
              </c:numCache>
            </c:numRef>
          </c:val>
          <c:extLst>
            <c:ext xmlns:c16="http://schemas.microsoft.com/office/drawing/2014/chart" uri="{C3380CC4-5D6E-409C-BE32-E72D297353CC}">
              <c16:uniqueId val="{00000002-A5F5-4AB7-BEF4-DC974FBFEBC7}"/>
            </c:ext>
          </c:extLst>
        </c:ser>
        <c:dLbls>
          <c:dLblPos val="outEnd"/>
          <c:showLegendKey val="0"/>
          <c:showVal val="1"/>
          <c:showCatName val="0"/>
          <c:showSerName val="0"/>
          <c:showPercent val="0"/>
          <c:showBubbleSize val="0"/>
        </c:dLbls>
        <c:gapWidth val="150"/>
        <c:axId val="1401336799"/>
        <c:axId val="1401337759"/>
      </c:barChart>
      <c:catAx>
        <c:axId val="14013367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01337759"/>
        <c:crosses val="autoZero"/>
        <c:auto val="1"/>
        <c:lblAlgn val="ctr"/>
        <c:lblOffset val="100"/>
        <c:noMultiLvlLbl val="0"/>
      </c:catAx>
      <c:valAx>
        <c:axId val="140133775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01336799"/>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dirty="0">
                <a:solidFill>
                  <a:srgbClr val="418AB3"/>
                </a:solidFill>
              </a:rPr>
              <a:t>Which organization types (and collaborators) do you have </a:t>
            </a:r>
            <a:r>
              <a:rPr lang="en-US" sz="1400" b="1" i="0" u="none" strike="noStrike" kern="1200" spc="0" baseline="0" dirty="0">
                <a:solidFill>
                  <a:srgbClr val="418AB3"/>
                </a:solidFill>
              </a:rPr>
              <a:t>strong, neutral, or negative</a:t>
            </a:r>
            <a:r>
              <a:rPr lang="en-US" sz="1400" b="0" i="0" u="none" strike="noStrike" kern="1200" spc="0" baseline="0" dirty="0">
                <a:solidFill>
                  <a:srgbClr val="418AB3"/>
                </a:solidFill>
              </a:rPr>
              <a:t> relationships with?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Sheet1!$B$1</c:f>
              <c:strCache>
                <c:ptCount val="1"/>
                <c:pt idx="0">
                  <c:v>Strong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Other/Others? Please write in.</c:v>
                </c:pt>
              </c:strCache>
            </c:strRef>
          </c:cat>
          <c:val>
            <c:numRef>
              <c:f>Sheet1!$B$2:$B$18</c:f>
              <c:numCache>
                <c:formatCode>0%</c:formatCode>
                <c:ptCount val="17"/>
                <c:pt idx="0">
                  <c:v>0.69</c:v>
                </c:pt>
                <c:pt idx="1">
                  <c:v>0.69</c:v>
                </c:pt>
                <c:pt idx="2">
                  <c:v>0.69</c:v>
                </c:pt>
                <c:pt idx="3">
                  <c:v>0.69</c:v>
                </c:pt>
                <c:pt idx="4">
                  <c:v>0.56000000000000005</c:v>
                </c:pt>
                <c:pt idx="5">
                  <c:v>0.56000000000000005</c:v>
                </c:pt>
                <c:pt idx="6">
                  <c:v>0.63</c:v>
                </c:pt>
                <c:pt idx="7">
                  <c:v>0.56000000000000005</c:v>
                </c:pt>
                <c:pt idx="8">
                  <c:v>0.69</c:v>
                </c:pt>
                <c:pt idx="9">
                  <c:v>0.56000000000000005</c:v>
                </c:pt>
                <c:pt idx="10">
                  <c:v>0.06</c:v>
                </c:pt>
                <c:pt idx="11">
                  <c:v>0.69</c:v>
                </c:pt>
                <c:pt idx="12">
                  <c:v>0.56000000000000005</c:v>
                </c:pt>
                <c:pt idx="13">
                  <c:v>0.75</c:v>
                </c:pt>
                <c:pt idx="14">
                  <c:v>0.69</c:v>
                </c:pt>
                <c:pt idx="15">
                  <c:v>0.75</c:v>
                </c:pt>
                <c:pt idx="16">
                  <c:v>0.69</c:v>
                </c:pt>
              </c:numCache>
            </c:numRef>
          </c:val>
          <c:extLst>
            <c:ext xmlns:c16="http://schemas.microsoft.com/office/drawing/2014/chart" uri="{C3380CC4-5D6E-409C-BE32-E72D297353CC}">
              <c16:uniqueId val="{00000000-A5F5-4AB7-BEF4-DC974FBFEBC7}"/>
            </c:ext>
          </c:extLst>
        </c:ser>
        <c:ser>
          <c:idx val="1"/>
          <c:order val="1"/>
          <c:tx>
            <c:strRef>
              <c:f>Sheet1!$C$1</c:f>
              <c:strCache>
                <c:ptCount val="1"/>
                <c:pt idx="0">
                  <c:v>Neutral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Other/Others? Please write in.</c:v>
                </c:pt>
              </c:strCache>
            </c:strRef>
          </c:cat>
          <c:val>
            <c:numRef>
              <c:f>Sheet1!$C$2:$C$18</c:f>
              <c:numCache>
                <c:formatCode>0%</c:formatCode>
                <c:ptCount val="17"/>
                <c:pt idx="0">
                  <c:v>0.09</c:v>
                </c:pt>
                <c:pt idx="1">
                  <c:v>0.18</c:v>
                </c:pt>
                <c:pt idx="2">
                  <c:v>0.09</c:v>
                </c:pt>
                <c:pt idx="3">
                  <c:v>0.09</c:v>
                </c:pt>
                <c:pt idx="4">
                  <c:v>0</c:v>
                </c:pt>
                <c:pt idx="5">
                  <c:v>0.09</c:v>
                </c:pt>
                <c:pt idx="6">
                  <c:v>0</c:v>
                </c:pt>
                <c:pt idx="7">
                  <c:v>0.18</c:v>
                </c:pt>
                <c:pt idx="8">
                  <c:v>0.27</c:v>
                </c:pt>
                <c:pt idx="9">
                  <c:v>0.45</c:v>
                </c:pt>
                <c:pt idx="10">
                  <c:v>0.64</c:v>
                </c:pt>
                <c:pt idx="11">
                  <c:v>0.55000000000000004</c:v>
                </c:pt>
                <c:pt idx="12">
                  <c:v>0.09</c:v>
                </c:pt>
                <c:pt idx="13">
                  <c:v>0.09</c:v>
                </c:pt>
                <c:pt idx="14">
                  <c:v>0.45</c:v>
                </c:pt>
                <c:pt idx="15">
                  <c:v>0.36</c:v>
                </c:pt>
                <c:pt idx="16">
                  <c:v>0.09</c:v>
                </c:pt>
              </c:numCache>
            </c:numRef>
          </c:val>
          <c:extLst>
            <c:ext xmlns:c16="http://schemas.microsoft.com/office/drawing/2014/chart" uri="{C3380CC4-5D6E-409C-BE32-E72D297353CC}">
              <c16:uniqueId val="{00000001-A5F5-4AB7-BEF4-DC974FBFEBC7}"/>
            </c:ext>
          </c:extLst>
        </c:ser>
        <c:ser>
          <c:idx val="2"/>
          <c:order val="2"/>
          <c:tx>
            <c:strRef>
              <c:f>Sheet1!$D$1</c:f>
              <c:strCache>
                <c:ptCount val="1"/>
                <c:pt idx="0">
                  <c:v>Negative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Other/Others? Please write in.</c:v>
                </c:pt>
              </c:strCache>
            </c:strRef>
          </c:cat>
          <c:val>
            <c:numRef>
              <c:f>Sheet1!$D$2:$D$18</c:f>
              <c:numCache>
                <c:formatCode>0%</c:formatCode>
                <c:ptCount val="17"/>
                <c:pt idx="0">
                  <c:v>0</c:v>
                </c:pt>
                <c:pt idx="1">
                  <c:v>0.5</c:v>
                </c:pt>
                <c:pt idx="2">
                  <c:v>0</c:v>
                </c:pt>
                <c:pt idx="3">
                  <c:v>0</c:v>
                </c:pt>
                <c:pt idx="4">
                  <c:v>0</c:v>
                </c:pt>
                <c:pt idx="5">
                  <c:v>0</c:v>
                </c:pt>
                <c:pt idx="6">
                  <c:v>0.13</c:v>
                </c:pt>
                <c:pt idx="7">
                  <c:v>0</c:v>
                </c:pt>
                <c:pt idx="8">
                  <c:v>0.13</c:v>
                </c:pt>
                <c:pt idx="9">
                  <c:v>0.5</c:v>
                </c:pt>
                <c:pt idx="10">
                  <c:v>0.75</c:v>
                </c:pt>
                <c:pt idx="11">
                  <c:v>0.75</c:v>
                </c:pt>
                <c:pt idx="12">
                  <c:v>0.13</c:v>
                </c:pt>
                <c:pt idx="13">
                  <c:v>0</c:v>
                </c:pt>
                <c:pt idx="14">
                  <c:v>0.45</c:v>
                </c:pt>
                <c:pt idx="15">
                  <c:v>0.38</c:v>
                </c:pt>
                <c:pt idx="16">
                  <c:v>0.13</c:v>
                </c:pt>
              </c:numCache>
            </c:numRef>
          </c:val>
          <c:extLst>
            <c:ext xmlns:c16="http://schemas.microsoft.com/office/drawing/2014/chart" uri="{C3380CC4-5D6E-409C-BE32-E72D297353CC}">
              <c16:uniqueId val="{00000002-A5F5-4AB7-BEF4-DC974FBFEBC7}"/>
            </c:ext>
          </c:extLst>
        </c:ser>
        <c:dLbls>
          <c:showLegendKey val="0"/>
          <c:showVal val="0"/>
          <c:showCatName val="0"/>
          <c:showSerName val="0"/>
          <c:showPercent val="0"/>
          <c:showBubbleSize val="0"/>
        </c:dLbls>
        <c:gapWidth val="150"/>
        <c:overlap val="100"/>
        <c:axId val="1401336799"/>
        <c:axId val="1401337759"/>
      </c:barChart>
      <c:catAx>
        <c:axId val="140133679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01337759"/>
        <c:crosses val="autoZero"/>
        <c:auto val="1"/>
        <c:lblAlgn val="ctr"/>
        <c:lblOffset val="100"/>
        <c:noMultiLvlLbl val="0"/>
      </c:catAx>
      <c:valAx>
        <c:axId val="1401337759"/>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01336799"/>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2000" b="0" i="0" u="none" strike="noStrike" kern="1200" spc="0" baseline="0" dirty="0" smtClean="0">
                <a:solidFill>
                  <a:srgbClr val="418AB3"/>
                </a:solidFill>
                <a:latin typeface="+mn-lt"/>
                <a:ea typeface="+mn-ea"/>
                <a:cs typeface="+mn-cs"/>
              </a:defRPr>
            </a:pPr>
            <a:r>
              <a:rPr lang="en-US" sz="2000" b="0" i="0" u="none" strike="noStrike" kern="1200" spc="0" baseline="0" dirty="0">
                <a:solidFill>
                  <a:srgbClr val="418AB3"/>
                </a:solidFill>
                <a:latin typeface="+mn-lt"/>
                <a:ea typeface="+mn-ea"/>
                <a:cs typeface="+mn-cs"/>
              </a:rPr>
              <a:t>Which organization types (and collaborators) serve as project resources? </a:t>
            </a:r>
          </a:p>
        </c:rich>
      </c:tx>
      <c:overlay val="0"/>
      <c:spPr>
        <a:noFill/>
        <a:ln>
          <a:noFill/>
        </a:ln>
        <a:effectLst/>
      </c:spPr>
      <c:txPr>
        <a:bodyPr rot="0" spcFirstLastPara="1" vertOverflow="ellipsis" vert="horz" wrap="square" anchor="ctr" anchorCtr="1"/>
        <a:lstStyle/>
        <a:p>
          <a:pPr>
            <a:defRPr lang="en-US" sz="2000" b="0" i="0" u="none" strike="noStrike" kern="1200" spc="0" baseline="0" dirty="0" smtClean="0">
              <a:solidFill>
                <a:srgbClr val="418AB3"/>
              </a:solidFill>
              <a:latin typeface="+mn-lt"/>
              <a:ea typeface="+mn-ea"/>
              <a:cs typeface="+mn-cs"/>
            </a:defRPr>
          </a:pPr>
          <a:endParaRPr lang="en-US"/>
        </a:p>
      </c:txPr>
    </c:title>
    <c:autoTitleDeleted val="0"/>
    <c:plotArea>
      <c:layout/>
      <c:barChart>
        <c:barDir val="bar"/>
        <c:grouping val="clustered"/>
        <c:varyColors val="0"/>
        <c:ser>
          <c:idx val="0"/>
          <c:order val="0"/>
          <c:tx>
            <c:strRef>
              <c:f>Sheet1!$C$1:$C$17</c:f>
              <c:strCache>
                <c:ptCount val="17"/>
                <c:pt idx="0">
                  <c:v>Activate to sort in ascending order</c:v>
                </c:pt>
                <c:pt idx="1">
                  <c:v>10</c:v>
                </c:pt>
                <c:pt idx="2">
                  <c:v>4</c:v>
                </c:pt>
                <c:pt idx="3">
                  <c:v>10</c:v>
                </c:pt>
                <c:pt idx="4">
                  <c:v>7</c:v>
                </c:pt>
                <c:pt idx="5">
                  <c:v>9</c:v>
                </c:pt>
                <c:pt idx="6">
                  <c:v>6</c:v>
                </c:pt>
                <c:pt idx="7">
                  <c:v>8</c:v>
                </c:pt>
                <c:pt idx="8">
                  <c:v>2</c:v>
                </c:pt>
                <c:pt idx="9">
                  <c:v>3</c:v>
                </c:pt>
                <c:pt idx="10">
                  <c:v>2</c:v>
                </c:pt>
                <c:pt idx="11">
                  <c:v>1</c:v>
                </c:pt>
                <c:pt idx="12">
                  <c:v>4</c:v>
                </c:pt>
                <c:pt idx="13">
                  <c:v>4</c:v>
                </c:pt>
                <c:pt idx="14">
                  <c:v>1</c:v>
                </c:pt>
                <c:pt idx="15">
                  <c:v>3</c:v>
                </c:pt>
                <c:pt idx="16">
                  <c:v>5</c:v>
                </c:pt>
              </c:strCache>
            </c:strRef>
          </c:tx>
          <c:spPr>
            <a:solidFill>
              <a:schemeClr val="accent1"/>
            </a:solidFill>
            <a:ln>
              <a:noFill/>
            </a:ln>
            <a:effectLst/>
          </c:spPr>
          <c:invertIfNegative val="0"/>
          <c:dLbls>
            <c:dLbl>
              <c:idx val="0"/>
              <c:tx>
                <c:rich>
                  <a:bodyPr/>
                  <a:lstStyle/>
                  <a:p>
                    <a:fld id="{7CF7A71B-C0C2-4525-A483-16CDBE8404EA}" type="CELLRANGE">
                      <a:rPr lang="en-US"/>
                      <a:pPr/>
                      <a:t>[CELLRANGE]</a:t>
                    </a:fld>
                    <a:r>
                      <a:rPr lang="en-US" baseline="0"/>
                      <a:t>, </a:t>
                    </a:r>
                    <a:fld id="{17A92208-0C34-432D-B0EC-1B06CAF65CE2}"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5F54-47D8-9194-BFA9D9B1924A}"/>
                </c:ext>
              </c:extLst>
            </c:dLbl>
            <c:dLbl>
              <c:idx val="1"/>
              <c:tx>
                <c:rich>
                  <a:bodyPr/>
                  <a:lstStyle/>
                  <a:p>
                    <a:fld id="{259F6F2C-80C0-4614-BFF6-C07E8D53311C}" type="CELLRANGE">
                      <a:rPr lang="en-US"/>
                      <a:pPr/>
                      <a:t>[CELLRANGE]</a:t>
                    </a:fld>
                    <a:r>
                      <a:rPr lang="en-US" baseline="0"/>
                      <a:t>, </a:t>
                    </a:r>
                    <a:fld id="{966D063E-B5DB-4E05-9375-745F90C5FC32}"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5F54-47D8-9194-BFA9D9B1924A}"/>
                </c:ext>
              </c:extLst>
            </c:dLbl>
            <c:dLbl>
              <c:idx val="2"/>
              <c:tx>
                <c:rich>
                  <a:bodyPr/>
                  <a:lstStyle/>
                  <a:p>
                    <a:fld id="{1A38AD8E-3E3E-4CDC-BCBE-369F937C0AE6}" type="CELLRANGE">
                      <a:rPr lang="en-US"/>
                      <a:pPr/>
                      <a:t>[CELLRANGE]</a:t>
                    </a:fld>
                    <a:r>
                      <a:rPr lang="en-US" baseline="0"/>
                      <a:t>, </a:t>
                    </a:r>
                    <a:fld id="{D1481A18-354E-46C2-971E-27C2F322900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5F54-47D8-9194-BFA9D9B1924A}"/>
                </c:ext>
              </c:extLst>
            </c:dLbl>
            <c:dLbl>
              <c:idx val="3"/>
              <c:tx>
                <c:rich>
                  <a:bodyPr/>
                  <a:lstStyle/>
                  <a:p>
                    <a:fld id="{AA1FEBFA-B28C-424F-B0A5-4D3CB4FCA68D}" type="CELLRANGE">
                      <a:rPr lang="en-US"/>
                      <a:pPr/>
                      <a:t>[CELLRANGE]</a:t>
                    </a:fld>
                    <a:r>
                      <a:rPr lang="en-US" baseline="0"/>
                      <a:t>, </a:t>
                    </a:r>
                    <a:fld id="{9AF984A7-390B-4482-921C-27ADE361C671}"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5F54-47D8-9194-BFA9D9B1924A}"/>
                </c:ext>
              </c:extLst>
            </c:dLbl>
            <c:dLbl>
              <c:idx val="4"/>
              <c:tx>
                <c:rich>
                  <a:bodyPr/>
                  <a:lstStyle/>
                  <a:p>
                    <a:fld id="{9D80ED44-A6C4-4B77-81EA-A5EC13832DCB}" type="CELLRANGE">
                      <a:rPr lang="en-US"/>
                      <a:pPr/>
                      <a:t>[CELLRANGE]</a:t>
                    </a:fld>
                    <a:r>
                      <a:rPr lang="en-US" baseline="0"/>
                      <a:t>, </a:t>
                    </a:r>
                    <a:fld id="{E02AE0FD-5FDE-4F87-BA8E-35C64F140C9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5F54-47D8-9194-BFA9D9B1924A}"/>
                </c:ext>
              </c:extLst>
            </c:dLbl>
            <c:dLbl>
              <c:idx val="5"/>
              <c:tx>
                <c:rich>
                  <a:bodyPr/>
                  <a:lstStyle/>
                  <a:p>
                    <a:fld id="{251699F5-A8A9-4C59-83D3-CEA0F87F16D7}" type="CELLRANGE">
                      <a:rPr lang="en-US"/>
                      <a:pPr/>
                      <a:t>[CELLRANGE]</a:t>
                    </a:fld>
                    <a:r>
                      <a:rPr lang="en-US" baseline="0"/>
                      <a:t>, </a:t>
                    </a:r>
                    <a:fld id="{7AC05011-41CD-4F3D-BF13-EC31354A73E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5F54-47D8-9194-BFA9D9B1924A}"/>
                </c:ext>
              </c:extLst>
            </c:dLbl>
            <c:dLbl>
              <c:idx val="6"/>
              <c:tx>
                <c:rich>
                  <a:bodyPr/>
                  <a:lstStyle/>
                  <a:p>
                    <a:fld id="{DC0B1A1C-1AC4-469D-8565-E9CE003C2232}" type="CELLRANGE">
                      <a:rPr lang="en-US"/>
                      <a:pPr/>
                      <a:t>[CELLRANGE]</a:t>
                    </a:fld>
                    <a:r>
                      <a:rPr lang="en-US" baseline="0"/>
                      <a:t>, </a:t>
                    </a:r>
                    <a:fld id="{5F30056E-7CB7-4A42-AB3D-E91CDFF741C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5F54-47D8-9194-BFA9D9B1924A}"/>
                </c:ext>
              </c:extLst>
            </c:dLbl>
            <c:dLbl>
              <c:idx val="7"/>
              <c:tx>
                <c:rich>
                  <a:bodyPr/>
                  <a:lstStyle/>
                  <a:p>
                    <a:fld id="{C68A6B9E-46F6-4FA7-AB00-DED34DAE5CEC}" type="CELLRANGE">
                      <a:rPr lang="en-US"/>
                      <a:pPr/>
                      <a:t>[CELLRANGE]</a:t>
                    </a:fld>
                    <a:r>
                      <a:rPr lang="en-US" baseline="0"/>
                      <a:t>, </a:t>
                    </a:r>
                    <a:fld id="{C54372D0-CA60-4F8A-830B-604568DE8DF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5F54-47D8-9194-BFA9D9B1924A}"/>
                </c:ext>
              </c:extLst>
            </c:dLbl>
            <c:dLbl>
              <c:idx val="8"/>
              <c:tx>
                <c:rich>
                  <a:bodyPr/>
                  <a:lstStyle/>
                  <a:p>
                    <a:fld id="{55612A40-61C2-47BE-8960-C90DE9E6873E}" type="CELLRANGE">
                      <a:rPr lang="en-US"/>
                      <a:pPr/>
                      <a:t>[CELLRANGE]</a:t>
                    </a:fld>
                    <a:r>
                      <a:rPr lang="en-US" baseline="0"/>
                      <a:t>, </a:t>
                    </a:r>
                    <a:fld id="{6B6DE436-A69A-4CB8-A2CF-9A0E0505294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5F54-47D8-9194-BFA9D9B1924A}"/>
                </c:ext>
              </c:extLst>
            </c:dLbl>
            <c:dLbl>
              <c:idx val="9"/>
              <c:tx>
                <c:rich>
                  <a:bodyPr/>
                  <a:lstStyle/>
                  <a:p>
                    <a:fld id="{A94651F4-3907-4C1F-9126-97D15F913A03}" type="CELLRANGE">
                      <a:rPr lang="en-US"/>
                      <a:pPr/>
                      <a:t>[CELLRANGE]</a:t>
                    </a:fld>
                    <a:r>
                      <a:rPr lang="en-US" baseline="0"/>
                      <a:t>, </a:t>
                    </a:r>
                    <a:fld id="{D8D0E5AB-8256-484B-85C1-D8D1446A130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5F54-47D8-9194-BFA9D9B1924A}"/>
                </c:ext>
              </c:extLst>
            </c:dLbl>
            <c:dLbl>
              <c:idx val="10"/>
              <c:tx>
                <c:rich>
                  <a:bodyPr/>
                  <a:lstStyle/>
                  <a:p>
                    <a:fld id="{63F09571-BA44-43CB-A4AC-0790EF819503}" type="CELLRANGE">
                      <a:rPr lang="en-US"/>
                      <a:pPr/>
                      <a:t>[CELLRANGE]</a:t>
                    </a:fld>
                    <a:r>
                      <a:rPr lang="en-US" baseline="0"/>
                      <a:t>, </a:t>
                    </a:r>
                    <a:fld id="{651AAEEE-D29F-47C7-BD4B-AB90244E81A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5F54-47D8-9194-BFA9D9B1924A}"/>
                </c:ext>
              </c:extLst>
            </c:dLbl>
            <c:dLbl>
              <c:idx val="11"/>
              <c:tx>
                <c:rich>
                  <a:bodyPr/>
                  <a:lstStyle/>
                  <a:p>
                    <a:fld id="{6B581C5A-749D-4CFD-BF45-21C03A4887DD}" type="CELLRANGE">
                      <a:rPr lang="en-US"/>
                      <a:pPr/>
                      <a:t>[CELLRANGE]</a:t>
                    </a:fld>
                    <a:r>
                      <a:rPr lang="en-US" baseline="0"/>
                      <a:t>, </a:t>
                    </a:r>
                    <a:fld id="{041430C4-FD96-4A07-B9BC-81EBFBF5B55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5F54-47D8-9194-BFA9D9B1924A}"/>
                </c:ext>
              </c:extLst>
            </c:dLbl>
            <c:dLbl>
              <c:idx val="12"/>
              <c:tx>
                <c:rich>
                  <a:bodyPr/>
                  <a:lstStyle/>
                  <a:p>
                    <a:fld id="{4BB3D4AF-DA06-4640-87AB-EF63888661DC}" type="CELLRANGE">
                      <a:rPr lang="en-US"/>
                      <a:pPr/>
                      <a:t>[CELLRANGE]</a:t>
                    </a:fld>
                    <a:r>
                      <a:rPr lang="en-US" baseline="0"/>
                      <a:t>, </a:t>
                    </a:r>
                    <a:fld id="{3AE09C77-4576-4C97-B922-9BCC4B83DAB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5F54-47D8-9194-BFA9D9B1924A}"/>
                </c:ext>
              </c:extLst>
            </c:dLbl>
            <c:dLbl>
              <c:idx val="13"/>
              <c:tx>
                <c:rich>
                  <a:bodyPr/>
                  <a:lstStyle/>
                  <a:p>
                    <a:fld id="{E9C7C728-E5BA-4E06-8432-DCAAE859990D}" type="CELLRANGE">
                      <a:rPr lang="en-US"/>
                      <a:pPr/>
                      <a:t>[CELLRANGE]</a:t>
                    </a:fld>
                    <a:r>
                      <a:rPr lang="en-US" baseline="0"/>
                      <a:t>, </a:t>
                    </a:r>
                    <a:fld id="{A4AB976D-C050-4F38-BCD7-29A9F80C9B7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5F54-47D8-9194-BFA9D9B1924A}"/>
                </c:ext>
              </c:extLst>
            </c:dLbl>
            <c:dLbl>
              <c:idx val="14"/>
              <c:tx>
                <c:rich>
                  <a:bodyPr/>
                  <a:lstStyle/>
                  <a:p>
                    <a:fld id="{656D73BA-4ECE-456F-9F24-7549F2A0D45E}" type="CELLRANGE">
                      <a:rPr lang="en-US"/>
                      <a:pPr/>
                      <a:t>[CELLRANGE]</a:t>
                    </a:fld>
                    <a:r>
                      <a:rPr lang="en-US" baseline="0"/>
                      <a:t>, </a:t>
                    </a:r>
                    <a:fld id="{ECB75D98-227E-45DE-B8F8-AF771BB7190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5F54-47D8-9194-BFA9D9B1924A}"/>
                </c:ext>
              </c:extLst>
            </c:dLbl>
            <c:dLbl>
              <c:idx val="15"/>
              <c:tx>
                <c:rich>
                  <a:bodyPr/>
                  <a:lstStyle/>
                  <a:p>
                    <a:fld id="{34EEE3B1-5976-4760-85AA-DDA4D9B35CE4}" type="CELLRANGE">
                      <a:rPr lang="en-US"/>
                      <a:pPr/>
                      <a:t>[CELLRANGE]</a:t>
                    </a:fld>
                    <a:r>
                      <a:rPr lang="en-US" baseline="0"/>
                      <a:t>, </a:t>
                    </a:r>
                    <a:fld id="{8A1513D0-7AE9-400C-B5A5-00751A48B16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5F54-47D8-9194-BFA9D9B1924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People with disabilities</c:v>
                </c:pt>
                <c:pt idx="11">
                  <c:v>Governmental institutions</c:v>
                </c:pt>
                <c:pt idx="12">
                  <c:v>Workforce organizations</c:v>
                </c:pt>
                <c:pt idx="13">
                  <c:v>Underemployed adults</c:v>
                </c:pt>
                <c:pt idx="14">
                  <c:v>Youth &amp; youth services</c:v>
                </c:pt>
                <c:pt idx="15">
                  <c:v>Other/Others? Please write in.</c:v>
                </c:pt>
              </c:strCache>
            </c:strRef>
          </c:cat>
          <c:val>
            <c:numRef>
              <c:f>Sheet1!$B$2:$B$17</c:f>
              <c:numCache>
                <c:formatCode>0%</c:formatCode>
                <c:ptCount val="16"/>
                <c:pt idx="0">
                  <c:v>0.91</c:v>
                </c:pt>
                <c:pt idx="1">
                  <c:v>0.36</c:v>
                </c:pt>
                <c:pt idx="2">
                  <c:v>0.91</c:v>
                </c:pt>
                <c:pt idx="3">
                  <c:v>0.64</c:v>
                </c:pt>
                <c:pt idx="4">
                  <c:v>0.82</c:v>
                </c:pt>
                <c:pt idx="5">
                  <c:v>0.55000000000000004</c:v>
                </c:pt>
                <c:pt idx="6">
                  <c:v>0.73</c:v>
                </c:pt>
                <c:pt idx="7">
                  <c:v>0.18</c:v>
                </c:pt>
                <c:pt idx="8">
                  <c:v>0.27</c:v>
                </c:pt>
                <c:pt idx="9">
                  <c:v>0.18</c:v>
                </c:pt>
                <c:pt idx="10">
                  <c:v>0.09</c:v>
                </c:pt>
                <c:pt idx="11">
                  <c:v>0.36</c:v>
                </c:pt>
                <c:pt idx="12">
                  <c:v>0.36</c:v>
                </c:pt>
                <c:pt idx="13">
                  <c:v>0.09</c:v>
                </c:pt>
                <c:pt idx="14">
                  <c:v>0.27</c:v>
                </c:pt>
                <c:pt idx="15">
                  <c:v>0.45</c:v>
                </c:pt>
              </c:numCache>
            </c:numRef>
          </c:val>
          <c:extLst>
            <c:ext xmlns:c15="http://schemas.microsoft.com/office/drawing/2012/chart" uri="{02D57815-91ED-43cb-92C2-25804820EDAC}">
              <c15:datalabelsRange>
                <c15:f>Sheet1!$C$2:$C$17</c15:f>
                <c15:dlblRangeCache>
                  <c:ptCount val="16"/>
                  <c:pt idx="0">
                    <c:v>10</c:v>
                  </c:pt>
                  <c:pt idx="1">
                    <c:v>4</c:v>
                  </c:pt>
                  <c:pt idx="2">
                    <c:v>10</c:v>
                  </c:pt>
                  <c:pt idx="3">
                    <c:v>7</c:v>
                  </c:pt>
                  <c:pt idx="4">
                    <c:v>9</c:v>
                  </c:pt>
                  <c:pt idx="5">
                    <c:v>6</c:v>
                  </c:pt>
                  <c:pt idx="6">
                    <c:v>8</c:v>
                  </c:pt>
                  <c:pt idx="7">
                    <c:v>2</c:v>
                  </c:pt>
                  <c:pt idx="8">
                    <c:v>3</c:v>
                  </c:pt>
                  <c:pt idx="9">
                    <c:v>2</c:v>
                  </c:pt>
                  <c:pt idx="10">
                    <c:v>1</c:v>
                  </c:pt>
                  <c:pt idx="11">
                    <c:v>4</c:v>
                  </c:pt>
                  <c:pt idx="12">
                    <c:v>4</c:v>
                  </c:pt>
                  <c:pt idx="13">
                    <c:v>1</c:v>
                  </c:pt>
                  <c:pt idx="14">
                    <c:v>3</c:v>
                  </c:pt>
                  <c:pt idx="15">
                    <c:v>5</c:v>
                  </c:pt>
                </c15:dlblRangeCache>
              </c15:datalabelsRange>
            </c:ext>
            <c:ext xmlns:c16="http://schemas.microsoft.com/office/drawing/2014/chart" uri="{C3380CC4-5D6E-409C-BE32-E72D297353CC}">
              <c16:uniqueId val="{00000000-4C1D-4C16-BFCA-CE0F9ACC39D0}"/>
            </c:ext>
          </c:extLst>
        </c:ser>
        <c:dLbls>
          <c:dLblPos val="outEnd"/>
          <c:showLegendKey val="0"/>
          <c:showVal val="1"/>
          <c:showCatName val="0"/>
          <c:showSerName val="0"/>
          <c:showPercent val="0"/>
          <c:showBubbleSize val="0"/>
        </c:dLbls>
        <c:gapWidth val="182"/>
        <c:axId val="1116147376"/>
        <c:axId val="1875080784"/>
      </c:barChart>
      <c:catAx>
        <c:axId val="1116147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75080784"/>
        <c:crosses val="autoZero"/>
        <c:auto val="1"/>
        <c:lblAlgn val="ctr"/>
        <c:lblOffset val="100"/>
        <c:noMultiLvlLbl val="0"/>
      </c:catAx>
      <c:valAx>
        <c:axId val="18750807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6147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rgbClr val="000000">
                    <a:lumMod val="65000"/>
                    <a:lumOff val="35000"/>
                  </a:srgbClr>
                </a:solidFill>
                <a:latin typeface="+mn-lt"/>
                <a:ea typeface="+mn-ea"/>
                <a:cs typeface="+mn-cs"/>
              </a:defRPr>
            </a:pPr>
            <a:r>
              <a:rPr lang="en-US" sz="1400" b="0" i="0" u="none" strike="noStrike" kern="1200" spc="0" baseline="0" dirty="0">
                <a:solidFill>
                  <a:srgbClr val="418AB3"/>
                </a:solidFill>
                <a:latin typeface="+mn-lt"/>
                <a:ea typeface="+mn-ea"/>
                <a:cs typeface="+mn-cs"/>
              </a:rPr>
              <a:t>Organizations used as a project resource compared to organizations directly involved in the READI 1.0 project planning</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rgbClr val="000000">
                  <a:lumMod val="65000"/>
                  <a:lumOff val="35000"/>
                </a:srgb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Project Resource</c:v>
                </c:pt>
              </c:strCache>
            </c:strRef>
          </c:tx>
          <c:spPr>
            <a:solidFill>
              <a:schemeClr val="accent1"/>
            </a:solidFill>
            <a:ln>
              <a:noFill/>
            </a:ln>
            <a:effectLst/>
          </c:spPr>
          <c:invertIfNegative val="0"/>
          <c:dLbls>
            <c:dLbl>
              <c:idx val="4"/>
              <c:layout>
                <c:manualLayout>
                  <c:x val="5.8346027039846444E-3"/>
                  <c:y val="2.215964400793629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C2F-482D-85B9-F45C7A0FD7D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6"/>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People with disabilities</c:v>
                </c:pt>
                <c:pt idx="11">
                  <c:v>Governmental institutions</c:v>
                </c:pt>
                <c:pt idx="12">
                  <c:v>Workforce organizations</c:v>
                </c:pt>
                <c:pt idx="13">
                  <c:v>Underemployed adults</c:v>
                </c:pt>
                <c:pt idx="14">
                  <c:v>Youth &amp; youth services</c:v>
                </c:pt>
                <c:pt idx="15">
                  <c:v>Other/Others? Please write in.</c:v>
                </c:pt>
              </c:strCache>
            </c:strRef>
          </c:cat>
          <c:val>
            <c:numRef>
              <c:f>Sheet1!$B$2:$B$18</c:f>
              <c:numCache>
                <c:formatCode>0%</c:formatCode>
                <c:ptCount val="17"/>
                <c:pt idx="0">
                  <c:v>0.91</c:v>
                </c:pt>
                <c:pt idx="1">
                  <c:v>0.36</c:v>
                </c:pt>
                <c:pt idx="2">
                  <c:v>0.91</c:v>
                </c:pt>
                <c:pt idx="3">
                  <c:v>0.64</c:v>
                </c:pt>
                <c:pt idx="4">
                  <c:v>0.82</c:v>
                </c:pt>
                <c:pt idx="5">
                  <c:v>0.55000000000000004</c:v>
                </c:pt>
                <c:pt idx="6">
                  <c:v>0.73</c:v>
                </c:pt>
                <c:pt idx="7">
                  <c:v>0.18</c:v>
                </c:pt>
                <c:pt idx="8">
                  <c:v>0.27</c:v>
                </c:pt>
                <c:pt idx="9">
                  <c:v>0.18</c:v>
                </c:pt>
                <c:pt idx="10">
                  <c:v>0.09</c:v>
                </c:pt>
                <c:pt idx="11">
                  <c:v>0.36</c:v>
                </c:pt>
                <c:pt idx="12">
                  <c:v>0.36</c:v>
                </c:pt>
                <c:pt idx="13">
                  <c:v>0.09</c:v>
                </c:pt>
                <c:pt idx="14">
                  <c:v>0.27</c:v>
                </c:pt>
                <c:pt idx="15">
                  <c:v>0.45</c:v>
                </c:pt>
              </c:numCache>
            </c:numRef>
          </c:val>
          <c:extLst>
            <c:ext xmlns:c16="http://schemas.microsoft.com/office/drawing/2014/chart" uri="{C3380CC4-5D6E-409C-BE32-E72D297353CC}">
              <c16:uniqueId val="{00000000-385A-4632-9A4F-772286FDF3F6}"/>
            </c:ext>
          </c:extLst>
        </c:ser>
        <c:ser>
          <c:idx val="1"/>
          <c:order val="1"/>
          <c:tx>
            <c:strRef>
              <c:f>Sheet1!$C$1</c:f>
              <c:strCache>
                <c:ptCount val="1"/>
                <c:pt idx="0">
                  <c:v>Involved in project planning/implementation</c:v>
                </c:pt>
              </c:strCache>
            </c:strRef>
          </c:tx>
          <c:spPr>
            <a:solidFill>
              <a:schemeClr val="accent3"/>
            </a:solidFill>
            <a:ln>
              <a:noFill/>
            </a:ln>
            <a:effectLst/>
          </c:spPr>
          <c:invertIfNegative val="0"/>
          <c:dLbls>
            <c:dLbl>
              <c:idx val="2"/>
              <c:layout>
                <c:manualLayout>
                  <c:x val="1.2836125948766123E-2"/>
                  <c:y val="4.431928801587258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C2F-482D-85B9-F45C7A0FD7D3}"/>
                </c:ext>
              </c:extLst>
            </c:dLbl>
            <c:dLbl>
              <c:idx val="4"/>
              <c:delete val="1"/>
              <c:extLst>
                <c:ext xmlns:c15="http://schemas.microsoft.com/office/drawing/2012/chart" uri="{CE6537A1-D6FC-4f65-9D91-7224C49458BB}"/>
                <c:ext xmlns:c16="http://schemas.microsoft.com/office/drawing/2014/chart" uri="{C3380CC4-5D6E-409C-BE32-E72D297353CC}">
                  <c16:uniqueId val="{00000001-7C2F-482D-85B9-F45C7A0FD7D3}"/>
                </c:ext>
              </c:extLst>
            </c:dLbl>
            <c:dLbl>
              <c:idx val="6"/>
              <c:layout>
                <c:manualLayout>
                  <c:x val="1.0502284867172283E-2"/>
                  <c:y val="-4.0625544704790729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C2F-482D-85B9-F45C7A0FD7D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6"/>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People with disabilities</c:v>
                </c:pt>
                <c:pt idx="11">
                  <c:v>Governmental institutions</c:v>
                </c:pt>
                <c:pt idx="12">
                  <c:v>Workforce organizations</c:v>
                </c:pt>
                <c:pt idx="13">
                  <c:v>Underemployed adults</c:v>
                </c:pt>
                <c:pt idx="14">
                  <c:v>Youth &amp; youth services</c:v>
                </c:pt>
                <c:pt idx="15">
                  <c:v>Other/Others? Please write in.</c:v>
                </c:pt>
              </c:strCache>
            </c:strRef>
          </c:cat>
          <c:val>
            <c:numRef>
              <c:f>Sheet1!$C$2:$C$18</c:f>
              <c:numCache>
                <c:formatCode>0%</c:formatCode>
                <c:ptCount val="17"/>
                <c:pt idx="0">
                  <c:v>1</c:v>
                </c:pt>
                <c:pt idx="1">
                  <c:v>0.18</c:v>
                </c:pt>
                <c:pt idx="2">
                  <c:v>0.94</c:v>
                </c:pt>
                <c:pt idx="3">
                  <c:v>0.82</c:v>
                </c:pt>
                <c:pt idx="4">
                  <c:v>0.82</c:v>
                </c:pt>
                <c:pt idx="5">
                  <c:v>0.88</c:v>
                </c:pt>
                <c:pt idx="6">
                  <c:v>0.76</c:v>
                </c:pt>
                <c:pt idx="7">
                  <c:v>0.59</c:v>
                </c:pt>
                <c:pt idx="8">
                  <c:v>0.41</c:v>
                </c:pt>
                <c:pt idx="9">
                  <c:v>0.41</c:v>
                </c:pt>
                <c:pt idx="10">
                  <c:v>0.12</c:v>
                </c:pt>
                <c:pt idx="11">
                  <c:v>0.71</c:v>
                </c:pt>
                <c:pt idx="12">
                  <c:v>0.76</c:v>
                </c:pt>
                <c:pt idx="13">
                  <c:v>0.18</c:v>
                </c:pt>
                <c:pt idx="14">
                  <c:v>0.35</c:v>
                </c:pt>
                <c:pt idx="15">
                  <c:v>0.12</c:v>
                </c:pt>
              </c:numCache>
            </c:numRef>
          </c:val>
          <c:extLst>
            <c:ext xmlns:c16="http://schemas.microsoft.com/office/drawing/2014/chart" uri="{C3380CC4-5D6E-409C-BE32-E72D297353CC}">
              <c16:uniqueId val="{00000001-385A-4632-9A4F-772286FDF3F6}"/>
            </c:ext>
          </c:extLst>
        </c:ser>
        <c:dLbls>
          <c:showLegendKey val="0"/>
          <c:showVal val="0"/>
          <c:showCatName val="0"/>
          <c:showSerName val="0"/>
          <c:showPercent val="0"/>
          <c:showBubbleSize val="0"/>
        </c:dLbls>
        <c:gapWidth val="219"/>
        <c:overlap val="-27"/>
        <c:axId val="1885063856"/>
        <c:axId val="1885064816"/>
      </c:barChart>
      <c:catAx>
        <c:axId val="1885063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85064816"/>
        <c:crosses val="autoZero"/>
        <c:auto val="1"/>
        <c:lblAlgn val="ctr"/>
        <c:lblOffset val="100"/>
        <c:noMultiLvlLbl val="0"/>
      </c:catAx>
      <c:valAx>
        <c:axId val="188506481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850638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rgbClr val="000000">
                    <a:lumMod val="65000"/>
                    <a:lumOff val="35000"/>
                  </a:srgbClr>
                </a:solidFill>
                <a:latin typeface="+mn-lt"/>
                <a:ea typeface="+mn-ea"/>
                <a:cs typeface="+mn-cs"/>
              </a:defRPr>
            </a:pPr>
            <a:r>
              <a:rPr lang="en-US" sz="1400" b="0" i="0" u="none" strike="noStrike" kern="1200" spc="0" baseline="0" dirty="0">
                <a:solidFill>
                  <a:srgbClr val="418AB3"/>
                </a:solidFill>
                <a:latin typeface="+mn-lt"/>
                <a:ea typeface="+mn-ea"/>
                <a:cs typeface="+mn-cs"/>
              </a:rPr>
              <a:t>Organizations used as a project resource compared to organizations directly involved in the READI 1.0 project planning</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rgbClr val="000000">
                  <a:lumMod val="65000"/>
                  <a:lumOff val="35000"/>
                </a:srgbClr>
              </a:solidFill>
              <a:latin typeface="+mn-lt"/>
              <a:ea typeface="+mn-ea"/>
              <a:cs typeface="+mn-cs"/>
            </a:defRPr>
          </a:pPr>
          <a:endParaRPr lang="en-US"/>
        </a:p>
      </c:txPr>
    </c:title>
    <c:autoTitleDeleted val="0"/>
    <c:plotArea>
      <c:layout/>
      <c:barChart>
        <c:barDir val="bar"/>
        <c:grouping val="percentStacked"/>
        <c:varyColors val="0"/>
        <c:ser>
          <c:idx val="0"/>
          <c:order val="0"/>
          <c:tx>
            <c:strRef>
              <c:f>Sheet1!$B$1</c:f>
              <c:strCache>
                <c:ptCount val="1"/>
                <c:pt idx="0">
                  <c:v>Project Resource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People with disabilities</c:v>
                </c:pt>
                <c:pt idx="11">
                  <c:v>Governmental institutions</c:v>
                </c:pt>
                <c:pt idx="12">
                  <c:v>Workforce organizations</c:v>
                </c:pt>
                <c:pt idx="13">
                  <c:v>Underemployed adults</c:v>
                </c:pt>
                <c:pt idx="14">
                  <c:v>Youth &amp; youth services</c:v>
                </c:pt>
                <c:pt idx="15">
                  <c:v>Other/Others? Please write in.</c:v>
                </c:pt>
              </c:strCache>
            </c:strRef>
          </c:cat>
          <c:val>
            <c:numRef>
              <c:f>Sheet1!$B$2:$B$17</c:f>
              <c:numCache>
                <c:formatCode>0%</c:formatCode>
                <c:ptCount val="16"/>
                <c:pt idx="0">
                  <c:v>0.91</c:v>
                </c:pt>
                <c:pt idx="1">
                  <c:v>0.36</c:v>
                </c:pt>
                <c:pt idx="2">
                  <c:v>0.91</c:v>
                </c:pt>
                <c:pt idx="3">
                  <c:v>0.64</c:v>
                </c:pt>
                <c:pt idx="4">
                  <c:v>0.82</c:v>
                </c:pt>
                <c:pt idx="5">
                  <c:v>0.55000000000000004</c:v>
                </c:pt>
                <c:pt idx="6">
                  <c:v>0.73</c:v>
                </c:pt>
                <c:pt idx="7">
                  <c:v>0.18</c:v>
                </c:pt>
                <c:pt idx="8">
                  <c:v>0.27</c:v>
                </c:pt>
                <c:pt idx="9">
                  <c:v>0.18</c:v>
                </c:pt>
                <c:pt idx="10">
                  <c:v>0.09</c:v>
                </c:pt>
                <c:pt idx="11">
                  <c:v>0.36</c:v>
                </c:pt>
                <c:pt idx="12">
                  <c:v>0.36</c:v>
                </c:pt>
                <c:pt idx="13">
                  <c:v>0.09</c:v>
                </c:pt>
                <c:pt idx="14">
                  <c:v>0.27</c:v>
                </c:pt>
                <c:pt idx="15">
                  <c:v>0.45</c:v>
                </c:pt>
              </c:numCache>
            </c:numRef>
          </c:val>
          <c:extLst>
            <c:ext xmlns:c16="http://schemas.microsoft.com/office/drawing/2014/chart" uri="{C3380CC4-5D6E-409C-BE32-E72D297353CC}">
              <c16:uniqueId val="{00000000-EC86-450C-8A8F-EDE924F73D7D}"/>
            </c:ext>
          </c:extLst>
        </c:ser>
        <c:ser>
          <c:idx val="1"/>
          <c:order val="1"/>
          <c:tx>
            <c:strRef>
              <c:f>Sheet1!$C$1</c:f>
              <c:strCache>
                <c:ptCount val="1"/>
                <c:pt idx="0">
                  <c:v>Involved in project planning/implementation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People with disabilities</c:v>
                </c:pt>
                <c:pt idx="11">
                  <c:v>Governmental institutions</c:v>
                </c:pt>
                <c:pt idx="12">
                  <c:v>Workforce organizations</c:v>
                </c:pt>
                <c:pt idx="13">
                  <c:v>Underemployed adults</c:v>
                </c:pt>
                <c:pt idx="14">
                  <c:v>Youth &amp; youth services</c:v>
                </c:pt>
                <c:pt idx="15">
                  <c:v>Other/Others? Please write in.</c:v>
                </c:pt>
              </c:strCache>
            </c:strRef>
          </c:cat>
          <c:val>
            <c:numRef>
              <c:f>Sheet1!$C$2:$C$17</c:f>
              <c:numCache>
                <c:formatCode>0%</c:formatCode>
                <c:ptCount val="16"/>
                <c:pt idx="0">
                  <c:v>1</c:v>
                </c:pt>
                <c:pt idx="1">
                  <c:v>0.18</c:v>
                </c:pt>
                <c:pt idx="2">
                  <c:v>0.94</c:v>
                </c:pt>
                <c:pt idx="3">
                  <c:v>0.82</c:v>
                </c:pt>
                <c:pt idx="4">
                  <c:v>0.82</c:v>
                </c:pt>
                <c:pt idx="5">
                  <c:v>0.88</c:v>
                </c:pt>
                <c:pt idx="6">
                  <c:v>0.76</c:v>
                </c:pt>
                <c:pt idx="7">
                  <c:v>0.59</c:v>
                </c:pt>
                <c:pt idx="8">
                  <c:v>0.41</c:v>
                </c:pt>
                <c:pt idx="9">
                  <c:v>0.41</c:v>
                </c:pt>
                <c:pt idx="10">
                  <c:v>0.12</c:v>
                </c:pt>
                <c:pt idx="11">
                  <c:v>0.71</c:v>
                </c:pt>
                <c:pt idx="12">
                  <c:v>0.76</c:v>
                </c:pt>
                <c:pt idx="13">
                  <c:v>0.18</c:v>
                </c:pt>
                <c:pt idx="14">
                  <c:v>0.35</c:v>
                </c:pt>
                <c:pt idx="15">
                  <c:v>0.12</c:v>
                </c:pt>
              </c:numCache>
            </c:numRef>
          </c:val>
          <c:extLst>
            <c:ext xmlns:c16="http://schemas.microsoft.com/office/drawing/2014/chart" uri="{C3380CC4-5D6E-409C-BE32-E72D297353CC}">
              <c16:uniqueId val="{00000001-EC86-450C-8A8F-EDE924F73D7D}"/>
            </c:ext>
          </c:extLst>
        </c:ser>
        <c:dLbls>
          <c:showLegendKey val="0"/>
          <c:showVal val="0"/>
          <c:showCatName val="0"/>
          <c:showSerName val="0"/>
          <c:showPercent val="0"/>
          <c:showBubbleSize val="0"/>
        </c:dLbls>
        <c:gapWidth val="150"/>
        <c:overlap val="100"/>
        <c:axId val="1109504976"/>
        <c:axId val="1109483376"/>
      </c:barChart>
      <c:catAx>
        <c:axId val="11095049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09483376"/>
        <c:crosses val="autoZero"/>
        <c:auto val="1"/>
        <c:lblAlgn val="ctr"/>
        <c:lblOffset val="100"/>
        <c:noMultiLvlLbl val="0"/>
      </c:catAx>
      <c:valAx>
        <c:axId val="11094833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09504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62" b="0" i="0" u="none" strike="noStrike" kern="1200" spc="0" baseline="0" dirty="0" smtClean="0">
                <a:solidFill>
                  <a:schemeClr val="accent1"/>
                </a:solidFill>
                <a:latin typeface="+mn-lt"/>
                <a:ea typeface="+mn-ea"/>
                <a:cs typeface="+mn-cs"/>
              </a:defRPr>
            </a:pPr>
            <a:r>
              <a:rPr lang="en-US" sz="1862" b="0" i="0" u="none" strike="noStrike" kern="1200" spc="0" baseline="0" dirty="0">
                <a:solidFill>
                  <a:schemeClr val="accent1"/>
                </a:solidFill>
                <a:latin typeface="+mn-lt"/>
                <a:ea typeface="+mn-ea"/>
                <a:cs typeface="+mn-cs"/>
              </a:rPr>
              <a:t>Have the creation of any community/economic development partnership coalitions occurred since the project's inception?</a:t>
            </a:r>
          </a:p>
        </c:rich>
      </c:tx>
      <c:overlay val="0"/>
      <c:spPr>
        <a:noFill/>
        <a:ln>
          <a:noFill/>
        </a:ln>
        <a:effectLst/>
      </c:spPr>
      <c:txPr>
        <a:bodyPr rot="0" spcFirstLastPara="1" vertOverflow="ellipsis" vert="horz" wrap="square" anchor="ctr" anchorCtr="1"/>
        <a:lstStyle/>
        <a:p>
          <a:pPr>
            <a:defRPr lang="en-US" sz="1862" b="0" i="0" u="none" strike="noStrike" kern="1200" spc="0" baseline="0" dirty="0" smtClean="0">
              <a:solidFill>
                <a:schemeClr val="accent1"/>
              </a:solidFill>
              <a:latin typeface="+mn-lt"/>
              <a:ea typeface="+mn-ea"/>
              <a:cs typeface="+mn-cs"/>
            </a:defRPr>
          </a:pPr>
          <a:endParaRPr lang="en-US"/>
        </a:p>
      </c:txPr>
    </c:title>
    <c:autoTitleDeleted val="0"/>
    <c:plotArea>
      <c:layout/>
      <c:pieChart>
        <c:varyColors val="1"/>
        <c:ser>
          <c:idx val="0"/>
          <c:order val="0"/>
          <c:tx>
            <c:strRef>
              <c:f>Sheet1!$B$1</c:f>
              <c:strCache>
                <c:ptCount val="1"/>
                <c:pt idx="0">
                  <c:v>Q2 - Have the creation of any community/economic development partnership coalitions occurred since the project's inception?2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FB7-459D-A33A-71B768B9F4A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FB7-459D-A33A-71B768B9F4A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FB7-459D-A33A-71B768B9F4A8}"/>
              </c:ext>
            </c:extLst>
          </c:dPt>
          <c:dLbls>
            <c:dLbl>
              <c:idx val="0"/>
              <c:tx>
                <c:rich>
                  <a:bodyPr/>
                  <a:lstStyle/>
                  <a:p>
                    <a:fld id="{26806BE7-31B5-4532-86B1-2FFA307C31F8}" type="CELLRANGE">
                      <a:rPr lang="en-US"/>
                      <a:pPr/>
                      <a:t>[CELLRANGE]</a:t>
                    </a:fld>
                    <a:r>
                      <a:rPr lang="en-US" baseline="0"/>
                      <a:t>, </a:t>
                    </a:r>
                    <a:fld id="{1F1D6246-A665-4AC0-9B10-D63E6B34FF3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2FB7-459D-A33A-71B768B9F4A8}"/>
                </c:ext>
              </c:extLst>
            </c:dLbl>
            <c:dLbl>
              <c:idx val="1"/>
              <c:tx>
                <c:rich>
                  <a:bodyPr/>
                  <a:lstStyle/>
                  <a:p>
                    <a:fld id="{0512E4E0-1BA3-48C5-9810-38ECC54A69AA}" type="CELLRANGE">
                      <a:rPr lang="en-US"/>
                      <a:pPr/>
                      <a:t>[CELLRANGE]</a:t>
                    </a:fld>
                    <a:r>
                      <a:rPr lang="en-US" baseline="0"/>
                      <a:t>, </a:t>
                    </a:r>
                    <a:fld id="{36C0CA90-3A2F-4CBB-B0E7-9D7DEB11A99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2FB7-459D-A33A-71B768B9F4A8}"/>
                </c:ext>
              </c:extLst>
            </c:dLbl>
            <c:dLbl>
              <c:idx val="2"/>
              <c:tx>
                <c:rich>
                  <a:bodyPr/>
                  <a:lstStyle/>
                  <a:p>
                    <a:fld id="{9505F079-D7CD-46C5-9649-EA1090C5462D}" type="CELLRANGE">
                      <a:rPr lang="en-US"/>
                      <a:pPr/>
                      <a:t>[CELLRANGE]</a:t>
                    </a:fld>
                    <a:r>
                      <a:rPr lang="en-US" baseline="0"/>
                      <a:t>, </a:t>
                    </a:r>
                    <a:fld id="{94347539-CFD0-441F-83A7-42D01F88AC6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2FB7-459D-A33A-71B768B9F4A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Sheet1!$A$2:$A$4</c:f>
              <c:strCache>
                <c:ptCount val="3"/>
                <c:pt idx="0">
                  <c:v>Yes</c:v>
                </c:pt>
                <c:pt idx="1">
                  <c:v>No</c:v>
                </c:pt>
                <c:pt idx="2">
                  <c:v>Not yet, but I expect one or more will happen at some stage.</c:v>
                </c:pt>
              </c:strCache>
            </c:strRef>
          </c:cat>
          <c:val>
            <c:numRef>
              <c:f>Sheet1!$B$2:$B$4</c:f>
              <c:numCache>
                <c:formatCode>0%</c:formatCode>
                <c:ptCount val="3"/>
                <c:pt idx="0">
                  <c:v>0.28999999999999998</c:v>
                </c:pt>
                <c:pt idx="1">
                  <c:v>0.64</c:v>
                </c:pt>
                <c:pt idx="2">
                  <c:v>7.0000000000000007E-2</c:v>
                </c:pt>
              </c:numCache>
            </c:numRef>
          </c:val>
          <c:extLst>
            <c:ext xmlns:c15="http://schemas.microsoft.com/office/drawing/2012/chart" uri="{02D57815-91ED-43cb-92C2-25804820EDAC}">
              <c15:datalabelsRange>
                <c15:f>Sheet1!$C$2:$C$4</c15:f>
                <c15:dlblRangeCache>
                  <c:ptCount val="3"/>
                  <c:pt idx="0">
                    <c:v>4</c:v>
                  </c:pt>
                  <c:pt idx="1">
                    <c:v>9</c:v>
                  </c:pt>
                  <c:pt idx="2">
                    <c:v>1</c:v>
                  </c:pt>
                </c15:dlblRangeCache>
              </c15:datalabelsRange>
            </c:ext>
            <c:ext xmlns:c16="http://schemas.microsoft.com/office/drawing/2014/chart" uri="{C3380CC4-5D6E-409C-BE32-E72D297353CC}">
              <c16:uniqueId val="{00000000-B87C-4024-990B-66729E794742}"/>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400" b="0" i="0" u="none" strike="noStrike" kern="1200" spc="0" baseline="0" dirty="0" smtClean="0">
                <a:solidFill>
                  <a:srgbClr val="418AB3"/>
                </a:solidFill>
                <a:latin typeface="+mn-lt"/>
                <a:ea typeface="+mn-ea"/>
                <a:cs typeface="+mn-cs"/>
              </a:defRPr>
            </a:pPr>
            <a:r>
              <a:rPr lang="en-US" sz="1600" b="0" i="0" u="none" strike="noStrike" kern="1200" spc="0" baseline="0" dirty="0">
                <a:solidFill>
                  <a:srgbClr val="418AB3"/>
                </a:solidFill>
                <a:latin typeface="+mn-lt"/>
                <a:ea typeface="+mn-ea"/>
                <a:cs typeface="+mn-cs"/>
              </a:rPr>
              <a:t>Does the project have access to, or can gain access to, the following financial capital resources?</a:t>
            </a:r>
          </a:p>
        </c:rich>
      </c:tx>
      <c:overlay val="0"/>
      <c:spPr>
        <a:noFill/>
        <a:ln>
          <a:noFill/>
        </a:ln>
        <a:effectLst/>
      </c:spPr>
      <c:txPr>
        <a:bodyPr rot="0" spcFirstLastPara="1" vertOverflow="ellipsis" vert="horz" wrap="square" anchor="ctr" anchorCtr="1"/>
        <a:lstStyle/>
        <a:p>
          <a:pPr>
            <a:defRPr lang="en-US" sz="1400" b="0" i="0" u="none" strike="noStrike" kern="1200" spc="0" baseline="0" dirty="0" smtClean="0">
              <a:solidFill>
                <a:srgbClr val="418AB3"/>
              </a:solidFill>
              <a:latin typeface="+mn-lt"/>
              <a:ea typeface="+mn-ea"/>
              <a:cs typeface="+mn-cs"/>
            </a:defRPr>
          </a:pPr>
          <a:endParaRPr lang="en-US"/>
        </a:p>
      </c:txPr>
    </c:title>
    <c:autoTitleDeleted val="0"/>
    <c:plotArea>
      <c:layout/>
      <c:barChart>
        <c:barDir val="bar"/>
        <c:grouping val="clustered"/>
        <c:varyColors val="0"/>
        <c:ser>
          <c:idx val="0"/>
          <c:order val="0"/>
          <c:tx>
            <c:strRef>
              <c:f>Sheet1!$C$1</c:f>
              <c:strCache>
                <c:ptCount val="1"/>
                <c:pt idx="0">
                  <c:v>Q28 - Does the project have access to, or can gain access to, the following financial capital resources (please select all that apply): - Selected Choice2</c:v>
                </c:pt>
              </c:strCache>
            </c:strRef>
          </c:tx>
          <c:spPr>
            <a:solidFill>
              <a:schemeClr val="accent1"/>
            </a:solidFill>
            <a:ln>
              <a:noFill/>
            </a:ln>
            <a:effectLst/>
          </c:spPr>
          <c:invertIfNegative val="0"/>
          <c:dLbls>
            <c:dLbl>
              <c:idx val="0"/>
              <c:tx>
                <c:rich>
                  <a:bodyPr/>
                  <a:lstStyle/>
                  <a:p>
                    <a:fld id="{74E8A955-4B32-4E67-8312-788603054266}" type="CELLRANGE">
                      <a:rPr lang="en-US"/>
                      <a:pPr/>
                      <a:t>[CELLRANGE]</a:t>
                    </a:fld>
                    <a:r>
                      <a:rPr lang="en-US" baseline="0"/>
                      <a:t>, </a:t>
                    </a:r>
                    <a:fld id="{A8166680-C22A-422E-927D-707A6DB9120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900C-43A9-9CC2-379FB968ACFF}"/>
                </c:ext>
              </c:extLst>
            </c:dLbl>
            <c:dLbl>
              <c:idx val="1"/>
              <c:tx>
                <c:rich>
                  <a:bodyPr/>
                  <a:lstStyle/>
                  <a:p>
                    <a:fld id="{7147B105-CCFD-44C5-A3A6-468DE24C59BD}" type="CELLRANGE">
                      <a:rPr lang="en-US"/>
                      <a:pPr/>
                      <a:t>[CELLRANGE]</a:t>
                    </a:fld>
                    <a:r>
                      <a:rPr lang="en-US" baseline="0"/>
                      <a:t>, </a:t>
                    </a:r>
                    <a:fld id="{051DE29E-2F7B-42EE-9EC4-513478BFED8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00C-43A9-9CC2-379FB968ACFF}"/>
                </c:ext>
              </c:extLst>
            </c:dLbl>
            <c:dLbl>
              <c:idx val="2"/>
              <c:tx>
                <c:rich>
                  <a:bodyPr/>
                  <a:lstStyle/>
                  <a:p>
                    <a:fld id="{64EAE87A-2F0D-4DD4-AAB7-4EA05159F56A}" type="CELLRANGE">
                      <a:rPr lang="en-US"/>
                      <a:pPr/>
                      <a:t>[CELLRANGE]</a:t>
                    </a:fld>
                    <a:r>
                      <a:rPr lang="en-US" baseline="0"/>
                      <a:t>, </a:t>
                    </a:r>
                    <a:fld id="{8AFCA9AD-DA7C-4F83-9B18-CB58EEECDED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900C-43A9-9CC2-379FB968ACFF}"/>
                </c:ext>
              </c:extLst>
            </c:dLbl>
            <c:dLbl>
              <c:idx val="3"/>
              <c:tx>
                <c:rich>
                  <a:bodyPr/>
                  <a:lstStyle/>
                  <a:p>
                    <a:fld id="{6121BF31-BEE3-4891-BCAD-A92749CCBE68}" type="CELLRANGE">
                      <a:rPr lang="en-US"/>
                      <a:pPr/>
                      <a:t>[CELLRANGE]</a:t>
                    </a:fld>
                    <a:r>
                      <a:rPr lang="en-US" baseline="0"/>
                      <a:t>, </a:t>
                    </a:r>
                    <a:fld id="{C91C21D2-236B-411B-A749-7B3EC500616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00C-43A9-9CC2-379FB968ACFF}"/>
                </c:ext>
              </c:extLst>
            </c:dLbl>
            <c:dLbl>
              <c:idx val="4"/>
              <c:tx>
                <c:rich>
                  <a:bodyPr/>
                  <a:lstStyle/>
                  <a:p>
                    <a:fld id="{1730E912-89E2-42DC-9385-89EAE4D19891}" type="CELLRANGE">
                      <a:rPr lang="en-US"/>
                      <a:pPr/>
                      <a:t>[CELLRANGE]</a:t>
                    </a:fld>
                    <a:r>
                      <a:rPr lang="en-US" baseline="0"/>
                      <a:t>, </a:t>
                    </a:r>
                    <a:fld id="{CB8018AE-7766-423C-A03E-21191C71CF8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900C-43A9-9CC2-379FB968ACFF}"/>
                </c:ext>
              </c:extLst>
            </c:dLbl>
            <c:dLbl>
              <c:idx val="5"/>
              <c:tx>
                <c:rich>
                  <a:bodyPr/>
                  <a:lstStyle/>
                  <a:p>
                    <a:fld id="{5A904638-CD48-4537-9305-4A44B3EB85C3}" type="CELLRANGE">
                      <a:rPr lang="en-US"/>
                      <a:pPr/>
                      <a:t>[CELLRANGE]</a:t>
                    </a:fld>
                    <a:r>
                      <a:rPr lang="en-US" baseline="0"/>
                      <a:t>, </a:t>
                    </a:r>
                    <a:fld id="{8631180E-ADF9-4424-876E-D6D2E66FFDE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00C-43A9-9CC2-379FB968ACFF}"/>
                </c:ext>
              </c:extLst>
            </c:dLbl>
            <c:dLbl>
              <c:idx val="6"/>
              <c:tx>
                <c:rich>
                  <a:bodyPr/>
                  <a:lstStyle/>
                  <a:p>
                    <a:fld id="{D106DBC0-B5C9-4026-9B66-0471245967E4}" type="CELLRANGE">
                      <a:rPr lang="en-US"/>
                      <a:pPr/>
                      <a:t>[CELLRANGE]</a:t>
                    </a:fld>
                    <a:r>
                      <a:rPr lang="en-US" baseline="0"/>
                      <a:t>, </a:t>
                    </a:r>
                    <a:fld id="{74347AFE-FDB0-4F83-9479-D0ECB26F6DF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900C-43A9-9CC2-379FB968ACFF}"/>
                </c:ext>
              </c:extLst>
            </c:dLbl>
            <c:dLbl>
              <c:idx val="7"/>
              <c:tx>
                <c:rich>
                  <a:bodyPr/>
                  <a:lstStyle/>
                  <a:p>
                    <a:fld id="{9EBBBC2A-B1EF-4CEA-A768-C676248433D1}" type="CELLRANGE">
                      <a:rPr lang="en-US"/>
                      <a:pPr/>
                      <a:t>[CELLRANGE]</a:t>
                    </a:fld>
                    <a:r>
                      <a:rPr lang="en-US" baseline="0"/>
                      <a:t>, </a:t>
                    </a:r>
                    <a:fld id="{FFFEBA0A-30FE-4463-8C0C-A96155EA863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900C-43A9-9CC2-379FB968ACFF}"/>
                </c:ext>
              </c:extLst>
            </c:dLbl>
            <c:dLbl>
              <c:idx val="8"/>
              <c:tx>
                <c:rich>
                  <a:bodyPr/>
                  <a:lstStyle/>
                  <a:p>
                    <a:fld id="{B83B4CF6-FBDC-4CD7-BC4C-5A0875D7F7BB}" type="CELLRANGE">
                      <a:rPr lang="en-US"/>
                      <a:pPr/>
                      <a:t>[CELLRANGE]</a:t>
                    </a:fld>
                    <a:r>
                      <a:rPr lang="en-US" baseline="0"/>
                      <a:t>, </a:t>
                    </a:r>
                    <a:fld id="{8F5C6BAC-65F9-44FD-9655-37A7DE957C1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900C-43A9-9CC2-379FB968ACFF}"/>
                </c:ext>
              </c:extLst>
            </c:dLbl>
            <c:dLbl>
              <c:idx val="9"/>
              <c:tx>
                <c:rich>
                  <a:bodyPr/>
                  <a:lstStyle/>
                  <a:p>
                    <a:fld id="{71364F5C-4E0C-4952-8A38-F2C49842FC1F}" type="CELLRANGE">
                      <a:rPr lang="en-US"/>
                      <a:pPr/>
                      <a:t>[CELLRANGE]</a:t>
                    </a:fld>
                    <a:r>
                      <a:rPr lang="en-US" baseline="0"/>
                      <a:t>, </a:t>
                    </a:r>
                    <a:fld id="{A5F068EB-CBF9-45F5-A7FD-DC1785F053A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900C-43A9-9CC2-379FB968ACFF}"/>
                </c:ext>
              </c:extLst>
            </c:dLbl>
            <c:dLbl>
              <c:idx val="10"/>
              <c:tx>
                <c:rich>
                  <a:bodyPr/>
                  <a:lstStyle/>
                  <a:p>
                    <a:fld id="{1B67B53D-9619-469E-ADC7-2DAD853A788F}" type="CELLRANGE">
                      <a:rPr lang="en-US"/>
                      <a:pPr/>
                      <a:t>[CELLRANGE]</a:t>
                    </a:fld>
                    <a:r>
                      <a:rPr lang="en-US" baseline="0"/>
                      <a:t>, </a:t>
                    </a:r>
                    <a:fld id="{95ABB722-3994-4152-BD18-5B2AE7FAFB8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900C-43A9-9CC2-379FB968ACF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Project will leverage EDA-awarded funding</c:v>
                </c:pt>
                <c:pt idx="1">
                  <c:v>Micro-loans</c:v>
                </c:pt>
                <c:pt idx="2">
                  <c:v>Angel investors</c:v>
                </c:pt>
                <c:pt idx="3">
                  <c:v>County foundations</c:v>
                </c:pt>
                <c:pt idx="4">
                  <c:v>TIF funding</c:v>
                </c:pt>
                <c:pt idx="5">
                  <c:v>Zero stage venture capital</c:v>
                </c:pt>
                <c:pt idx="6">
                  <c:v>Venture capital</c:v>
                </c:pt>
                <c:pt idx="7">
                  <c:v>Private equity</c:v>
                </c:pt>
                <c:pt idx="8">
                  <c:v>Bank loans</c:v>
                </c:pt>
                <c:pt idx="9">
                  <c:v>Philanthropy</c:v>
                </c:pt>
                <c:pt idx="10">
                  <c:v>None of the above. Please describe.</c:v>
                </c:pt>
              </c:strCache>
            </c:strRef>
          </c:cat>
          <c:val>
            <c:numRef>
              <c:f>Sheet1!$C$2:$C$12</c:f>
              <c:numCache>
                <c:formatCode>General</c:formatCode>
                <c:ptCount val="11"/>
                <c:pt idx="0">
                  <c:v>6</c:v>
                </c:pt>
                <c:pt idx="1">
                  <c:v>1</c:v>
                </c:pt>
                <c:pt idx="2">
                  <c:v>1</c:v>
                </c:pt>
                <c:pt idx="3">
                  <c:v>13</c:v>
                </c:pt>
                <c:pt idx="4">
                  <c:v>9</c:v>
                </c:pt>
                <c:pt idx="5">
                  <c:v>1</c:v>
                </c:pt>
                <c:pt idx="6">
                  <c:v>3</c:v>
                </c:pt>
                <c:pt idx="7">
                  <c:v>6</c:v>
                </c:pt>
                <c:pt idx="8">
                  <c:v>6</c:v>
                </c:pt>
                <c:pt idx="9">
                  <c:v>12</c:v>
                </c:pt>
                <c:pt idx="10">
                  <c:v>1</c:v>
                </c:pt>
              </c:numCache>
            </c:numRef>
          </c:val>
          <c:extLst>
            <c:ext xmlns:c15="http://schemas.microsoft.com/office/drawing/2012/chart" uri="{02D57815-91ED-43cb-92C2-25804820EDAC}">
              <c15:datalabelsRange>
                <c15:f>Sheet1!$B$2:$B$12</c15:f>
                <c15:dlblRangeCache>
                  <c:ptCount val="11"/>
                  <c:pt idx="0">
                    <c:v>43%</c:v>
                  </c:pt>
                  <c:pt idx="1">
                    <c:v>7%</c:v>
                  </c:pt>
                  <c:pt idx="2">
                    <c:v>7%</c:v>
                  </c:pt>
                  <c:pt idx="3">
                    <c:v>93%</c:v>
                  </c:pt>
                  <c:pt idx="4">
                    <c:v>64%</c:v>
                  </c:pt>
                  <c:pt idx="5">
                    <c:v>7%</c:v>
                  </c:pt>
                  <c:pt idx="6">
                    <c:v>21%</c:v>
                  </c:pt>
                  <c:pt idx="7">
                    <c:v>43%</c:v>
                  </c:pt>
                  <c:pt idx="8">
                    <c:v>43%</c:v>
                  </c:pt>
                  <c:pt idx="9">
                    <c:v>86%</c:v>
                  </c:pt>
                  <c:pt idx="10">
                    <c:v>7%</c:v>
                  </c:pt>
                </c15:dlblRangeCache>
              </c15:datalabelsRange>
            </c:ext>
            <c:ext xmlns:c16="http://schemas.microsoft.com/office/drawing/2014/chart" uri="{C3380CC4-5D6E-409C-BE32-E72D297353CC}">
              <c16:uniqueId val="{00000000-4C30-4EC3-A40B-19B0E91C9844}"/>
            </c:ext>
          </c:extLst>
        </c:ser>
        <c:dLbls>
          <c:dLblPos val="outEnd"/>
          <c:showLegendKey val="0"/>
          <c:showVal val="1"/>
          <c:showCatName val="0"/>
          <c:showSerName val="0"/>
          <c:showPercent val="0"/>
          <c:showBubbleSize val="0"/>
        </c:dLbls>
        <c:gapWidth val="182"/>
        <c:axId val="1217912624"/>
        <c:axId val="1217917904"/>
      </c:barChart>
      <c:catAx>
        <c:axId val="12179126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17917904"/>
        <c:crosses val="autoZero"/>
        <c:auto val="1"/>
        <c:lblAlgn val="ctr"/>
        <c:lblOffset val="100"/>
        <c:noMultiLvlLbl val="0"/>
      </c:catAx>
      <c:valAx>
        <c:axId val="1217917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179126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920" b="0" i="0" u="none" strike="noStrike" kern="1200" spc="0" baseline="0">
                <a:solidFill>
                  <a:srgbClr val="418AB3"/>
                </a:solidFill>
                <a:latin typeface="+mn-lt"/>
                <a:ea typeface="+mn-ea"/>
                <a:cs typeface="+mn-cs"/>
              </a:defRPr>
            </a:pPr>
            <a:r>
              <a:rPr lang="en-US" sz="2000" b="0" i="0" u="none" strike="noStrike" kern="1200" spc="0" baseline="0" dirty="0">
                <a:solidFill>
                  <a:srgbClr val="418AB3"/>
                </a:solidFill>
              </a:rPr>
              <a:t>Have the creation of any community/economic development partnership coalitions occurred since the project's inception which have increased local or regional investments?</a:t>
            </a:r>
          </a:p>
        </c:rich>
      </c:tx>
      <c:layout>
        <c:manualLayout>
          <c:xMode val="edge"/>
          <c:yMode val="edge"/>
          <c:x val="0.13848927307431372"/>
          <c:y val="2.4182859113294011E-2"/>
        </c:manualLayout>
      </c:layout>
      <c:overlay val="0"/>
      <c:spPr>
        <a:noFill/>
        <a:ln>
          <a:noFill/>
        </a:ln>
        <a:effectLst/>
      </c:spPr>
      <c:txPr>
        <a:bodyPr rot="0" spcFirstLastPara="1" vertOverflow="ellipsis" vert="horz" wrap="square" anchor="ctr" anchorCtr="1"/>
        <a:lstStyle/>
        <a:p>
          <a:pPr algn="ctr" rtl="0">
            <a:defRPr lang="en-US" sz="1920" b="0" i="0" u="none" strike="noStrike" kern="1200" spc="0" baseline="0">
              <a:solidFill>
                <a:srgbClr val="418AB3"/>
              </a:solidFill>
              <a:latin typeface="+mn-lt"/>
              <a:ea typeface="+mn-ea"/>
              <a:cs typeface="+mn-cs"/>
            </a:defRPr>
          </a:pPr>
          <a:endParaRPr lang="en-US"/>
        </a:p>
      </c:txPr>
    </c:title>
    <c:autoTitleDeleted val="0"/>
    <c:plotArea>
      <c:layout/>
      <c:pieChart>
        <c:varyColors val="1"/>
        <c:ser>
          <c:idx val="0"/>
          <c:order val="0"/>
          <c:tx>
            <c:strRef>
              <c:f>Sheet1!$B$1</c:f>
              <c:strCache>
                <c:ptCount val="1"/>
                <c:pt idx="0">
                  <c:v>Activate to sort in ascending order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DC9-4DA2-8824-4A3BF59017C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DC9-4DA2-8824-4A3BF59017C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B4E-4A35-94D7-A5C4D64C4CC9}"/>
              </c:ext>
            </c:extLst>
          </c:dPt>
          <c:dLbls>
            <c:dLbl>
              <c:idx val="0"/>
              <c:tx>
                <c:rich>
                  <a:bodyPr/>
                  <a:lstStyle/>
                  <a:p>
                    <a:fld id="{4B54E0D5-AFE0-4966-BEB1-4487C4A4E09B}" type="CELLRANGE">
                      <a:rPr lang="en-US"/>
                      <a:pPr/>
                      <a:t>[CELLRANGE]</a:t>
                    </a:fld>
                    <a:r>
                      <a:rPr lang="en-US" baseline="0"/>
                      <a:t>, </a:t>
                    </a:r>
                    <a:fld id="{FA112C73-5E33-4B80-9735-34A8B3D0A83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DC9-4DA2-8824-4A3BF59017C0}"/>
                </c:ext>
              </c:extLst>
            </c:dLbl>
            <c:dLbl>
              <c:idx val="1"/>
              <c:tx>
                <c:rich>
                  <a:bodyPr/>
                  <a:lstStyle/>
                  <a:p>
                    <a:fld id="{84B18EB8-8AAF-4FEF-8E1C-45E69940F8B8}" type="CELLRANGE">
                      <a:rPr lang="en-US"/>
                      <a:pPr/>
                      <a:t>[CELLRANGE]</a:t>
                    </a:fld>
                    <a:r>
                      <a:rPr lang="en-US" baseline="0"/>
                      <a:t>, </a:t>
                    </a:r>
                    <a:fld id="{4E2E849C-FF14-4299-BD2B-BBF624DAA8D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8DC9-4DA2-8824-4A3BF59017C0}"/>
                </c:ext>
              </c:extLst>
            </c:dLbl>
            <c:dLbl>
              <c:idx val="2"/>
              <c:tx>
                <c:rich>
                  <a:bodyPr/>
                  <a:lstStyle/>
                  <a:p>
                    <a:fld id="{9CA7792E-F784-464D-B5F5-72618C528AF6}" type="CELLRANGE">
                      <a:rPr lang="en-US"/>
                      <a:pPr/>
                      <a:t>[CELLRANGE]</a:t>
                    </a:fld>
                    <a:r>
                      <a:rPr lang="en-US" baseline="0"/>
                      <a:t>, </a:t>
                    </a:r>
                    <a:fld id="{4A17AC32-D975-48EA-B544-62ED479F026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AB4E-4A35-94D7-A5C4D64C4CC9}"/>
                </c:ext>
              </c:extLst>
            </c:dLbl>
            <c:spPr>
              <a:noFill/>
              <a:ln>
                <a:noFill/>
              </a:ln>
              <a:effectLst/>
            </c:spPr>
            <c:txPr>
              <a:bodyPr rot="0" spcFirstLastPara="1" vertOverflow="ellipsis" vert="horz" wrap="square" anchor="ctr" anchorCtr="1"/>
              <a:lstStyle/>
              <a:p>
                <a:pPr>
                  <a:defRPr lang="en-US" sz="1600" b="0" i="0" u="none" strike="noStrike" kern="1200" spc="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Sheet1!$A$2:$A$4</c:f>
              <c:strCache>
                <c:ptCount val="3"/>
                <c:pt idx="0">
                  <c:v>Yes</c:v>
                </c:pt>
                <c:pt idx="1">
                  <c:v>No</c:v>
                </c:pt>
                <c:pt idx="2">
                  <c:v>Not yet, but I expect one or more will happen at some stage.</c:v>
                </c:pt>
              </c:strCache>
            </c:strRef>
          </c:cat>
          <c:val>
            <c:numRef>
              <c:f>Sheet1!$B$2:$B$4</c:f>
              <c:numCache>
                <c:formatCode>0%</c:formatCode>
                <c:ptCount val="3"/>
                <c:pt idx="0">
                  <c:v>0.73</c:v>
                </c:pt>
                <c:pt idx="1">
                  <c:v>0.2</c:v>
                </c:pt>
                <c:pt idx="2">
                  <c:v>7.0000000000000007E-2</c:v>
                </c:pt>
              </c:numCache>
            </c:numRef>
          </c:val>
          <c:extLst>
            <c:ext xmlns:c15="http://schemas.microsoft.com/office/drawing/2012/chart" uri="{02D57815-91ED-43cb-92C2-25804820EDAC}">
              <c15:datalabelsRange>
                <c15:f>Sheet1!$C$2:$C$4</c15:f>
                <c15:dlblRangeCache>
                  <c:ptCount val="3"/>
                  <c:pt idx="0">
                    <c:v>11</c:v>
                  </c:pt>
                  <c:pt idx="1">
                    <c:v>3</c:v>
                  </c:pt>
                  <c:pt idx="2">
                    <c:v>1</c:v>
                  </c:pt>
                </c15:dlblRangeCache>
              </c15:datalabelsRange>
            </c:ext>
            <c:ext xmlns:c16="http://schemas.microsoft.com/office/drawing/2014/chart" uri="{C3380CC4-5D6E-409C-BE32-E72D297353CC}">
              <c16:uniqueId val="{00000004-8DC9-4DA2-8824-4A3BF59017C0}"/>
            </c:ext>
          </c:extLst>
        </c:ser>
        <c:ser>
          <c:idx val="1"/>
          <c:order val="1"/>
          <c:tx>
            <c:strRef>
              <c:f>Sheet1!$C$1</c:f>
              <c:strCache>
                <c:ptCount val="1"/>
                <c:pt idx="0">
                  <c:v>Q40 - Have the creation of any community/economic development partnership coalitions occurred since the project's inception which have increased local or regional investments?2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7-AB4E-4A35-94D7-A5C4D64C4CC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9-AB4E-4A35-94D7-A5C4D64C4CC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B-AB4E-4A35-94D7-A5C4D64C4CC9}"/>
              </c:ext>
            </c:extLst>
          </c:dPt>
          <c:dLbls>
            <c:spPr>
              <a:noFill/>
              <a:ln>
                <a:noFill/>
              </a:ln>
              <a:effectLst/>
            </c:spPr>
            <c:txPr>
              <a:bodyPr rot="0" spcFirstLastPara="1" vertOverflow="ellipsis" vert="horz" wrap="square" lIns="38100" tIns="19050" rIns="38100" bIns="19050" anchor="ctr" anchorCtr="1">
                <a:spAutoFit/>
              </a:bodyPr>
              <a:lstStyle/>
              <a:p>
                <a:pPr>
                  <a:defRPr lang="en-US" sz="1600" b="0" i="0" u="none" strike="noStrike" kern="1200" spc="0" baseline="0">
                    <a:solidFill>
                      <a:srgbClr val="418AB3"/>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Yes</c:v>
                </c:pt>
                <c:pt idx="1">
                  <c:v>No</c:v>
                </c:pt>
                <c:pt idx="2">
                  <c:v>Not yet, but I expect one or more will happen at some stage.</c:v>
                </c:pt>
              </c:strCache>
            </c:strRef>
          </c:cat>
          <c:val>
            <c:numRef>
              <c:f>Sheet1!$C$2:$C$4</c:f>
              <c:numCache>
                <c:formatCode>General</c:formatCode>
                <c:ptCount val="3"/>
                <c:pt idx="0">
                  <c:v>11</c:v>
                </c:pt>
                <c:pt idx="1">
                  <c:v>3</c:v>
                </c:pt>
                <c:pt idx="2">
                  <c:v>1</c:v>
                </c:pt>
              </c:numCache>
            </c:numRef>
          </c:val>
          <c:extLst>
            <c:ext xmlns:c16="http://schemas.microsoft.com/office/drawing/2014/chart" uri="{C3380CC4-5D6E-409C-BE32-E72D297353CC}">
              <c16:uniqueId val="{00000005-8DC9-4DA2-8824-4A3BF59017C0}"/>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lang="en-US" sz="1600" b="0" i="0" u="none" strike="noStrike" kern="1200" spc="0" baseline="0">
              <a:solidFill>
                <a:srgbClr val="418AB3"/>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ctr" rtl="0">
        <a:defRPr lang="en-US" sz="1600" b="0" i="0" u="none" strike="noStrike" kern="1200" spc="0" baseline="0">
          <a:solidFill>
            <a:srgbClr val="418AB3"/>
          </a:solidFill>
          <a:latin typeface="+mn-lt"/>
          <a:ea typeface="+mn-ea"/>
          <a:cs typeface="+mn-cs"/>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b="0" i="0" u="none" strike="noStrike" kern="1200" spc="0" baseline="0" dirty="0">
                <a:solidFill>
                  <a:srgbClr val="418AB3"/>
                </a:solidFill>
                <a:latin typeface="+mn-lt"/>
                <a:ea typeface="+mn-ea"/>
                <a:cs typeface="+mn-cs"/>
              </a:rPr>
              <a:t>Who are your 5-6 closest organizations, businesses or individual collaborators on this project?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Who are your 5-6 closest organizations, businesses or individual collaborators on this project? Please provide us with contact information as we plan on reaching out and surveying them as well.</c:v>
                </c:pt>
              </c:strCache>
            </c:strRef>
          </c:tx>
          <c:spPr>
            <a:solidFill>
              <a:schemeClr val="accent1"/>
            </a:solidFill>
            <a:ln w="19050">
              <a:solidFill>
                <a:schemeClr val="lt1"/>
              </a:solidFill>
            </a:ln>
            <a:effectLst/>
          </c:spPr>
          <c:invertIfNegative val="0"/>
          <c:dLbls>
            <c:dLbl>
              <c:idx val="0"/>
              <c:tx>
                <c:rich>
                  <a:bodyPr/>
                  <a:lstStyle/>
                  <a:p>
                    <a:fld id="{C3426D50-01CC-45F4-8F4E-40C9C93D0207}" type="CELLRANGE">
                      <a:rPr lang="en-US"/>
                      <a:pPr/>
                      <a:t>[CELLRANGE]</a:t>
                    </a:fld>
                    <a:r>
                      <a:rPr lang="en-US" baseline="0"/>
                      <a:t>, </a:t>
                    </a:r>
                    <a:fld id="{0BC94539-F026-4399-AA97-A0139490DEE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ECFB-4323-BC0F-F95BF46639AC}"/>
                </c:ext>
              </c:extLst>
            </c:dLbl>
            <c:dLbl>
              <c:idx val="1"/>
              <c:tx>
                <c:rich>
                  <a:bodyPr/>
                  <a:lstStyle/>
                  <a:p>
                    <a:fld id="{B91ED636-994B-41D8-B9E0-4071BAEFA9B6}" type="CELLRANGE">
                      <a:rPr lang="en-US"/>
                      <a:pPr/>
                      <a:t>[CELLRANGE]</a:t>
                    </a:fld>
                    <a:r>
                      <a:rPr lang="en-US" baseline="0"/>
                      <a:t>, </a:t>
                    </a:r>
                    <a:fld id="{C3B3CA1C-3248-40D3-83F3-9F561FD14A4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ECFB-4323-BC0F-F95BF46639AC}"/>
                </c:ext>
              </c:extLst>
            </c:dLbl>
            <c:dLbl>
              <c:idx val="2"/>
              <c:tx>
                <c:rich>
                  <a:bodyPr/>
                  <a:lstStyle/>
                  <a:p>
                    <a:fld id="{54FEA67F-BB15-403A-B7D6-4CAD8C864370}" type="CELLRANGE">
                      <a:rPr lang="en-US"/>
                      <a:pPr/>
                      <a:t>[CELLRANGE]</a:t>
                    </a:fld>
                    <a:r>
                      <a:rPr lang="en-US" baseline="0"/>
                      <a:t>, </a:t>
                    </a:r>
                    <a:fld id="{E8788F72-75FE-4940-A152-B351EA8A7C0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ECFB-4323-BC0F-F95BF46639AC}"/>
                </c:ext>
              </c:extLst>
            </c:dLbl>
            <c:dLbl>
              <c:idx val="3"/>
              <c:tx>
                <c:rich>
                  <a:bodyPr/>
                  <a:lstStyle/>
                  <a:p>
                    <a:fld id="{E1877BB1-8850-41C1-BE6D-CE878D42491C}" type="CELLRANGE">
                      <a:rPr lang="en-US"/>
                      <a:pPr/>
                      <a:t>[CELLRANGE]</a:t>
                    </a:fld>
                    <a:r>
                      <a:rPr lang="en-US" baseline="0"/>
                      <a:t>, </a:t>
                    </a:r>
                    <a:fld id="{F1DEB851-C5FB-4231-8A18-510931C3197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ECFB-4323-BC0F-F95BF46639AC}"/>
                </c:ext>
              </c:extLst>
            </c:dLbl>
            <c:dLbl>
              <c:idx val="4"/>
              <c:tx>
                <c:rich>
                  <a:bodyPr/>
                  <a:lstStyle/>
                  <a:p>
                    <a:fld id="{A99BB358-67A1-49CA-9C0D-AC26C55DD672}" type="CELLRANGE">
                      <a:rPr lang="en-US"/>
                      <a:pPr/>
                      <a:t>[CELLRANGE]</a:t>
                    </a:fld>
                    <a:r>
                      <a:rPr lang="en-US" baseline="0"/>
                      <a:t>, </a:t>
                    </a:r>
                    <a:fld id="{31F5CEA9-3343-4123-9986-B88BD19B552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CFB-4323-BC0F-F95BF46639AC}"/>
                </c:ext>
              </c:extLst>
            </c:dLbl>
            <c:dLbl>
              <c:idx val="5"/>
              <c:tx>
                <c:rich>
                  <a:bodyPr/>
                  <a:lstStyle/>
                  <a:p>
                    <a:fld id="{4F5B957F-E221-474D-9611-EC94D491EA56}" type="CELLRANGE">
                      <a:rPr lang="en-US"/>
                      <a:pPr/>
                      <a:t>[CELLRANGE]</a:t>
                    </a:fld>
                    <a:r>
                      <a:rPr lang="en-US" baseline="0"/>
                      <a:t>, </a:t>
                    </a:r>
                    <a:fld id="{A12F054B-47E3-4B85-809E-BF8A2C9F978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ECFB-4323-BC0F-F95BF46639AC}"/>
                </c:ext>
              </c:extLst>
            </c:dLbl>
            <c:dLbl>
              <c:idx val="6"/>
              <c:tx>
                <c:rich>
                  <a:bodyPr/>
                  <a:lstStyle/>
                  <a:p>
                    <a:fld id="{59C5FF1C-C74A-4A9B-875D-724C178AE19A}" type="CELLRANGE">
                      <a:rPr lang="en-US"/>
                      <a:pPr/>
                      <a:t>[CELLRANGE]</a:t>
                    </a:fld>
                    <a:r>
                      <a:rPr lang="en-US" baseline="0"/>
                      <a:t>, </a:t>
                    </a:r>
                    <a:fld id="{3BF5F08A-7215-4CF7-98E0-C9DCC42C596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ECFB-4323-BC0F-F95BF46639AC}"/>
                </c:ext>
              </c:extLst>
            </c:dLbl>
            <c:dLbl>
              <c:idx val="7"/>
              <c:tx>
                <c:rich>
                  <a:bodyPr/>
                  <a:lstStyle/>
                  <a:p>
                    <a:fld id="{E45BC6DA-337B-453C-9736-20E2CAA7E2AD}" type="CELLRANGE">
                      <a:rPr lang="en-US"/>
                      <a:pPr/>
                      <a:t>[CELLRANGE]</a:t>
                    </a:fld>
                    <a:r>
                      <a:rPr lang="en-US" baseline="0"/>
                      <a:t>, </a:t>
                    </a:r>
                    <a:fld id="{C718CAB5-50FC-4ADB-9E03-F04845230BE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ECFB-4323-BC0F-F95BF46639AC}"/>
                </c:ext>
              </c:extLst>
            </c:dLbl>
            <c:dLbl>
              <c:idx val="8"/>
              <c:tx>
                <c:rich>
                  <a:bodyPr/>
                  <a:lstStyle/>
                  <a:p>
                    <a:fld id="{40F7A475-6706-4A99-9CCB-FCB9E8919D63}" type="CELLRANGE">
                      <a:rPr lang="en-US"/>
                      <a:pPr/>
                      <a:t>[CELLRANGE]</a:t>
                    </a:fld>
                    <a:r>
                      <a:rPr lang="en-US" baseline="0"/>
                      <a:t>, </a:t>
                    </a:r>
                    <a:fld id="{3BCC1472-EC55-4B28-8EAB-EE2B3D203E6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ECFB-4323-BC0F-F95BF46639A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LEDO</c:v>
                </c:pt>
                <c:pt idx="1">
                  <c:v>Government (City and County)</c:v>
                </c:pt>
                <c:pt idx="2">
                  <c:v>Private Industry</c:v>
                </c:pt>
                <c:pt idx="3">
                  <c:v>Consulting Firm</c:v>
                </c:pt>
                <c:pt idx="4">
                  <c:v>Community Foundation</c:v>
                </c:pt>
                <c:pt idx="5">
                  <c:v>Chamber of Commerce</c:v>
                </c:pt>
                <c:pt idx="6">
                  <c:v>RDA</c:v>
                </c:pt>
                <c:pt idx="7">
                  <c:v>Arts Council</c:v>
                </c:pt>
                <c:pt idx="8">
                  <c:v>Educational Institutions</c:v>
                </c:pt>
              </c:strCache>
            </c:strRef>
          </c:cat>
          <c:val>
            <c:numRef>
              <c:f>Sheet1!$B$2:$B$10</c:f>
              <c:numCache>
                <c:formatCode>General</c:formatCode>
                <c:ptCount val="9"/>
                <c:pt idx="0">
                  <c:v>5</c:v>
                </c:pt>
                <c:pt idx="1">
                  <c:v>5</c:v>
                </c:pt>
                <c:pt idx="2">
                  <c:v>3</c:v>
                </c:pt>
                <c:pt idx="3">
                  <c:v>2</c:v>
                </c:pt>
                <c:pt idx="4">
                  <c:v>2</c:v>
                </c:pt>
                <c:pt idx="5">
                  <c:v>5</c:v>
                </c:pt>
                <c:pt idx="6">
                  <c:v>2</c:v>
                </c:pt>
                <c:pt idx="7">
                  <c:v>1</c:v>
                </c:pt>
                <c:pt idx="8">
                  <c:v>2</c:v>
                </c:pt>
              </c:numCache>
            </c:numRef>
          </c:val>
          <c:extLst>
            <c:ext xmlns:c15="http://schemas.microsoft.com/office/drawing/2012/chart" uri="{02D57815-91ED-43cb-92C2-25804820EDAC}">
              <c15:datalabelsRange>
                <c15:f>Sheet1!$C$2:$C$10</c15:f>
                <c15:dlblRangeCache>
                  <c:ptCount val="9"/>
                  <c:pt idx="0">
                    <c:v>19%</c:v>
                  </c:pt>
                  <c:pt idx="1">
                    <c:v>19%</c:v>
                  </c:pt>
                  <c:pt idx="2">
                    <c:v>11%</c:v>
                  </c:pt>
                  <c:pt idx="3">
                    <c:v>7%</c:v>
                  </c:pt>
                  <c:pt idx="4">
                    <c:v>7%</c:v>
                  </c:pt>
                  <c:pt idx="5">
                    <c:v>19%</c:v>
                  </c:pt>
                  <c:pt idx="6">
                    <c:v>7%</c:v>
                  </c:pt>
                  <c:pt idx="7">
                    <c:v>4%</c:v>
                  </c:pt>
                  <c:pt idx="8">
                    <c:v>7%</c:v>
                  </c:pt>
                </c15:dlblRangeCache>
              </c15:datalabelsRange>
            </c:ext>
            <c:ext xmlns:c16="http://schemas.microsoft.com/office/drawing/2014/chart" uri="{C3380CC4-5D6E-409C-BE32-E72D297353CC}">
              <c16:uniqueId val="{00000000-8E46-4419-A3AA-F9CDF0F92D15}"/>
            </c:ext>
          </c:extLst>
        </c:ser>
        <c:dLbls>
          <c:dLblPos val="outEnd"/>
          <c:showLegendKey val="0"/>
          <c:showVal val="1"/>
          <c:showCatName val="0"/>
          <c:showSerName val="0"/>
          <c:showPercent val="0"/>
          <c:showBubbleSize val="0"/>
        </c:dLbls>
        <c:gapWidth val="150"/>
        <c:axId val="1586822064"/>
        <c:axId val="1586813424"/>
      </c:barChart>
      <c:valAx>
        <c:axId val="15868134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86822064"/>
        <c:crosses val="autoZero"/>
        <c:crossBetween val="between"/>
      </c:valAx>
      <c:catAx>
        <c:axId val="158682206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86813424"/>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62" b="0" i="0" u="none" strike="noStrike" kern="1200" spc="0" baseline="0" dirty="0" smtClean="0">
                <a:solidFill>
                  <a:schemeClr val="accent1"/>
                </a:solidFill>
                <a:latin typeface="+mn-lt"/>
                <a:ea typeface="+mn-ea"/>
                <a:cs typeface="+mn-cs"/>
              </a:defRPr>
            </a:pPr>
            <a:r>
              <a:rPr lang="en-US" sz="1862" b="1" i="0" u="none" strike="noStrike" baseline="0" dirty="0"/>
              <a:t>Has your organization provided contracts and/or MOUs to all partners at this stage? </a:t>
            </a:r>
            <a:endParaRPr lang="en-US" sz="1862" b="0" i="0" u="none" strike="noStrike" kern="1200" spc="0" baseline="0" dirty="0">
              <a:solidFill>
                <a:schemeClr val="accent1"/>
              </a:solidFill>
              <a:latin typeface="+mn-lt"/>
              <a:ea typeface="+mn-ea"/>
              <a:cs typeface="+mn-cs"/>
            </a:endParaRPr>
          </a:p>
        </c:rich>
      </c:tx>
      <c:overlay val="0"/>
      <c:spPr>
        <a:noFill/>
        <a:ln>
          <a:noFill/>
        </a:ln>
        <a:effectLst/>
      </c:spPr>
      <c:txPr>
        <a:bodyPr rot="0" spcFirstLastPara="1" vertOverflow="ellipsis" vert="horz" wrap="square" anchor="ctr" anchorCtr="1"/>
        <a:lstStyle/>
        <a:p>
          <a:pPr>
            <a:defRPr lang="en-US" sz="1862" b="0" i="0" u="none" strike="noStrike" kern="1200" spc="0" baseline="0" dirty="0" smtClean="0">
              <a:solidFill>
                <a:schemeClr val="accent1"/>
              </a:solidFill>
              <a:latin typeface="+mn-lt"/>
              <a:ea typeface="+mn-ea"/>
              <a:cs typeface="+mn-cs"/>
            </a:defRPr>
          </a:pPr>
          <a:endParaRPr lang="en-US"/>
        </a:p>
      </c:txPr>
    </c:title>
    <c:autoTitleDeleted val="0"/>
    <c:plotArea>
      <c:layout/>
      <c:pieChart>
        <c:varyColors val="1"/>
        <c:ser>
          <c:idx val="0"/>
          <c:order val="0"/>
          <c:tx>
            <c:strRef>
              <c:f>Sheet1!$B$1</c:f>
              <c:strCache>
                <c:ptCount val="1"/>
                <c:pt idx="0">
                  <c:v>Activate to sort in ascending order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073-4D10-AD3F-5BCF67531A5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073-4D10-AD3F-5BCF67531A5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073-4D10-AD3F-5BCF67531A50}"/>
              </c:ext>
            </c:extLst>
          </c:dPt>
          <c:dLbls>
            <c:dLbl>
              <c:idx val="0"/>
              <c:tx>
                <c:rich>
                  <a:bodyPr/>
                  <a:lstStyle/>
                  <a:p>
                    <a:fld id="{4837FCD0-15EE-4119-94A5-DDBAEAE70F42}" type="CELLRANGE">
                      <a:rPr lang="en-US"/>
                      <a:pPr/>
                      <a:t>[CELLRANGE]</a:t>
                    </a:fld>
                    <a:r>
                      <a:rPr lang="en-US" baseline="0"/>
                      <a:t>, </a:t>
                    </a:r>
                    <a:fld id="{560C6337-CE79-4FCF-BC10-22276F235D12}"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C073-4D10-AD3F-5BCF67531A50}"/>
                </c:ext>
              </c:extLst>
            </c:dLbl>
            <c:dLbl>
              <c:idx val="1"/>
              <c:tx>
                <c:rich>
                  <a:bodyPr/>
                  <a:lstStyle/>
                  <a:p>
                    <a:fld id="{6CE40C53-0F17-4323-9E79-C1FD8E4A98BE}" type="CELLRANGE">
                      <a:rPr lang="en-US"/>
                      <a:pPr/>
                      <a:t>[CELLRANGE]</a:t>
                    </a:fld>
                    <a:r>
                      <a:rPr lang="en-US" baseline="0"/>
                      <a:t>, </a:t>
                    </a:r>
                    <a:fld id="{03EFE490-8856-4783-AA67-8058A9ACF7F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C073-4D10-AD3F-5BCF67531A50}"/>
                </c:ext>
              </c:extLst>
            </c:dLbl>
            <c:dLbl>
              <c:idx val="2"/>
              <c:tx>
                <c:rich>
                  <a:bodyPr/>
                  <a:lstStyle/>
                  <a:p>
                    <a:fld id="{40E60A35-972A-4209-855A-8FB89D8B262E}" type="CELLRANGE">
                      <a:rPr lang="en-US"/>
                      <a:pPr/>
                      <a:t>[CELLRANGE]</a:t>
                    </a:fld>
                    <a:r>
                      <a:rPr lang="en-US" baseline="0"/>
                      <a:t>, </a:t>
                    </a:r>
                    <a:fld id="{2519A69E-F1E9-4ADF-9D32-5D8D8871F5E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C073-4D10-AD3F-5BCF67531A5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Sheet1!$A$2:$A$4</c:f>
              <c:strCache>
                <c:ptCount val="3"/>
                <c:pt idx="0">
                  <c:v>Yes</c:v>
                </c:pt>
                <c:pt idx="1">
                  <c:v>No</c:v>
                </c:pt>
                <c:pt idx="2">
                  <c:v>Mostly, but the following organizations have yet to complete this step.</c:v>
                </c:pt>
              </c:strCache>
            </c:strRef>
          </c:cat>
          <c:val>
            <c:numRef>
              <c:f>Sheet1!$B$2:$B$4</c:f>
              <c:numCache>
                <c:formatCode>0%</c:formatCode>
                <c:ptCount val="3"/>
                <c:pt idx="0">
                  <c:v>0.73</c:v>
                </c:pt>
                <c:pt idx="1">
                  <c:v>0.13</c:v>
                </c:pt>
                <c:pt idx="2">
                  <c:v>0.13</c:v>
                </c:pt>
              </c:numCache>
            </c:numRef>
          </c:val>
          <c:extLst>
            <c:ext xmlns:c15="http://schemas.microsoft.com/office/drawing/2012/chart" uri="{02D57815-91ED-43cb-92C2-25804820EDAC}">
              <c15:datalabelsRange>
                <c15:f>Sheet1!$C$2:$C$4</c15:f>
                <c15:dlblRangeCache>
                  <c:ptCount val="3"/>
                  <c:pt idx="0">
                    <c:v>11</c:v>
                  </c:pt>
                  <c:pt idx="1">
                    <c:v>2</c:v>
                  </c:pt>
                  <c:pt idx="2">
                    <c:v>2</c:v>
                  </c:pt>
                </c15:dlblRangeCache>
              </c15:datalabelsRange>
            </c:ext>
            <c:ext xmlns:c16="http://schemas.microsoft.com/office/drawing/2014/chart" uri="{C3380CC4-5D6E-409C-BE32-E72D297353CC}">
              <c16:uniqueId val="{00000000-B87C-4024-990B-66729E794742}"/>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862" b="0" i="0" u="none" strike="noStrike" kern="1200" spc="0" baseline="0">
                <a:solidFill>
                  <a:srgbClr val="000000">
                    <a:lumMod val="65000"/>
                    <a:lumOff val="35000"/>
                  </a:srgbClr>
                </a:solidFill>
                <a:latin typeface="+mn-lt"/>
                <a:ea typeface="+mn-ea"/>
                <a:cs typeface="+mn-cs"/>
              </a:defRPr>
            </a:pPr>
            <a:r>
              <a:rPr lang="en-US" sz="1600" b="0" i="0" u="none" strike="noStrike" kern="1200" spc="0" baseline="0" dirty="0">
                <a:solidFill>
                  <a:srgbClr val="418AB3"/>
                </a:solidFill>
                <a:latin typeface="+mn-lt"/>
                <a:ea typeface="+mn-ea"/>
                <a:cs typeface="+mn-cs"/>
              </a:rPr>
              <a:t>How would you describe the management of the project?</a:t>
            </a:r>
          </a:p>
        </c:rich>
      </c:tx>
      <c:overlay val="0"/>
      <c:spPr>
        <a:noFill/>
        <a:ln>
          <a:noFill/>
        </a:ln>
        <a:effectLst/>
      </c:spPr>
      <c:txPr>
        <a:bodyPr rot="0" spcFirstLastPara="1" vertOverflow="ellipsis" vert="horz" wrap="square" anchor="ctr" anchorCtr="1"/>
        <a:lstStyle/>
        <a:p>
          <a:pPr algn="ctr" rtl="0">
            <a:defRPr sz="1862" b="0" i="0" u="none" strike="noStrike" kern="1200" spc="0" baseline="0">
              <a:solidFill>
                <a:srgbClr val="000000">
                  <a:lumMod val="65000"/>
                  <a:lumOff val="35000"/>
                </a:srgbClr>
              </a:solidFill>
              <a:latin typeface="+mn-lt"/>
              <a:ea typeface="+mn-ea"/>
              <a:cs typeface="+mn-cs"/>
            </a:defRPr>
          </a:pPr>
          <a:endParaRPr lang="en-US"/>
        </a:p>
      </c:txPr>
    </c:title>
    <c:autoTitleDeleted val="0"/>
    <c:plotArea>
      <c:layout/>
      <c:pieChart>
        <c:varyColors val="1"/>
        <c:ser>
          <c:idx val="0"/>
          <c:order val="0"/>
          <c:tx>
            <c:strRef>
              <c:f>Sheet1!$B$1</c:f>
              <c:strCache>
                <c:ptCount val="1"/>
                <c:pt idx="0">
                  <c:v>Activate to sort in ascending order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A67-4F47-AD26-582AE2CFAB0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A67-4F47-AD26-582AE2CFAB0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A67-4F47-AD26-582AE2CFAB07}"/>
              </c:ext>
            </c:extLst>
          </c:dPt>
          <c:dLbls>
            <c:dLbl>
              <c:idx val="0"/>
              <c:tx>
                <c:rich>
                  <a:bodyPr/>
                  <a:lstStyle/>
                  <a:p>
                    <a:fld id="{6E293917-E4C4-458B-8211-C7AEF8D670A3}" type="CELLRANGE">
                      <a:rPr lang="en-US"/>
                      <a:pPr/>
                      <a:t>[CELLRANGE]</a:t>
                    </a:fld>
                    <a:r>
                      <a:rPr lang="en-US" baseline="0"/>
                      <a:t>, </a:t>
                    </a:r>
                    <a:fld id="{62D15D18-EA8F-494C-9CDE-3B174A3F2DB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7A67-4F47-AD26-582AE2CFAB07}"/>
                </c:ext>
              </c:extLst>
            </c:dLbl>
            <c:dLbl>
              <c:idx val="1"/>
              <c:tx>
                <c:rich>
                  <a:bodyPr/>
                  <a:lstStyle/>
                  <a:p>
                    <a:fld id="{EAA42B1A-0FCE-4FE7-B09F-CA2595A12258}" type="CELLRANGE">
                      <a:rPr lang="en-US"/>
                      <a:pPr/>
                      <a:t>[CELLRANGE]</a:t>
                    </a:fld>
                    <a:r>
                      <a:rPr lang="en-US" baseline="0"/>
                      <a:t>, </a:t>
                    </a:r>
                    <a:fld id="{07AE956C-D71C-43BA-ABCA-71B41FB2F99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7A67-4F47-AD26-582AE2CFAB07}"/>
                </c:ext>
              </c:extLst>
            </c:dLbl>
            <c:dLbl>
              <c:idx val="2"/>
              <c:tx>
                <c:rich>
                  <a:bodyPr/>
                  <a:lstStyle/>
                  <a:p>
                    <a:fld id="{95C90F8A-6AFD-4C9C-A2D2-286CB8CD382A}" type="CELLRANGE">
                      <a:rPr lang="en-US"/>
                      <a:pPr/>
                      <a:t>[CELLRANGE]</a:t>
                    </a:fld>
                    <a:r>
                      <a:rPr lang="en-US" baseline="0"/>
                      <a:t>, </a:t>
                    </a:r>
                    <a:fld id="{5175E626-03B6-45AE-8497-BD79AC1C934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7A67-4F47-AD26-582AE2CFAB0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Sheet1!$A$2:$A$4</c:f>
              <c:strCache>
                <c:ptCount val="3"/>
                <c:pt idx="0">
                  <c:v>One lead agency</c:v>
                </c:pt>
                <c:pt idx="1">
                  <c:v>One lead agency with multiple partnerships</c:v>
                </c:pt>
                <c:pt idx="2">
                  <c:v>Other? Please describe.</c:v>
                </c:pt>
              </c:strCache>
            </c:strRef>
          </c:cat>
          <c:val>
            <c:numRef>
              <c:f>Sheet1!$B$2:$B$4</c:f>
              <c:numCache>
                <c:formatCode>0%</c:formatCode>
                <c:ptCount val="3"/>
                <c:pt idx="0">
                  <c:v>0.6</c:v>
                </c:pt>
                <c:pt idx="1">
                  <c:v>0.33</c:v>
                </c:pt>
                <c:pt idx="2">
                  <c:v>0.13</c:v>
                </c:pt>
              </c:numCache>
            </c:numRef>
          </c:val>
          <c:extLst>
            <c:ext xmlns:c15="http://schemas.microsoft.com/office/drawing/2012/chart" uri="{02D57815-91ED-43cb-92C2-25804820EDAC}">
              <c15:datalabelsRange>
                <c15:f>Sheet1!$C$2:$C$4</c15:f>
                <c15:dlblRangeCache>
                  <c:ptCount val="3"/>
                  <c:pt idx="0">
                    <c:v>9</c:v>
                  </c:pt>
                  <c:pt idx="1">
                    <c:v>5</c:v>
                  </c:pt>
                  <c:pt idx="2">
                    <c:v>2</c:v>
                  </c:pt>
                </c15:dlblRangeCache>
              </c15:datalabelsRange>
            </c:ext>
            <c:ext xmlns:c16="http://schemas.microsoft.com/office/drawing/2014/chart" uri="{C3380CC4-5D6E-409C-BE32-E72D297353CC}">
              <c16:uniqueId val="{00000000-52C8-4CCC-9AE6-099756770FE5}"/>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920" b="0" i="0" u="none" strike="noStrike" kern="1200" spc="0" baseline="0">
                <a:solidFill>
                  <a:srgbClr val="418AB3"/>
                </a:solidFill>
                <a:latin typeface="+mn-lt"/>
                <a:ea typeface="+mn-ea"/>
                <a:cs typeface="+mn-cs"/>
              </a:defRPr>
            </a:pPr>
            <a:r>
              <a:rPr lang="en-US"/>
              <a:t>Have consultants been engaged for project implementation?</a:t>
            </a:r>
          </a:p>
        </c:rich>
      </c:tx>
      <c:overlay val="0"/>
      <c:spPr>
        <a:noFill/>
        <a:ln>
          <a:noFill/>
        </a:ln>
        <a:effectLst/>
      </c:spPr>
      <c:txPr>
        <a:bodyPr rot="0" spcFirstLastPara="1" vertOverflow="ellipsis" vert="horz" wrap="square" anchor="ctr" anchorCtr="1"/>
        <a:lstStyle/>
        <a:p>
          <a:pPr algn="ctr" rtl="0">
            <a:defRPr lang="en-US" sz="1920" b="0" i="0" u="none" strike="noStrike" kern="1200" spc="0" baseline="0">
              <a:solidFill>
                <a:srgbClr val="418AB3"/>
              </a:solidFill>
              <a:latin typeface="+mn-lt"/>
              <a:ea typeface="+mn-ea"/>
              <a:cs typeface="+mn-cs"/>
            </a:defRPr>
          </a:pPr>
          <a:endParaRPr lang="en-US"/>
        </a:p>
      </c:txPr>
    </c:title>
    <c:autoTitleDeleted val="0"/>
    <c:plotArea>
      <c:layout/>
      <c:pieChart>
        <c:varyColors val="1"/>
        <c:ser>
          <c:idx val="0"/>
          <c:order val="0"/>
          <c:tx>
            <c:strRef>
              <c:f>Sheet1!$B$1</c:f>
              <c:strCache>
                <c:ptCount val="1"/>
                <c:pt idx="0">
                  <c:v>Activate to sort in ascending order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A99-4D50-B5D4-BBCDEE18450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A99-4D50-B5D4-BBCDEE184503}"/>
              </c:ext>
            </c:extLst>
          </c:dPt>
          <c:dLbls>
            <c:dLbl>
              <c:idx val="0"/>
              <c:tx>
                <c:rich>
                  <a:bodyPr/>
                  <a:lstStyle/>
                  <a:p>
                    <a:fld id="{F2FDDF56-0239-4DE5-B77A-9A3DEBCFA566}" type="CELLRANGE">
                      <a:rPr lang="en-US"/>
                      <a:pPr/>
                      <a:t>[CELLRANGE]</a:t>
                    </a:fld>
                    <a:r>
                      <a:rPr lang="en-US" baseline="0"/>
                      <a:t>, </a:t>
                    </a:r>
                    <a:fld id="{F8CAB1B9-A7CA-4CD5-833C-35088850C36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5A99-4D50-B5D4-BBCDEE184503}"/>
                </c:ext>
              </c:extLst>
            </c:dLbl>
            <c:dLbl>
              <c:idx val="1"/>
              <c:tx>
                <c:rich>
                  <a:bodyPr/>
                  <a:lstStyle/>
                  <a:p>
                    <a:fld id="{66D11999-2EC4-4081-86F6-ABF784530DEA}" type="CELLRANGE">
                      <a:rPr lang="en-US"/>
                      <a:pPr/>
                      <a:t>[CELLRANGE]</a:t>
                    </a:fld>
                    <a:r>
                      <a:rPr lang="en-US" baseline="0"/>
                      <a:t>, </a:t>
                    </a:r>
                    <a:fld id="{DC1481A8-12C0-47EB-8807-12795B5C492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5A99-4D50-B5D4-BBCDEE184503}"/>
                </c:ext>
              </c:extLst>
            </c:dLbl>
            <c:spPr>
              <a:noFill/>
              <a:ln>
                <a:noFill/>
              </a:ln>
              <a:effectLst/>
            </c:spPr>
            <c:txPr>
              <a:bodyPr rot="0" spcFirstLastPara="1" vertOverflow="ellipsis" vert="horz" wrap="square" anchor="ctr" anchorCtr="1"/>
              <a:lstStyle/>
              <a:p>
                <a:pPr>
                  <a:defRPr lang="en-US" sz="1600" b="0" i="0" u="none" strike="noStrike" kern="1200" spc="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howDataLabelsRange val="1"/>
              </c:ext>
            </c:extLst>
          </c:dLbls>
          <c:cat>
            <c:strRef>
              <c:f>Sheet1!$A$2:$A$3</c:f>
              <c:strCache>
                <c:ptCount val="2"/>
                <c:pt idx="0">
                  <c:v>Yes</c:v>
                </c:pt>
                <c:pt idx="1">
                  <c:v>No</c:v>
                </c:pt>
              </c:strCache>
            </c:strRef>
          </c:cat>
          <c:val>
            <c:numRef>
              <c:f>Sheet1!$B$2:$B$3</c:f>
              <c:numCache>
                <c:formatCode>0%</c:formatCode>
                <c:ptCount val="2"/>
                <c:pt idx="0">
                  <c:v>0.67</c:v>
                </c:pt>
                <c:pt idx="1">
                  <c:v>0.33</c:v>
                </c:pt>
              </c:numCache>
            </c:numRef>
          </c:val>
          <c:extLst>
            <c:ext xmlns:c15="http://schemas.microsoft.com/office/drawing/2012/chart" uri="{02D57815-91ED-43cb-92C2-25804820EDAC}">
              <c15:datalabelsRange>
                <c15:f>Sheet1!$C$2:$C$3</c15:f>
                <c15:dlblRangeCache>
                  <c:ptCount val="2"/>
                  <c:pt idx="0">
                    <c:v>10</c:v>
                  </c:pt>
                  <c:pt idx="1">
                    <c:v>5</c:v>
                  </c:pt>
                </c15:dlblRangeCache>
              </c15:datalabelsRange>
            </c:ext>
            <c:ext xmlns:c16="http://schemas.microsoft.com/office/drawing/2014/chart" uri="{C3380CC4-5D6E-409C-BE32-E72D297353CC}">
              <c16:uniqueId val="{00000000-52C8-4CCC-9AE6-099756770FE5}"/>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lang="en-US" sz="1600" b="0" i="0" u="none" strike="noStrike" kern="1200" spc="0" baseline="0">
              <a:solidFill>
                <a:srgbClr val="418AB3"/>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ctr" rtl="0">
        <a:defRPr lang="en-US" sz="1600" b="0" i="0" u="none" strike="noStrike" kern="1200" spc="0" baseline="0">
          <a:solidFill>
            <a:srgbClr val="418AB3"/>
          </a:solidFill>
          <a:latin typeface="+mn-lt"/>
          <a:ea typeface="+mn-ea"/>
          <a:cs typeface="+mn-cs"/>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accent1"/>
            </a:solidFill>
            <a:ln>
              <a:noFill/>
            </a:ln>
            <a:effectLst/>
          </c:spPr>
          <c:invertIfNegative val="0"/>
          <c:dLbls>
            <c:dLbl>
              <c:idx val="0"/>
              <c:tx>
                <c:rich>
                  <a:bodyPr/>
                  <a:lstStyle/>
                  <a:p>
                    <a:fld id="{A20CA802-6F0D-4408-ABCE-12F63907C5ED}" type="CELLRANGE">
                      <a:rPr lang="en-US"/>
                      <a:pPr/>
                      <a:t>[CELLRANGE]</a:t>
                    </a:fld>
                    <a:r>
                      <a:rPr lang="en-US" baseline="0"/>
                      <a:t>, </a:t>
                    </a:r>
                    <a:fld id="{35778446-FDBA-4100-A263-5884B098950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D6D9-4980-A199-D99482EFEE3C}"/>
                </c:ext>
              </c:extLst>
            </c:dLbl>
            <c:dLbl>
              <c:idx val="1"/>
              <c:tx>
                <c:rich>
                  <a:bodyPr/>
                  <a:lstStyle/>
                  <a:p>
                    <a:fld id="{6D062214-89F3-45C4-B121-97FD5557B55A}" type="CELLRANGE">
                      <a:rPr lang="en-US"/>
                      <a:pPr/>
                      <a:t>[CELLRANGE]</a:t>
                    </a:fld>
                    <a:r>
                      <a:rPr lang="en-US" baseline="0"/>
                      <a:t>, </a:t>
                    </a:r>
                    <a:fld id="{30A5A091-0243-4AF2-B7EF-20C0C9DC1A7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D6D9-4980-A199-D99482EFEE3C}"/>
                </c:ext>
              </c:extLst>
            </c:dLbl>
            <c:dLbl>
              <c:idx val="2"/>
              <c:tx>
                <c:rich>
                  <a:bodyPr/>
                  <a:lstStyle/>
                  <a:p>
                    <a:fld id="{A408A081-300D-43F8-A4D4-F044BB78F25D}" type="CELLRANGE">
                      <a:rPr lang="en-US"/>
                      <a:pPr/>
                      <a:t>[CELLRANGE]</a:t>
                    </a:fld>
                    <a:r>
                      <a:rPr lang="en-US" baseline="0"/>
                      <a:t>, </a:t>
                    </a:r>
                    <a:fld id="{43E5EE89-8002-495B-8181-4490CDEC4631}"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D6D9-4980-A199-D99482EFEE3C}"/>
                </c:ext>
              </c:extLst>
            </c:dLbl>
            <c:dLbl>
              <c:idx val="3"/>
              <c:tx>
                <c:rich>
                  <a:bodyPr/>
                  <a:lstStyle/>
                  <a:p>
                    <a:fld id="{D2E5D492-99E5-4562-8291-0C6BFE51FB1D}" type="CELLRANGE">
                      <a:rPr lang="en-US"/>
                      <a:pPr/>
                      <a:t>[CELLRANGE]</a:t>
                    </a:fld>
                    <a:r>
                      <a:rPr lang="en-US" baseline="0"/>
                      <a:t>, </a:t>
                    </a:r>
                    <a:fld id="{1A1FE5D9-F7B6-4512-9D08-C9532E9BF3F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D6D9-4980-A199-D99482EFEE3C}"/>
                </c:ext>
              </c:extLst>
            </c:dLbl>
            <c:dLbl>
              <c:idx val="4"/>
              <c:tx>
                <c:rich>
                  <a:bodyPr/>
                  <a:lstStyle/>
                  <a:p>
                    <a:fld id="{D23964A5-6C29-4964-B130-CA00671D1EE9}" type="CELLRANGE">
                      <a:rPr lang="en-US"/>
                      <a:pPr/>
                      <a:t>[CELLRANGE]</a:t>
                    </a:fld>
                    <a:r>
                      <a:rPr lang="en-US" baseline="0"/>
                      <a:t>, </a:t>
                    </a:r>
                    <a:fld id="{215B4355-0143-4CDD-8249-8FB993C2A4F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D6D9-4980-A199-D99482EFEE3C}"/>
                </c:ext>
              </c:extLst>
            </c:dLbl>
            <c:dLbl>
              <c:idx val="5"/>
              <c:tx>
                <c:rich>
                  <a:bodyPr/>
                  <a:lstStyle/>
                  <a:p>
                    <a:fld id="{35BE46D3-720F-4C87-A248-13E6E863839B}" type="CELLRANGE">
                      <a:rPr lang="en-US"/>
                      <a:pPr/>
                      <a:t>[CELLRANGE]</a:t>
                    </a:fld>
                    <a:r>
                      <a:rPr lang="en-US" baseline="0"/>
                      <a:t>, </a:t>
                    </a:r>
                    <a:fld id="{8EA6CE79-C755-4F13-86EF-CA62D3515FE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D6D9-4980-A199-D99482EFEE3C}"/>
                </c:ext>
              </c:extLst>
            </c:dLbl>
            <c:dLbl>
              <c:idx val="6"/>
              <c:tx>
                <c:rich>
                  <a:bodyPr/>
                  <a:lstStyle/>
                  <a:p>
                    <a:fld id="{684EE708-3F96-4A52-B5F6-7CF4EE3B87F5}" type="CELLRANGE">
                      <a:rPr lang="en-US"/>
                      <a:pPr/>
                      <a:t>[CELLRANGE]</a:t>
                    </a:fld>
                    <a:r>
                      <a:rPr lang="en-US" baseline="0"/>
                      <a:t>, </a:t>
                    </a:r>
                    <a:fld id="{F69E7BA1-B43C-4E40-B31B-8A29931B8001}"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D6D9-4980-A199-D99482EFEE3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Legal </c:v>
                </c:pt>
                <c:pt idx="1">
                  <c:v>Accounting </c:v>
                </c:pt>
                <c:pt idx="2">
                  <c:v>Educational Institutions</c:v>
                </c:pt>
                <c:pt idx="3">
                  <c:v>Engineering/Program Management</c:v>
                </c:pt>
                <c:pt idx="4">
                  <c:v>Housing</c:v>
                </c:pt>
                <c:pt idx="5">
                  <c:v>Other</c:v>
                </c:pt>
                <c:pt idx="6">
                  <c:v>Local organizations</c:v>
                </c:pt>
              </c:strCache>
            </c:strRef>
          </c:cat>
          <c:val>
            <c:numRef>
              <c:f>Sheet1!$B$2:$B$8</c:f>
              <c:numCache>
                <c:formatCode>General</c:formatCode>
                <c:ptCount val="7"/>
                <c:pt idx="0">
                  <c:v>3</c:v>
                </c:pt>
                <c:pt idx="1">
                  <c:v>1</c:v>
                </c:pt>
                <c:pt idx="2">
                  <c:v>1</c:v>
                </c:pt>
                <c:pt idx="3">
                  <c:v>3</c:v>
                </c:pt>
                <c:pt idx="4">
                  <c:v>1</c:v>
                </c:pt>
                <c:pt idx="5">
                  <c:v>2</c:v>
                </c:pt>
                <c:pt idx="6">
                  <c:v>3</c:v>
                </c:pt>
              </c:numCache>
            </c:numRef>
          </c:val>
          <c:extLst>
            <c:ext xmlns:c15="http://schemas.microsoft.com/office/drawing/2012/chart" uri="{02D57815-91ED-43cb-92C2-25804820EDAC}">
              <c15:datalabelsRange>
                <c15:f>Sheet1!$C$2:$C$8</c15:f>
                <c15:dlblRangeCache>
                  <c:ptCount val="7"/>
                  <c:pt idx="0">
                    <c:v>21%</c:v>
                  </c:pt>
                  <c:pt idx="1">
                    <c:v>7%</c:v>
                  </c:pt>
                  <c:pt idx="2">
                    <c:v>7%</c:v>
                  </c:pt>
                  <c:pt idx="3">
                    <c:v>21%</c:v>
                  </c:pt>
                  <c:pt idx="4">
                    <c:v>7%</c:v>
                  </c:pt>
                  <c:pt idx="5">
                    <c:v>14%</c:v>
                  </c:pt>
                  <c:pt idx="6">
                    <c:v>21%</c:v>
                  </c:pt>
                </c15:dlblRangeCache>
              </c15:datalabelsRange>
            </c:ext>
            <c:ext xmlns:c16="http://schemas.microsoft.com/office/drawing/2014/chart" uri="{C3380CC4-5D6E-409C-BE32-E72D297353CC}">
              <c16:uniqueId val="{00000000-47D5-4AE8-A42A-AD820CED0B13}"/>
            </c:ext>
          </c:extLst>
        </c:ser>
        <c:dLbls>
          <c:dLblPos val="outEnd"/>
          <c:showLegendKey val="0"/>
          <c:showVal val="1"/>
          <c:showCatName val="0"/>
          <c:showSerName val="0"/>
          <c:showPercent val="0"/>
          <c:showBubbleSize val="0"/>
        </c:dLbls>
        <c:gapWidth val="182"/>
        <c:axId val="1513249552"/>
        <c:axId val="1513236112"/>
      </c:barChart>
      <c:catAx>
        <c:axId val="15132495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13236112"/>
        <c:crosses val="autoZero"/>
        <c:auto val="1"/>
        <c:lblAlgn val="ctr"/>
        <c:lblOffset val="100"/>
        <c:noMultiLvlLbl val="0"/>
      </c:catAx>
      <c:valAx>
        <c:axId val="15132361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13249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Which of the following has been established by the project board and/or regional project team at this time?</c:v>
                </c:pt>
              </c:strCache>
            </c:strRef>
          </c:tx>
          <c:spPr>
            <a:solidFill>
              <a:schemeClr val="accent1"/>
            </a:solidFill>
            <a:ln>
              <a:noFill/>
            </a:ln>
            <a:effectLst/>
          </c:spPr>
          <c:invertIfNegative val="0"/>
          <c:dLbls>
            <c:dLbl>
              <c:idx val="0"/>
              <c:tx>
                <c:rich>
                  <a:bodyPr/>
                  <a:lstStyle/>
                  <a:p>
                    <a:fld id="{B522E772-D2BA-4EEC-A55F-1C37F633DED0}" type="CELLRANGE">
                      <a:rPr lang="en-US"/>
                      <a:pPr/>
                      <a:t>[CELLRANGE]</a:t>
                    </a:fld>
                    <a:r>
                      <a:rPr lang="en-US" baseline="0"/>
                      <a:t>, </a:t>
                    </a:r>
                    <a:fld id="{50B6058B-43B1-4A3C-8624-AB33BEFD87F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A96D-43D2-B681-4514B6B50E86}"/>
                </c:ext>
              </c:extLst>
            </c:dLbl>
            <c:dLbl>
              <c:idx val="1"/>
              <c:tx>
                <c:rich>
                  <a:bodyPr/>
                  <a:lstStyle/>
                  <a:p>
                    <a:fld id="{69DC1DA3-4E90-4C45-BA8B-52C7E477101D}" type="CELLRANGE">
                      <a:rPr lang="en-US"/>
                      <a:pPr/>
                      <a:t>[CELLRANGE]</a:t>
                    </a:fld>
                    <a:r>
                      <a:rPr lang="en-US" baseline="0"/>
                      <a:t>, </a:t>
                    </a:r>
                    <a:fld id="{1EC5F4E6-5CC8-46D9-BE36-1D7D13A29C1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A96D-43D2-B681-4514B6B50E86}"/>
                </c:ext>
              </c:extLst>
            </c:dLbl>
            <c:dLbl>
              <c:idx val="2"/>
              <c:tx>
                <c:rich>
                  <a:bodyPr/>
                  <a:lstStyle/>
                  <a:p>
                    <a:fld id="{89B6CB2F-BCC1-467B-8FEA-75A8AFA25291}" type="CELLRANGE">
                      <a:rPr lang="en-US"/>
                      <a:pPr/>
                      <a:t>[CELLRANGE]</a:t>
                    </a:fld>
                    <a:r>
                      <a:rPr lang="en-US" baseline="0"/>
                      <a:t>, </a:t>
                    </a:r>
                    <a:fld id="{8ADB7C10-4A92-4DBE-AE0C-20953B1BD5A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A96D-43D2-B681-4514B6B50E86}"/>
                </c:ext>
              </c:extLst>
            </c:dLbl>
            <c:dLbl>
              <c:idx val="3"/>
              <c:tx>
                <c:rich>
                  <a:bodyPr/>
                  <a:lstStyle/>
                  <a:p>
                    <a:fld id="{16038A70-5D44-48A5-8705-E2CAB4EA1577}" type="CELLRANGE">
                      <a:rPr lang="en-US"/>
                      <a:pPr/>
                      <a:t>[CELLRANGE]</a:t>
                    </a:fld>
                    <a:r>
                      <a:rPr lang="en-US" baseline="0"/>
                      <a:t>, </a:t>
                    </a:r>
                    <a:fld id="{724C58B2-8B18-40DC-B7DF-AEEAB4D6EB4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A96D-43D2-B681-4514B6B50E86}"/>
                </c:ext>
              </c:extLst>
            </c:dLbl>
            <c:dLbl>
              <c:idx val="4"/>
              <c:tx>
                <c:rich>
                  <a:bodyPr/>
                  <a:lstStyle/>
                  <a:p>
                    <a:fld id="{AEA6CE69-B88B-45E5-9B81-F8959EE6F560}" type="CELLRANGE">
                      <a:rPr lang="en-US"/>
                      <a:pPr/>
                      <a:t>[CELLRANGE]</a:t>
                    </a:fld>
                    <a:r>
                      <a:rPr lang="en-US" baseline="0"/>
                      <a:t>, </a:t>
                    </a:r>
                    <a:fld id="{FEA6A743-38A3-40A6-A32C-74F795B36242}"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A96D-43D2-B681-4514B6B50E86}"/>
                </c:ext>
              </c:extLst>
            </c:dLbl>
            <c:dLbl>
              <c:idx val="5"/>
              <c:tx>
                <c:rich>
                  <a:bodyPr/>
                  <a:lstStyle/>
                  <a:p>
                    <a:fld id="{C2E994FE-2DD8-43B0-B6D8-F3F50C19CDD3}" type="CELLRANGE">
                      <a:rPr lang="en-US"/>
                      <a:pPr/>
                      <a:t>[CELLRANGE]</a:t>
                    </a:fld>
                    <a:r>
                      <a:rPr lang="en-US" baseline="0"/>
                      <a:t>, </a:t>
                    </a:r>
                    <a:fld id="{27AAABA7-45CC-4FD2-8EF2-EE0CDEDCEA4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A96D-43D2-B681-4514B6B50E86}"/>
                </c:ext>
              </c:extLst>
            </c:dLbl>
            <c:dLbl>
              <c:idx val="6"/>
              <c:tx>
                <c:rich>
                  <a:bodyPr/>
                  <a:lstStyle/>
                  <a:p>
                    <a:fld id="{ADE39633-D6C8-4D8A-AB3E-73E27B845129}" type="CELLRANGE">
                      <a:rPr lang="en-US"/>
                      <a:pPr/>
                      <a:t>[CELLRANGE]</a:t>
                    </a:fld>
                    <a:r>
                      <a:rPr lang="en-US" baseline="0"/>
                      <a:t>, </a:t>
                    </a:r>
                    <a:fld id="{1346C21A-F5D1-4BFA-954F-81D90F0A70E1}"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A96D-43D2-B681-4514B6B50E8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Established and steered the purpose of the grant with board members and project collaborators</c:v>
                </c:pt>
                <c:pt idx="1">
                  <c:v>Set, monitor and routinely review the project's goals</c:v>
                </c:pt>
                <c:pt idx="2">
                  <c:v>Review and evaluate current and future opportunities, threats and risks externally AND internally</c:v>
                </c:pt>
                <c:pt idx="3">
                  <c:v>A project management system has been developed</c:v>
                </c:pt>
                <c:pt idx="4">
                  <c:v>Developed a regulatory compliance system</c:v>
                </c:pt>
                <c:pt idx="5">
                  <c:v>Planned for organizational structure</c:v>
                </c:pt>
                <c:pt idx="6">
                  <c:v>Planned for the organizational structure, capabilities and resource alignment for each project stage</c:v>
                </c:pt>
              </c:strCache>
            </c:strRef>
          </c:cat>
          <c:val>
            <c:numRef>
              <c:f>Sheet1!$B$2:$B$8</c:f>
              <c:numCache>
                <c:formatCode>General</c:formatCode>
                <c:ptCount val="7"/>
                <c:pt idx="0">
                  <c:v>19</c:v>
                </c:pt>
                <c:pt idx="1">
                  <c:v>18</c:v>
                </c:pt>
                <c:pt idx="2">
                  <c:v>17</c:v>
                </c:pt>
                <c:pt idx="3">
                  <c:v>16</c:v>
                </c:pt>
                <c:pt idx="4">
                  <c:v>16</c:v>
                </c:pt>
                <c:pt idx="5">
                  <c:v>13</c:v>
                </c:pt>
                <c:pt idx="6">
                  <c:v>14</c:v>
                </c:pt>
              </c:numCache>
            </c:numRef>
          </c:val>
          <c:extLst>
            <c:ext xmlns:c15="http://schemas.microsoft.com/office/drawing/2012/chart" uri="{02D57815-91ED-43cb-92C2-25804820EDAC}">
              <c15:datalabelsRange>
                <c15:f>Sheet1!$C$2:$C$8</c15:f>
                <c15:dlblRangeCache>
                  <c:ptCount val="7"/>
                  <c:pt idx="0">
                    <c:v>70%</c:v>
                  </c:pt>
                  <c:pt idx="1">
                    <c:v>67%</c:v>
                  </c:pt>
                  <c:pt idx="2">
                    <c:v>63%</c:v>
                  </c:pt>
                  <c:pt idx="3">
                    <c:v>59%</c:v>
                  </c:pt>
                  <c:pt idx="4">
                    <c:v>59%</c:v>
                  </c:pt>
                  <c:pt idx="5">
                    <c:v>48%</c:v>
                  </c:pt>
                  <c:pt idx="6">
                    <c:v>52%</c:v>
                  </c:pt>
                </c15:dlblRangeCache>
              </c15:datalabelsRange>
            </c:ext>
            <c:ext xmlns:c16="http://schemas.microsoft.com/office/drawing/2014/chart" uri="{C3380CC4-5D6E-409C-BE32-E72D297353CC}">
              <c16:uniqueId val="{00000000-78A2-49F3-9A8A-5518B80AF517}"/>
            </c:ext>
          </c:extLst>
        </c:ser>
        <c:dLbls>
          <c:dLblPos val="outEnd"/>
          <c:showLegendKey val="0"/>
          <c:showVal val="1"/>
          <c:showCatName val="0"/>
          <c:showSerName val="0"/>
          <c:showPercent val="0"/>
          <c:showBubbleSize val="0"/>
        </c:dLbls>
        <c:gapWidth val="219"/>
        <c:overlap val="-27"/>
        <c:axId val="1592159232"/>
        <c:axId val="1592152032"/>
      </c:barChart>
      <c:catAx>
        <c:axId val="15921592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2032"/>
        <c:crosses val="autoZero"/>
        <c:auto val="1"/>
        <c:lblAlgn val="ctr"/>
        <c:lblOffset val="100"/>
        <c:noMultiLvlLbl val="0"/>
      </c:catAx>
      <c:valAx>
        <c:axId val="15921520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92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Does your region have a website? For the public to view?</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Does your project have a website?</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9254-4117-BE81-C74005AB23F0}"/>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9254-4117-BE81-C74005AB23F0}"/>
              </c:ext>
            </c:extLst>
          </c:dPt>
          <c:dLbls>
            <c:dLbl>
              <c:idx val="0"/>
              <c:tx>
                <c:rich>
                  <a:bodyPr/>
                  <a:lstStyle/>
                  <a:p>
                    <a:fld id="{F20E56C8-C445-4F69-AC4E-1557D3204B59}" type="CELLRANGE">
                      <a:rPr lang="en-US"/>
                      <a:pPr/>
                      <a:t>[CELLRANGE]</a:t>
                    </a:fld>
                    <a:r>
                      <a:rPr lang="en-US" baseline="0"/>
                      <a:t>, </a:t>
                    </a:r>
                    <a:fld id="{F787EE5F-B374-4D70-906A-511C9788D9D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254-4117-BE81-C74005AB23F0}"/>
                </c:ext>
              </c:extLst>
            </c:dLbl>
            <c:dLbl>
              <c:idx val="1"/>
              <c:tx>
                <c:rich>
                  <a:bodyPr/>
                  <a:lstStyle/>
                  <a:p>
                    <a:fld id="{50F14626-DA9B-43C0-8C7C-D6F39A2C68EC}" type="CELLRANGE">
                      <a:rPr lang="en-US"/>
                      <a:pPr/>
                      <a:t>[CELLRANGE]</a:t>
                    </a:fld>
                    <a:r>
                      <a:rPr lang="en-US" baseline="0"/>
                      <a:t>, </a:t>
                    </a:r>
                    <a:fld id="{0983D37E-F40D-4450-8CEF-C83EE992C90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254-4117-BE81-C74005AB23F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Yes.</c:v>
                </c:pt>
                <c:pt idx="1">
                  <c:v>No. We do not plan to have one.</c:v>
                </c:pt>
              </c:strCache>
            </c:strRef>
          </c:cat>
          <c:val>
            <c:numRef>
              <c:f>Sheet1!$B$2:$B$3</c:f>
              <c:numCache>
                <c:formatCode>General</c:formatCode>
                <c:ptCount val="2"/>
                <c:pt idx="0">
                  <c:v>16</c:v>
                </c:pt>
                <c:pt idx="1">
                  <c:v>3</c:v>
                </c:pt>
              </c:numCache>
            </c:numRef>
          </c:val>
          <c:extLst>
            <c:ext xmlns:c15="http://schemas.microsoft.com/office/drawing/2012/chart" uri="{02D57815-91ED-43cb-92C2-25804820EDAC}">
              <c15:datalabelsRange>
                <c15:f>Sheet1!$C$2:$C$3</c15:f>
                <c15:dlblRangeCache>
                  <c:ptCount val="2"/>
                  <c:pt idx="0">
                    <c:v>84%</c:v>
                  </c:pt>
                  <c:pt idx="1">
                    <c:v>16%</c:v>
                  </c:pt>
                </c15:dlblRangeCache>
              </c15:datalabelsRange>
            </c:ext>
            <c:ext xmlns:c16="http://schemas.microsoft.com/office/drawing/2014/chart" uri="{C3380CC4-5D6E-409C-BE32-E72D297353CC}">
              <c16:uniqueId val="{00000000-6612-4982-9DA0-C2EE9B95C4BC}"/>
            </c:ext>
          </c:extLst>
        </c:ser>
        <c:dLbls>
          <c:showLegendKey val="0"/>
          <c:showVal val="0"/>
          <c:showCatName val="0"/>
          <c:showSerName val="0"/>
          <c:showPercent val="0"/>
          <c:showBubbleSize val="0"/>
        </c:dLbls>
        <c:gapWidth val="100"/>
        <c:axId val="1760263184"/>
        <c:axId val="1760264144"/>
      </c:barChart>
      <c:catAx>
        <c:axId val="176026318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0264144"/>
        <c:crosses val="autoZero"/>
        <c:auto val="1"/>
        <c:lblAlgn val="ctr"/>
        <c:lblOffset val="100"/>
        <c:noMultiLvlLbl val="0"/>
      </c:catAx>
      <c:valAx>
        <c:axId val="1760264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0263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accent1"/>
                </a:solidFill>
              </a:rPr>
              <a:t>What information does your website</a:t>
            </a:r>
            <a:r>
              <a:rPr lang="en-US" baseline="0" dirty="0">
                <a:solidFill>
                  <a:schemeClr val="accent1"/>
                </a:solidFill>
              </a:rPr>
              <a:t> contain about the READI project?</a:t>
            </a:r>
            <a:endParaRPr lang="en-US" dirty="0">
              <a:solidFill>
                <a:schemeClr val="accent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Sheet1!$A$1:$A$12</c:f>
              <c:strCache>
                <c:ptCount val="12"/>
                <c:pt idx="0">
                  <c:v>A map containing project locations</c:v>
                </c:pt>
                <c:pt idx="1">
                  <c:v>The types of individual projects occurring throughout the region</c:v>
                </c:pt>
                <c:pt idx="2">
                  <c:v>Individual project descriptions</c:v>
                </c:pt>
                <c:pt idx="3">
                  <c:v>Project contact information for members of the public</c:v>
                </c:pt>
                <c:pt idx="4">
                  <c:v>Pictures of the project locations and accomplishments</c:v>
                </c:pt>
                <c:pt idx="5">
                  <c:v>Project timeline and milestones</c:v>
                </c:pt>
                <c:pt idx="6">
                  <c:v>Meeting minutes</c:v>
                </c:pt>
                <c:pt idx="7">
                  <c:v>Information on next board meeting for the public</c:v>
                </c:pt>
                <c:pt idx="8">
                  <c:v>Financial allocation per individual project</c:v>
                </c:pt>
                <c:pt idx="9">
                  <c:v>Lead organization per individual project</c:v>
                </c:pt>
                <c:pt idx="10">
                  <c:v>Municipalities positively impacted by individual projects</c:v>
                </c:pt>
                <c:pt idx="11">
                  <c:v>Project news and updates</c:v>
                </c:pt>
              </c:strCache>
            </c:strRef>
          </c:tx>
          <c:spPr>
            <a:solidFill>
              <a:schemeClr val="accent1"/>
            </a:solidFill>
            <a:ln>
              <a:noFill/>
            </a:ln>
            <a:effectLst/>
          </c:spPr>
          <c:invertIfNegative val="0"/>
          <c:dLbls>
            <c:dLbl>
              <c:idx val="0"/>
              <c:tx>
                <c:rich>
                  <a:bodyPr/>
                  <a:lstStyle/>
                  <a:p>
                    <a:fld id="{DF3FF4F0-F90D-4265-86E4-440EA264D47A}" type="CELLRANGE">
                      <a:rPr lang="en-US"/>
                      <a:pPr/>
                      <a:t>[CELLRANGE]</a:t>
                    </a:fld>
                    <a:r>
                      <a:rPr lang="en-US" baseline="0"/>
                      <a:t>, </a:t>
                    </a:r>
                    <a:fld id="{382045B2-CA4E-4D09-867B-B60BF635A29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8030-4E47-9C3F-D3B0F41C6792}"/>
                </c:ext>
              </c:extLst>
            </c:dLbl>
            <c:dLbl>
              <c:idx val="1"/>
              <c:tx>
                <c:rich>
                  <a:bodyPr/>
                  <a:lstStyle/>
                  <a:p>
                    <a:fld id="{E2D59569-D469-4010-8AB8-40FB473DD48F}" type="CELLRANGE">
                      <a:rPr lang="en-US"/>
                      <a:pPr/>
                      <a:t>[CELLRANGE]</a:t>
                    </a:fld>
                    <a:r>
                      <a:rPr lang="en-US" baseline="0"/>
                      <a:t>, </a:t>
                    </a:r>
                    <a:fld id="{1E114833-131E-45F6-823D-053174984D6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030-4E47-9C3F-D3B0F41C6792}"/>
                </c:ext>
              </c:extLst>
            </c:dLbl>
            <c:dLbl>
              <c:idx val="2"/>
              <c:tx>
                <c:rich>
                  <a:bodyPr/>
                  <a:lstStyle/>
                  <a:p>
                    <a:fld id="{CF60937C-0B15-4DE1-A827-2B4F82F712B9}" type="CELLRANGE">
                      <a:rPr lang="en-US"/>
                      <a:pPr/>
                      <a:t>[CELLRANGE]</a:t>
                    </a:fld>
                    <a:r>
                      <a:rPr lang="en-US" baseline="0"/>
                      <a:t>, </a:t>
                    </a:r>
                    <a:fld id="{D15CACCB-87DA-4CA4-BBB3-88294E7574C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8030-4E47-9C3F-D3B0F41C6792}"/>
                </c:ext>
              </c:extLst>
            </c:dLbl>
            <c:dLbl>
              <c:idx val="3"/>
              <c:tx>
                <c:rich>
                  <a:bodyPr/>
                  <a:lstStyle/>
                  <a:p>
                    <a:fld id="{443C0F02-87A1-485C-9BC8-A3EB951C3F62}" type="CELLRANGE">
                      <a:rPr lang="en-US"/>
                      <a:pPr/>
                      <a:t>[CELLRANGE]</a:t>
                    </a:fld>
                    <a:r>
                      <a:rPr lang="en-US" baseline="0"/>
                      <a:t>, </a:t>
                    </a:r>
                    <a:fld id="{57A3F04A-11CD-4DA2-951A-E59EB277344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8030-4E47-9C3F-D3B0F41C6792}"/>
                </c:ext>
              </c:extLst>
            </c:dLbl>
            <c:dLbl>
              <c:idx val="4"/>
              <c:tx>
                <c:rich>
                  <a:bodyPr/>
                  <a:lstStyle/>
                  <a:p>
                    <a:fld id="{38093A9B-CD30-40A3-9810-CFA1AE6B2436}" type="CELLRANGE">
                      <a:rPr lang="en-US"/>
                      <a:pPr/>
                      <a:t>[CELLRANGE]</a:t>
                    </a:fld>
                    <a:r>
                      <a:rPr lang="en-US" baseline="0"/>
                      <a:t>, </a:t>
                    </a:r>
                    <a:fld id="{F396F723-0021-4935-B037-9F7B622E6F8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8030-4E47-9C3F-D3B0F41C6792}"/>
                </c:ext>
              </c:extLst>
            </c:dLbl>
            <c:dLbl>
              <c:idx val="5"/>
              <c:tx>
                <c:rich>
                  <a:bodyPr/>
                  <a:lstStyle/>
                  <a:p>
                    <a:fld id="{892FFACE-20B8-4C31-9DF2-0EADE78B61DF}" type="CELLRANGE">
                      <a:rPr lang="en-US"/>
                      <a:pPr/>
                      <a:t>[CELLRANGE]</a:t>
                    </a:fld>
                    <a:r>
                      <a:rPr lang="en-US" baseline="0"/>
                      <a:t>, </a:t>
                    </a:r>
                    <a:fld id="{3AE5D7BB-E62F-4205-8233-558204C48252}"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8030-4E47-9C3F-D3B0F41C6792}"/>
                </c:ext>
              </c:extLst>
            </c:dLbl>
            <c:dLbl>
              <c:idx val="6"/>
              <c:tx>
                <c:rich>
                  <a:bodyPr/>
                  <a:lstStyle/>
                  <a:p>
                    <a:fld id="{0DFE0912-62C4-4F6A-BE51-333ED5FFB762}" type="CELLRANGE">
                      <a:rPr lang="en-US"/>
                      <a:pPr/>
                      <a:t>[CELLRANGE]</a:t>
                    </a:fld>
                    <a:r>
                      <a:rPr lang="en-US" baseline="0"/>
                      <a:t>, </a:t>
                    </a:r>
                    <a:fld id="{6220FA16-3C5B-4A86-A2ED-345E191C316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8030-4E47-9C3F-D3B0F41C6792}"/>
                </c:ext>
              </c:extLst>
            </c:dLbl>
            <c:dLbl>
              <c:idx val="7"/>
              <c:tx>
                <c:rich>
                  <a:bodyPr/>
                  <a:lstStyle/>
                  <a:p>
                    <a:fld id="{8802DEC9-E067-4514-AD28-48B73F478DE1}" type="CELLRANGE">
                      <a:rPr lang="en-US"/>
                      <a:pPr/>
                      <a:t>[CELLRANGE]</a:t>
                    </a:fld>
                    <a:r>
                      <a:rPr lang="en-US" baseline="0"/>
                      <a:t>, </a:t>
                    </a:r>
                    <a:fld id="{B56E473F-1629-45FD-BA61-E850599BCEA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8030-4E47-9C3F-D3B0F41C6792}"/>
                </c:ext>
              </c:extLst>
            </c:dLbl>
            <c:dLbl>
              <c:idx val="8"/>
              <c:tx>
                <c:rich>
                  <a:bodyPr/>
                  <a:lstStyle/>
                  <a:p>
                    <a:fld id="{7BE1E07B-3222-4613-A227-849A6789167B}" type="CELLRANGE">
                      <a:rPr lang="en-US"/>
                      <a:pPr/>
                      <a:t>[CELLRANGE]</a:t>
                    </a:fld>
                    <a:r>
                      <a:rPr lang="en-US" baseline="0"/>
                      <a:t>, </a:t>
                    </a:r>
                    <a:fld id="{5144689D-DB8A-4440-9A94-02B0046373B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8030-4E47-9C3F-D3B0F41C6792}"/>
                </c:ext>
              </c:extLst>
            </c:dLbl>
            <c:dLbl>
              <c:idx val="9"/>
              <c:tx>
                <c:rich>
                  <a:bodyPr/>
                  <a:lstStyle/>
                  <a:p>
                    <a:fld id="{7F6B5A5A-883F-4E46-A9C1-FDC98F74565F}" type="CELLRANGE">
                      <a:rPr lang="en-US"/>
                      <a:pPr/>
                      <a:t>[CELLRANGE]</a:t>
                    </a:fld>
                    <a:r>
                      <a:rPr lang="en-US" baseline="0"/>
                      <a:t>, </a:t>
                    </a:r>
                    <a:fld id="{5C5C48A6-F1A5-4CB3-ABDF-C8587865457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8030-4E47-9C3F-D3B0F41C6792}"/>
                </c:ext>
              </c:extLst>
            </c:dLbl>
            <c:dLbl>
              <c:idx val="10"/>
              <c:tx>
                <c:rich>
                  <a:bodyPr/>
                  <a:lstStyle/>
                  <a:p>
                    <a:fld id="{5D0759C0-22A8-4C12-8EAB-9654B1509C8C}" type="CELLRANGE">
                      <a:rPr lang="en-US"/>
                      <a:pPr/>
                      <a:t>[CELLRANGE]</a:t>
                    </a:fld>
                    <a:r>
                      <a:rPr lang="en-US" baseline="0"/>
                      <a:t>, </a:t>
                    </a:r>
                    <a:fld id="{1BDE7C31-CEB4-4ECC-9190-7DC800F7D7C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8030-4E47-9C3F-D3B0F41C6792}"/>
                </c:ext>
              </c:extLst>
            </c:dLbl>
            <c:dLbl>
              <c:idx val="11"/>
              <c:tx>
                <c:rich>
                  <a:bodyPr/>
                  <a:lstStyle/>
                  <a:p>
                    <a:fld id="{53C3D567-DEE4-4032-81CE-139EA0016019}" type="CELLRANGE">
                      <a:rPr lang="en-US"/>
                      <a:pPr/>
                      <a:t>[CELLRANGE]</a:t>
                    </a:fld>
                    <a:r>
                      <a:rPr lang="en-US" baseline="0"/>
                      <a:t>, </a:t>
                    </a:r>
                    <a:fld id="{2FAA7A17-BA72-4888-A729-80A0F35476A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8030-4E47-9C3F-D3B0F41C679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Sheet1!$A$1:$A$12</c:f>
              <c:strCache>
                <c:ptCount val="12"/>
                <c:pt idx="0">
                  <c:v>A map containing project locations</c:v>
                </c:pt>
                <c:pt idx="1">
                  <c:v>The types of individual projects occurring throughout the region</c:v>
                </c:pt>
                <c:pt idx="2">
                  <c:v>Individual project descriptions</c:v>
                </c:pt>
                <c:pt idx="3">
                  <c:v>Project contact information for members of the public</c:v>
                </c:pt>
                <c:pt idx="4">
                  <c:v>Pictures of the project locations and accomplishments</c:v>
                </c:pt>
                <c:pt idx="5">
                  <c:v>Project timeline and milestones</c:v>
                </c:pt>
                <c:pt idx="6">
                  <c:v>Meeting minutes</c:v>
                </c:pt>
                <c:pt idx="7">
                  <c:v>Information on next board meeting for the public</c:v>
                </c:pt>
                <c:pt idx="8">
                  <c:v>Financial allocation per individual project</c:v>
                </c:pt>
                <c:pt idx="9">
                  <c:v>Lead organization per individual project</c:v>
                </c:pt>
                <c:pt idx="10">
                  <c:v>Municipalities positively impacted by individual projects</c:v>
                </c:pt>
                <c:pt idx="11">
                  <c:v>Project news and updates</c:v>
                </c:pt>
              </c:strCache>
            </c:strRef>
          </c:cat>
          <c:val>
            <c:numRef>
              <c:f>Sheet1!$B$1:$B$12</c:f>
              <c:numCache>
                <c:formatCode>General</c:formatCode>
                <c:ptCount val="12"/>
                <c:pt idx="0">
                  <c:v>5</c:v>
                </c:pt>
                <c:pt idx="1">
                  <c:v>14</c:v>
                </c:pt>
                <c:pt idx="2">
                  <c:v>11</c:v>
                </c:pt>
                <c:pt idx="3">
                  <c:v>4</c:v>
                </c:pt>
                <c:pt idx="4">
                  <c:v>7</c:v>
                </c:pt>
                <c:pt idx="5">
                  <c:v>7</c:v>
                </c:pt>
                <c:pt idx="6">
                  <c:v>7</c:v>
                </c:pt>
                <c:pt idx="7">
                  <c:v>8</c:v>
                </c:pt>
                <c:pt idx="8">
                  <c:v>12</c:v>
                </c:pt>
                <c:pt idx="9">
                  <c:v>9</c:v>
                </c:pt>
                <c:pt idx="10">
                  <c:v>7</c:v>
                </c:pt>
                <c:pt idx="11">
                  <c:v>12</c:v>
                </c:pt>
              </c:numCache>
            </c:numRef>
          </c:val>
          <c:extLst>
            <c:ext xmlns:c15="http://schemas.microsoft.com/office/drawing/2012/chart" uri="{02D57815-91ED-43cb-92C2-25804820EDAC}">
              <c15:datalabelsRange>
                <c15:f>Sheet1!$C$1:$C$12</c15:f>
                <c15:dlblRangeCache>
                  <c:ptCount val="12"/>
                  <c:pt idx="0">
                    <c:v>19%</c:v>
                  </c:pt>
                  <c:pt idx="1">
                    <c:v>52%</c:v>
                  </c:pt>
                  <c:pt idx="2">
                    <c:v>41%</c:v>
                  </c:pt>
                  <c:pt idx="3">
                    <c:v>15%</c:v>
                  </c:pt>
                  <c:pt idx="4">
                    <c:v>26%</c:v>
                  </c:pt>
                  <c:pt idx="5">
                    <c:v>26%</c:v>
                  </c:pt>
                  <c:pt idx="6">
                    <c:v>26%</c:v>
                  </c:pt>
                  <c:pt idx="7">
                    <c:v>30%</c:v>
                  </c:pt>
                  <c:pt idx="8">
                    <c:v>44%</c:v>
                  </c:pt>
                  <c:pt idx="9">
                    <c:v>33%</c:v>
                  </c:pt>
                  <c:pt idx="10">
                    <c:v>26%</c:v>
                  </c:pt>
                  <c:pt idx="11">
                    <c:v>44%</c:v>
                  </c:pt>
                </c15:dlblRangeCache>
              </c15:datalabelsRange>
            </c:ext>
            <c:ext xmlns:c16="http://schemas.microsoft.com/office/drawing/2014/chart" uri="{C3380CC4-5D6E-409C-BE32-E72D297353CC}">
              <c16:uniqueId val="{00000000-6B96-4DF9-B71D-9F7425637454}"/>
            </c:ext>
          </c:extLst>
        </c:ser>
        <c:dLbls>
          <c:dLblPos val="outEnd"/>
          <c:showLegendKey val="0"/>
          <c:showVal val="1"/>
          <c:showCatName val="0"/>
          <c:showSerName val="0"/>
          <c:showPercent val="0"/>
          <c:showBubbleSize val="0"/>
        </c:dLbls>
        <c:gapWidth val="219"/>
        <c:axId val="1022651807"/>
        <c:axId val="1022648447"/>
      </c:barChart>
      <c:catAx>
        <c:axId val="102265180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48447"/>
        <c:crosses val="autoZero"/>
        <c:auto val="1"/>
        <c:lblAlgn val="ctr"/>
        <c:lblOffset val="100"/>
        <c:noMultiLvlLbl val="0"/>
      </c:catAx>
      <c:valAx>
        <c:axId val="102264844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518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accent1"/>
                </a:solidFill>
              </a:rPr>
              <a:t>How will you be making project or Board level meetings accessible to the public?</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8857906886912872"/>
          <c:y val="0.12698434467990966"/>
          <c:w val="0.4859024448067687"/>
          <c:h val="0.8110304820356079"/>
        </c:manualLayout>
      </c:layout>
      <c:barChart>
        <c:barDir val="bar"/>
        <c:grouping val="clustered"/>
        <c:varyColors val="0"/>
        <c:ser>
          <c:idx val="0"/>
          <c:order val="0"/>
          <c:tx>
            <c:strRef>
              <c:f>Sheet1!$A$1:$A$5</c:f>
              <c:strCache>
                <c:ptCount val="5"/>
                <c:pt idx="0">
                  <c:v>We won't be making board level meetings accessible to the public</c:v>
                </c:pt>
                <c:pt idx="1">
                  <c:v>Meeting minutes or transcriptions will be online at this website</c:v>
                </c:pt>
                <c:pt idx="2">
                  <c:v>Livestream will be available</c:v>
                </c:pt>
                <c:pt idx="3">
                  <c:v>Newspaper, social media and/or other media coverage</c:v>
                </c:pt>
                <c:pt idx="4">
                  <c:v>Other? Please explain</c:v>
                </c:pt>
              </c:strCache>
            </c:strRef>
          </c:tx>
          <c:spPr>
            <a:solidFill>
              <a:schemeClr val="accent1"/>
            </a:solidFill>
            <a:ln>
              <a:noFill/>
            </a:ln>
            <a:effectLst/>
          </c:spPr>
          <c:invertIfNegative val="0"/>
          <c:dLbls>
            <c:dLbl>
              <c:idx val="0"/>
              <c:tx>
                <c:rich>
                  <a:bodyPr/>
                  <a:lstStyle/>
                  <a:p>
                    <a:fld id="{6FE5D080-A825-4880-9E6D-37C60C38847E}" type="CELLRANGE">
                      <a:rPr lang="en-US"/>
                      <a:pPr/>
                      <a:t>[CELLRANGE]</a:t>
                    </a:fld>
                    <a:r>
                      <a:rPr lang="en-US" baseline="0"/>
                      <a:t>, </a:t>
                    </a:r>
                    <a:fld id="{8F71F43D-AECD-44F3-A4BD-2F9ED109C39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F21A-4336-97A3-56F299DABEB4}"/>
                </c:ext>
              </c:extLst>
            </c:dLbl>
            <c:dLbl>
              <c:idx val="1"/>
              <c:tx>
                <c:rich>
                  <a:bodyPr/>
                  <a:lstStyle/>
                  <a:p>
                    <a:fld id="{4C457982-AB15-45E8-82CF-D240D6E77BC6}" type="CELLRANGE">
                      <a:rPr lang="en-US"/>
                      <a:pPr/>
                      <a:t>[CELLRANGE]</a:t>
                    </a:fld>
                    <a:r>
                      <a:rPr lang="en-US" baseline="0"/>
                      <a:t>, </a:t>
                    </a:r>
                    <a:fld id="{D3B4BEEC-7DF5-4C1F-BBB7-64C4DA32733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F21A-4336-97A3-56F299DABEB4}"/>
                </c:ext>
              </c:extLst>
            </c:dLbl>
            <c:dLbl>
              <c:idx val="2"/>
              <c:tx>
                <c:rich>
                  <a:bodyPr/>
                  <a:lstStyle/>
                  <a:p>
                    <a:fld id="{7E3F6083-FC86-4966-B73C-76216AB0A925}" type="CELLRANGE">
                      <a:rPr lang="en-US"/>
                      <a:pPr/>
                      <a:t>[CELLRANGE]</a:t>
                    </a:fld>
                    <a:r>
                      <a:rPr lang="en-US" baseline="0"/>
                      <a:t>, </a:t>
                    </a:r>
                    <a:fld id="{C5DCA7FE-5D83-4385-9C64-91AFBDD7583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F21A-4336-97A3-56F299DABEB4}"/>
                </c:ext>
              </c:extLst>
            </c:dLbl>
            <c:dLbl>
              <c:idx val="3"/>
              <c:tx>
                <c:rich>
                  <a:bodyPr/>
                  <a:lstStyle/>
                  <a:p>
                    <a:fld id="{216F48B9-40BB-4170-8AD8-A5FE6380AD78}" type="CELLRANGE">
                      <a:rPr lang="en-US"/>
                      <a:pPr/>
                      <a:t>[CELLRANGE]</a:t>
                    </a:fld>
                    <a:r>
                      <a:rPr lang="en-US" baseline="0"/>
                      <a:t>, </a:t>
                    </a:r>
                    <a:fld id="{09B3CD86-769F-42E2-B599-F6F1759BF8D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F21A-4336-97A3-56F299DABEB4}"/>
                </c:ext>
              </c:extLst>
            </c:dLbl>
            <c:dLbl>
              <c:idx val="4"/>
              <c:tx>
                <c:rich>
                  <a:bodyPr/>
                  <a:lstStyle/>
                  <a:p>
                    <a:fld id="{D1B2855B-0844-4B91-AE10-44E1722879F8}" type="CELLRANGE">
                      <a:rPr lang="en-US"/>
                      <a:pPr/>
                      <a:t>[CELLRANGE]</a:t>
                    </a:fld>
                    <a:r>
                      <a:rPr lang="en-US" baseline="0"/>
                      <a:t>, </a:t>
                    </a:r>
                    <a:fld id="{C5A1E117-D91E-4D2F-94E9-848EE6DE7EC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F21A-4336-97A3-56F299DABEB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Sheet1!$A$1:$A$5</c:f>
              <c:strCache>
                <c:ptCount val="5"/>
                <c:pt idx="0">
                  <c:v>We won't be making board level meetings accessible to the public</c:v>
                </c:pt>
                <c:pt idx="1">
                  <c:v>Meeting minutes or transcriptions will be online at this website</c:v>
                </c:pt>
                <c:pt idx="2">
                  <c:v>Livestream will be available</c:v>
                </c:pt>
                <c:pt idx="3">
                  <c:v>Newspaper, social media and/or other media coverage</c:v>
                </c:pt>
                <c:pt idx="4">
                  <c:v>Other? Please explain</c:v>
                </c:pt>
              </c:strCache>
            </c:strRef>
          </c:cat>
          <c:val>
            <c:numRef>
              <c:f>Sheet1!$B$1:$B$5</c:f>
              <c:numCache>
                <c:formatCode>General</c:formatCode>
                <c:ptCount val="5"/>
                <c:pt idx="0">
                  <c:v>8</c:v>
                </c:pt>
                <c:pt idx="1">
                  <c:v>7</c:v>
                </c:pt>
                <c:pt idx="2">
                  <c:v>2</c:v>
                </c:pt>
                <c:pt idx="3">
                  <c:v>6</c:v>
                </c:pt>
                <c:pt idx="4">
                  <c:v>4</c:v>
                </c:pt>
              </c:numCache>
            </c:numRef>
          </c:val>
          <c:extLst>
            <c:ext xmlns:c15="http://schemas.microsoft.com/office/drawing/2012/chart" uri="{02D57815-91ED-43cb-92C2-25804820EDAC}">
              <c15:datalabelsRange>
                <c15:f>Sheet1!$C$1:$C$5</c15:f>
                <c15:dlblRangeCache>
                  <c:ptCount val="5"/>
                  <c:pt idx="0">
                    <c:v>30%</c:v>
                  </c:pt>
                  <c:pt idx="1">
                    <c:v>26%</c:v>
                  </c:pt>
                  <c:pt idx="2">
                    <c:v>7%</c:v>
                  </c:pt>
                  <c:pt idx="3">
                    <c:v>22%</c:v>
                  </c:pt>
                  <c:pt idx="4">
                    <c:v>15%</c:v>
                  </c:pt>
                </c15:dlblRangeCache>
              </c15:datalabelsRange>
            </c:ext>
            <c:ext xmlns:c16="http://schemas.microsoft.com/office/drawing/2014/chart" uri="{C3380CC4-5D6E-409C-BE32-E72D297353CC}">
              <c16:uniqueId val="{00000000-F21A-4336-97A3-56F299DABEB4}"/>
            </c:ext>
          </c:extLst>
        </c:ser>
        <c:dLbls>
          <c:dLblPos val="outEnd"/>
          <c:showLegendKey val="0"/>
          <c:showVal val="1"/>
          <c:showCatName val="0"/>
          <c:showSerName val="0"/>
          <c:showPercent val="0"/>
          <c:showBubbleSize val="0"/>
        </c:dLbls>
        <c:gapWidth val="219"/>
        <c:axId val="1022651807"/>
        <c:axId val="1022648447"/>
      </c:barChart>
      <c:catAx>
        <c:axId val="102265180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48447"/>
        <c:crosses val="autoZero"/>
        <c:auto val="1"/>
        <c:lblAlgn val="ctr"/>
        <c:lblOffset val="100"/>
        <c:noMultiLvlLbl val="0"/>
      </c:catAx>
      <c:valAx>
        <c:axId val="1022648447"/>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226518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accent1"/>
                </a:solidFill>
              </a:rPr>
              <a:t>How frequently does the Board and/or Steering Committee meet?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Sheet1!$B$2</c:f>
              <c:strCache>
                <c:ptCount val="1"/>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14-4019-AC66-7370B03A7CE0}"/>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8214-4019-AC66-7370B03A7CE0}"/>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8214-4019-AC66-7370B03A7CE0}"/>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8214-4019-AC66-7370B03A7CE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Sheet1!$C$1:$F$1</c:f>
              <c:strCache>
                <c:ptCount val="4"/>
                <c:pt idx="0">
                  <c:v>Once a month</c:v>
                </c:pt>
                <c:pt idx="1">
                  <c:v>Bimonthly</c:v>
                </c:pt>
                <c:pt idx="2">
                  <c:v>Weekly</c:v>
                </c:pt>
                <c:pt idx="3">
                  <c:v>As Needed</c:v>
                </c:pt>
              </c:strCache>
            </c:strRef>
          </c:cat>
          <c:val>
            <c:numRef>
              <c:f>Sheet1!$C$2:$F$2</c:f>
              <c:numCache>
                <c:formatCode>General</c:formatCode>
                <c:ptCount val="4"/>
                <c:pt idx="0">
                  <c:v>11</c:v>
                </c:pt>
                <c:pt idx="1">
                  <c:v>2</c:v>
                </c:pt>
                <c:pt idx="2">
                  <c:v>2</c:v>
                </c:pt>
                <c:pt idx="3">
                  <c:v>3</c:v>
                </c:pt>
              </c:numCache>
            </c:numRef>
          </c:val>
          <c:extLst>
            <c:ext xmlns:c16="http://schemas.microsoft.com/office/drawing/2014/chart" uri="{C3380CC4-5D6E-409C-BE32-E72D297353CC}">
              <c16:uniqueId val="{00000000-6612-4982-9DA0-C2EE9B95C4BC}"/>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r>
              <a:rPr lang="en-US" dirty="0"/>
              <a:t>Which organization types (and collaborators) are involved in the planning for, implementation and success of your READI project? </a:t>
            </a:r>
          </a:p>
        </c:rich>
      </c:tx>
      <c:overlay val="0"/>
      <c:spPr>
        <a:noFill/>
        <a:ln>
          <a:noFill/>
        </a:ln>
        <a:effectLst/>
      </c:spPr>
      <c:txPr>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endParaRPr lang="en-US"/>
        </a:p>
      </c:txPr>
    </c:title>
    <c:autoTitleDeleted val="0"/>
    <c:plotArea>
      <c:layout>
        <c:manualLayout>
          <c:layoutTarget val="inner"/>
          <c:xMode val="edge"/>
          <c:yMode val="edge"/>
          <c:x val="0.32728686102012805"/>
          <c:y val="0.13413505645365867"/>
          <c:w val="0.60236306588684663"/>
          <c:h val="0.80956005627882044"/>
        </c:manualLayout>
      </c:layout>
      <c:barChart>
        <c:barDir val="bar"/>
        <c:grouping val="clustered"/>
        <c:varyColors val="0"/>
        <c:ser>
          <c:idx val="0"/>
          <c:order val="0"/>
          <c:tx>
            <c:strRef>
              <c:f>Sheet1!$A$1</c:f>
              <c:strCache>
                <c:ptCount val="1"/>
                <c:pt idx="0">
                  <c:v>Which organization types (and collaborators) are involved in the planning for, implementation and success of your READI project? - Selected Choice</c:v>
                </c:pt>
              </c:strCache>
            </c:strRef>
          </c:tx>
          <c:spPr>
            <a:solidFill>
              <a:schemeClr val="accent1"/>
            </a:solidFill>
            <a:ln>
              <a:noFill/>
            </a:ln>
            <a:effectLst/>
          </c:spPr>
          <c:invertIfNegative val="0"/>
          <c:dLbls>
            <c:dLbl>
              <c:idx val="0"/>
              <c:tx>
                <c:rich>
                  <a:bodyPr/>
                  <a:lstStyle/>
                  <a:p>
                    <a:fld id="{0B3CCDF4-CECF-4FA6-ACCD-D8B7437DDB1E}" type="CELLRANGE">
                      <a:rPr lang="en-US"/>
                      <a:pPr/>
                      <a:t>[CELLRANGE]</a:t>
                    </a:fld>
                    <a:r>
                      <a:rPr lang="en-US" baseline="0"/>
                      <a:t>, </a:t>
                    </a:r>
                    <a:fld id="{4BDE0C3F-C30A-454B-A163-8A25CA538A5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7A1D-4615-AF26-288C853DF61B}"/>
                </c:ext>
              </c:extLst>
            </c:dLbl>
            <c:dLbl>
              <c:idx val="1"/>
              <c:tx>
                <c:rich>
                  <a:bodyPr/>
                  <a:lstStyle/>
                  <a:p>
                    <a:fld id="{BB2E987D-7803-4358-80A5-D3387966AA24}" type="CELLRANGE">
                      <a:rPr lang="en-US"/>
                      <a:pPr/>
                      <a:t>[CELLRANGE]</a:t>
                    </a:fld>
                    <a:r>
                      <a:rPr lang="en-US" baseline="0"/>
                      <a:t>, </a:t>
                    </a:r>
                    <a:fld id="{6D10B757-81E0-40D7-AC2D-46A14F643A0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7A1D-4615-AF26-288C853DF61B}"/>
                </c:ext>
              </c:extLst>
            </c:dLbl>
            <c:dLbl>
              <c:idx val="2"/>
              <c:tx>
                <c:rich>
                  <a:bodyPr/>
                  <a:lstStyle/>
                  <a:p>
                    <a:fld id="{0D495536-2F91-4A30-8A43-3E05F16AAD9D}" type="CELLRANGE">
                      <a:rPr lang="en-US"/>
                      <a:pPr/>
                      <a:t>[CELLRANGE]</a:t>
                    </a:fld>
                    <a:r>
                      <a:rPr lang="en-US" baseline="0"/>
                      <a:t>, </a:t>
                    </a:r>
                    <a:fld id="{E36F30FC-417B-45A9-8A70-12317CAF60A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7A1D-4615-AF26-288C853DF61B}"/>
                </c:ext>
              </c:extLst>
            </c:dLbl>
            <c:dLbl>
              <c:idx val="3"/>
              <c:tx>
                <c:rich>
                  <a:bodyPr/>
                  <a:lstStyle/>
                  <a:p>
                    <a:fld id="{7D9CC2D2-711F-48BD-8A76-AEE8988E176C}" type="CELLRANGE">
                      <a:rPr lang="en-US"/>
                      <a:pPr/>
                      <a:t>[CELLRANGE]</a:t>
                    </a:fld>
                    <a:r>
                      <a:rPr lang="en-US" baseline="0"/>
                      <a:t>, </a:t>
                    </a:r>
                    <a:fld id="{5CF96926-9541-4AA9-8DFD-9D70F932612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7A1D-4615-AF26-288C853DF61B}"/>
                </c:ext>
              </c:extLst>
            </c:dLbl>
            <c:dLbl>
              <c:idx val="4"/>
              <c:tx>
                <c:rich>
                  <a:bodyPr/>
                  <a:lstStyle/>
                  <a:p>
                    <a:fld id="{43CC3F90-9240-4319-8696-3900130C8F4E}" type="CELLRANGE">
                      <a:rPr lang="en-US"/>
                      <a:pPr/>
                      <a:t>[CELLRANGE]</a:t>
                    </a:fld>
                    <a:r>
                      <a:rPr lang="en-US" baseline="0"/>
                      <a:t>, </a:t>
                    </a:r>
                    <a:fld id="{4025631F-9FFE-4F01-AB5B-C841544D436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7A1D-4615-AF26-288C853DF61B}"/>
                </c:ext>
              </c:extLst>
            </c:dLbl>
            <c:dLbl>
              <c:idx val="5"/>
              <c:tx>
                <c:rich>
                  <a:bodyPr/>
                  <a:lstStyle/>
                  <a:p>
                    <a:fld id="{E22B36EC-EDAA-4173-AFA8-6D1CF8433392}" type="CELLRANGE">
                      <a:rPr lang="en-US"/>
                      <a:pPr/>
                      <a:t>[CELLRANGE]</a:t>
                    </a:fld>
                    <a:r>
                      <a:rPr lang="en-US" baseline="0"/>
                      <a:t>, </a:t>
                    </a:r>
                    <a:fld id="{929CAC64-041B-47D9-8005-0FCF6F23A43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7A1D-4615-AF26-288C853DF61B}"/>
                </c:ext>
              </c:extLst>
            </c:dLbl>
            <c:dLbl>
              <c:idx val="6"/>
              <c:tx>
                <c:rich>
                  <a:bodyPr/>
                  <a:lstStyle/>
                  <a:p>
                    <a:fld id="{06627D57-2AE6-46B0-B4C8-716981176E9E}" type="CELLRANGE">
                      <a:rPr lang="en-US"/>
                      <a:pPr/>
                      <a:t>[CELLRANGE]</a:t>
                    </a:fld>
                    <a:r>
                      <a:rPr lang="en-US" baseline="0"/>
                      <a:t>, </a:t>
                    </a:r>
                    <a:fld id="{D93BDFE2-82CA-47C2-8302-F092F4841A4F}"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7A1D-4615-AF26-288C853DF61B}"/>
                </c:ext>
              </c:extLst>
            </c:dLbl>
            <c:dLbl>
              <c:idx val="7"/>
              <c:tx>
                <c:rich>
                  <a:bodyPr/>
                  <a:lstStyle/>
                  <a:p>
                    <a:fld id="{57E9EF1A-FBFC-4B84-9BAC-A03C8CC5B91E}" type="CELLRANGE">
                      <a:rPr lang="en-US"/>
                      <a:pPr/>
                      <a:t>[CELLRANGE]</a:t>
                    </a:fld>
                    <a:r>
                      <a:rPr lang="en-US" baseline="0"/>
                      <a:t>, </a:t>
                    </a:r>
                    <a:fld id="{4E263FB4-8AB9-4782-B39D-CE2987A26CB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7A1D-4615-AF26-288C853DF61B}"/>
                </c:ext>
              </c:extLst>
            </c:dLbl>
            <c:dLbl>
              <c:idx val="8"/>
              <c:tx>
                <c:rich>
                  <a:bodyPr/>
                  <a:lstStyle/>
                  <a:p>
                    <a:fld id="{2C455BC2-372E-4FBC-97ED-E0533D68E39A}" type="CELLRANGE">
                      <a:rPr lang="en-US"/>
                      <a:pPr/>
                      <a:t>[CELLRANGE]</a:t>
                    </a:fld>
                    <a:r>
                      <a:rPr lang="en-US" baseline="0"/>
                      <a:t>, </a:t>
                    </a:r>
                    <a:fld id="{D20C0A04-C800-49B3-90F0-DA608A9927A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7A1D-4615-AF26-288C853DF61B}"/>
                </c:ext>
              </c:extLst>
            </c:dLbl>
            <c:dLbl>
              <c:idx val="9"/>
              <c:tx>
                <c:rich>
                  <a:bodyPr/>
                  <a:lstStyle/>
                  <a:p>
                    <a:fld id="{B6B401B9-D566-43EC-8CA2-30198045C4B6}" type="CELLRANGE">
                      <a:rPr lang="en-US"/>
                      <a:pPr/>
                      <a:t>[CELLRANGE]</a:t>
                    </a:fld>
                    <a:r>
                      <a:rPr lang="en-US" baseline="0"/>
                      <a:t>, </a:t>
                    </a:r>
                    <a:fld id="{5ABF2D85-DFFD-494A-8B71-C08F2494FEC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7A1D-4615-AF26-288C853DF61B}"/>
                </c:ext>
              </c:extLst>
            </c:dLbl>
            <c:dLbl>
              <c:idx val="10"/>
              <c:tx>
                <c:rich>
                  <a:bodyPr/>
                  <a:lstStyle/>
                  <a:p>
                    <a:fld id="{DC48620A-5D03-46B9-8F2C-9990E75FB62E}" type="CELLRANGE">
                      <a:rPr lang="en-US"/>
                      <a:pPr/>
                      <a:t>[CELLRANGE]</a:t>
                    </a:fld>
                    <a:r>
                      <a:rPr lang="en-US" baseline="0"/>
                      <a:t>, </a:t>
                    </a:r>
                    <a:fld id="{1F160F55-3E92-4ECD-9EC0-79BBC6AE72C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7A1D-4615-AF26-288C853DF61B}"/>
                </c:ext>
              </c:extLst>
            </c:dLbl>
            <c:dLbl>
              <c:idx val="11"/>
              <c:tx>
                <c:rich>
                  <a:bodyPr/>
                  <a:lstStyle/>
                  <a:p>
                    <a:fld id="{C7BA6C56-82AC-4E53-8306-8BD943188EF6}" type="CELLRANGE">
                      <a:rPr lang="en-US"/>
                      <a:pPr/>
                      <a:t>[CELLRANGE]</a:t>
                    </a:fld>
                    <a:r>
                      <a:rPr lang="en-US" baseline="0"/>
                      <a:t>, </a:t>
                    </a:r>
                    <a:fld id="{5EAFF62A-9BD3-4504-8617-88F9718DF75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7A1D-4615-AF26-288C853DF61B}"/>
                </c:ext>
              </c:extLst>
            </c:dLbl>
            <c:dLbl>
              <c:idx val="12"/>
              <c:tx>
                <c:rich>
                  <a:bodyPr/>
                  <a:lstStyle/>
                  <a:p>
                    <a:fld id="{5BAC630A-E806-46A5-A039-4AEB89DAA03C}" type="CELLRANGE">
                      <a:rPr lang="en-US"/>
                      <a:pPr/>
                      <a:t>[CELLRANGE]</a:t>
                    </a:fld>
                    <a:r>
                      <a:rPr lang="en-US" baseline="0"/>
                      <a:t>, </a:t>
                    </a:r>
                    <a:fld id="{6981A17D-D80C-4CFC-84B6-4FEAD21F4C5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7A1D-4615-AF26-288C853DF61B}"/>
                </c:ext>
              </c:extLst>
            </c:dLbl>
            <c:dLbl>
              <c:idx val="13"/>
              <c:tx>
                <c:rich>
                  <a:bodyPr/>
                  <a:lstStyle/>
                  <a:p>
                    <a:fld id="{A49088E0-ECCB-4085-8C08-AE20EE32AE5E}" type="CELLRANGE">
                      <a:rPr lang="en-US"/>
                      <a:pPr/>
                      <a:t>[CELLRANGE]</a:t>
                    </a:fld>
                    <a:r>
                      <a:rPr lang="en-US" baseline="0"/>
                      <a:t>, </a:t>
                    </a:r>
                    <a:fld id="{8FA30643-551F-4DD0-B0A0-B8D7F21F89E4}"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7A1D-4615-AF26-288C853DF61B}"/>
                </c:ext>
              </c:extLst>
            </c:dLbl>
            <c:dLbl>
              <c:idx val="14"/>
              <c:tx>
                <c:rich>
                  <a:bodyPr/>
                  <a:lstStyle/>
                  <a:p>
                    <a:fld id="{92510AE0-906A-439F-B192-F76B088F6574}" type="CELLRANGE">
                      <a:rPr lang="en-US"/>
                      <a:pPr/>
                      <a:t>[CELLRANGE]</a:t>
                    </a:fld>
                    <a:r>
                      <a:rPr lang="en-US" baseline="0"/>
                      <a:t>, </a:t>
                    </a:r>
                    <a:fld id="{0F350050-0C3B-46DA-B445-AC683F00D86D}"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7A1D-4615-AF26-288C853DF61B}"/>
                </c:ext>
              </c:extLst>
            </c:dLbl>
            <c:dLbl>
              <c:idx val="15"/>
              <c:tx>
                <c:rich>
                  <a:bodyPr/>
                  <a:lstStyle/>
                  <a:p>
                    <a:fld id="{1AA46D79-00A6-466C-9379-E80CDC895A44}" type="CELLRANGE">
                      <a:rPr lang="en-US"/>
                      <a:pPr/>
                      <a:t>[CELLRANGE]</a:t>
                    </a:fld>
                    <a:r>
                      <a:rPr lang="en-US" baseline="0"/>
                      <a:t>, </a:t>
                    </a:r>
                    <a:fld id="{B98F6572-7787-4B8E-9B55-3F769ADFEA19}"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7A1D-4615-AF26-288C853DF61B}"/>
                </c:ext>
              </c:extLst>
            </c:dLbl>
            <c:dLbl>
              <c:idx val="16"/>
              <c:tx>
                <c:rich>
                  <a:bodyPr/>
                  <a:lstStyle/>
                  <a:p>
                    <a:fld id="{6443185D-523F-4302-B4B1-F83490012EE2}" type="CELLRANGE">
                      <a:rPr lang="en-US"/>
                      <a:pPr/>
                      <a:t>[CELLRANGE]</a:t>
                    </a:fld>
                    <a:r>
                      <a:rPr lang="en-US" baseline="0"/>
                      <a:t>, </a:t>
                    </a:r>
                    <a:fld id="{03E35316-D7CB-4855-A2AE-C437DD02D99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7A1D-4615-AF26-288C853DF61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Community college &amp; Trade schools</c:v>
                </c:pt>
                <c:pt idx="5">
                  <c:v>Colleges &amp; Universities</c:v>
                </c:pt>
                <c:pt idx="6">
                  <c:v>Employers</c:v>
                </c:pt>
                <c:pt idx="7">
                  <c:v>Civic engagement &amp; neighborhood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Underemployed adults</c:v>
                </c:pt>
                <c:pt idx="15">
                  <c:v>Youth &amp; youth services</c:v>
                </c:pt>
                <c:pt idx="16">
                  <c:v>Other/Others? Please write in.</c:v>
                </c:pt>
              </c:strCache>
            </c:strRef>
          </c:cat>
          <c:val>
            <c:numRef>
              <c:f>Sheet1!$B$2:$B$18</c:f>
              <c:numCache>
                <c:formatCode>0%</c:formatCode>
                <c:ptCount val="17"/>
                <c:pt idx="0">
                  <c:v>1</c:v>
                </c:pt>
                <c:pt idx="1">
                  <c:v>0.18</c:v>
                </c:pt>
                <c:pt idx="2">
                  <c:v>0.94</c:v>
                </c:pt>
                <c:pt idx="3">
                  <c:v>0.82</c:v>
                </c:pt>
                <c:pt idx="4">
                  <c:v>0.82</c:v>
                </c:pt>
                <c:pt idx="5">
                  <c:v>0.88</c:v>
                </c:pt>
                <c:pt idx="6">
                  <c:v>0.76</c:v>
                </c:pt>
                <c:pt idx="7">
                  <c:v>0.59</c:v>
                </c:pt>
                <c:pt idx="8">
                  <c:v>0.41</c:v>
                </c:pt>
                <c:pt idx="9">
                  <c:v>0.41</c:v>
                </c:pt>
                <c:pt idx="10">
                  <c:v>0.06</c:v>
                </c:pt>
                <c:pt idx="11">
                  <c:v>0.12</c:v>
                </c:pt>
                <c:pt idx="12">
                  <c:v>0.71</c:v>
                </c:pt>
                <c:pt idx="13">
                  <c:v>0.76</c:v>
                </c:pt>
                <c:pt idx="14">
                  <c:v>0.18</c:v>
                </c:pt>
                <c:pt idx="15">
                  <c:v>0.35</c:v>
                </c:pt>
                <c:pt idx="16">
                  <c:v>0.12</c:v>
                </c:pt>
              </c:numCache>
            </c:numRef>
          </c:val>
          <c:extLst>
            <c:ext xmlns:c15="http://schemas.microsoft.com/office/drawing/2012/chart" uri="{02D57815-91ED-43cb-92C2-25804820EDAC}">
              <c15:datalabelsRange>
                <c15:f>Sheet1!$C$2:$C$18</c15:f>
                <c15:dlblRangeCache>
                  <c:ptCount val="17"/>
                  <c:pt idx="0">
                    <c:v>17</c:v>
                  </c:pt>
                  <c:pt idx="1">
                    <c:v>3</c:v>
                  </c:pt>
                  <c:pt idx="2">
                    <c:v>16</c:v>
                  </c:pt>
                  <c:pt idx="3">
                    <c:v>14</c:v>
                  </c:pt>
                  <c:pt idx="4">
                    <c:v>14</c:v>
                  </c:pt>
                  <c:pt idx="5">
                    <c:v>15</c:v>
                  </c:pt>
                  <c:pt idx="6">
                    <c:v>13</c:v>
                  </c:pt>
                  <c:pt idx="7">
                    <c:v>10</c:v>
                  </c:pt>
                  <c:pt idx="8">
                    <c:v>7</c:v>
                  </c:pt>
                  <c:pt idx="9">
                    <c:v>7</c:v>
                  </c:pt>
                  <c:pt idx="10">
                    <c:v>1</c:v>
                  </c:pt>
                  <c:pt idx="11">
                    <c:v>2</c:v>
                  </c:pt>
                  <c:pt idx="12">
                    <c:v>12</c:v>
                  </c:pt>
                  <c:pt idx="13">
                    <c:v>13</c:v>
                  </c:pt>
                  <c:pt idx="14">
                    <c:v>3</c:v>
                  </c:pt>
                  <c:pt idx="15">
                    <c:v>6</c:v>
                  </c:pt>
                  <c:pt idx="16">
                    <c:v>2</c:v>
                  </c:pt>
                </c15:dlblRangeCache>
              </c15:datalabelsRange>
            </c:ext>
            <c:ext xmlns:c16="http://schemas.microsoft.com/office/drawing/2014/chart" uri="{C3380CC4-5D6E-409C-BE32-E72D297353CC}">
              <c16:uniqueId val="{00000000-78A2-49F3-9A8A-5518B80AF517}"/>
            </c:ext>
          </c:extLst>
        </c:ser>
        <c:dLbls>
          <c:dLblPos val="outEnd"/>
          <c:showLegendKey val="0"/>
          <c:showVal val="1"/>
          <c:showCatName val="0"/>
          <c:showSerName val="0"/>
          <c:showPercent val="0"/>
          <c:showBubbleSize val="0"/>
        </c:dLbls>
        <c:gapWidth val="219"/>
        <c:axId val="1592159232"/>
        <c:axId val="1592152032"/>
      </c:barChart>
      <c:catAx>
        <c:axId val="15921592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2032"/>
        <c:crosses val="autoZero"/>
        <c:auto val="1"/>
        <c:lblAlgn val="ctr"/>
        <c:lblOffset val="100"/>
        <c:noMultiLvlLbl val="0"/>
      </c:catAx>
      <c:valAx>
        <c:axId val="159215203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92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r>
              <a:rPr lang="en-US" dirty="0"/>
              <a:t>Which organization types (and collaborators) do you have </a:t>
            </a:r>
            <a:r>
              <a:rPr lang="en-US" b="1" dirty="0"/>
              <a:t>strong</a:t>
            </a:r>
            <a:r>
              <a:rPr lang="en-US" dirty="0"/>
              <a:t> relationships with? Select as many types as are relevant. </a:t>
            </a:r>
          </a:p>
        </c:rich>
      </c:tx>
      <c:overlay val="0"/>
      <c:spPr>
        <a:noFill/>
        <a:ln>
          <a:noFill/>
        </a:ln>
        <a:effectLst/>
      </c:spPr>
      <c:txPr>
        <a:bodyPr rot="0" spcFirstLastPara="1" vertOverflow="ellipsis" vert="horz" wrap="square" anchor="ctr" anchorCtr="1"/>
        <a:lstStyle/>
        <a:p>
          <a:pPr algn="ctr" rtl="0">
            <a:defRPr lang="en-US" sz="2000" b="0" i="0" u="none" strike="noStrike" kern="1200" spc="0" baseline="0" dirty="0" smtClean="0">
              <a:solidFill>
                <a:schemeClr val="accent1"/>
              </a:solidFill>
              <a:latin typeface="+mn-lt"/>
              <a:ea typeface="+mn-ea"/>
              <a:cs typeface="+mn-cs"/>
            </a:defRPr>
          </a:pPr>
          <a:endParaRPr lang="en-US"/>
        </a:p>
      </c:txPr>
    </c:title>
    <c:autoTitleDeleted val="0"/>
    <c:plotArea>
      <c:layout/>
      <c:barChart>
        <c:barDir val="bar"/>
        <c:grouping val="clustered"/>
        <c:varyColors val="0"/>
        <c:ser>
          <c:idx val="0"/>
          <c:order val="0"/>
          <c:tx>
            <c:strRef>
              <c:f>Sheet1!$A$1</c:f>
              <c:strCache>
                <c:ptCount val="1"/>
                <c:pt idx="0">
                  <c:v>Q15 - Which organization types (and collaborators) do you have strong relationships with? Select as many types as are relevant. - Selected Choice</c:v>
                </c:pt>
              </c:strCache>
            </c:strRef>
          </c:tx>
          <c:spPr>
            <a:solidFill>
              <a:schemeClr val="accent1"/>
            </a:solidFill>
            <a:ln>
              <a:noFill/>
            </a:ln>
            <a:effectLst/>
          </c:spPr>
          <c:invertIfNegative val="0"/>
          <c:dLbls>
            <c:dLbl>
              <c:idx val="0"/>
              <c:tx>
                <c:rich>
                  <a:bodyPr/>
                  <a:lstStyle/>
                  <a:p>
                    <a:fld id="{155C629F-C00F-4477-A93D-715A086500B1}" type="CELLRANGE">
                      <a:rPr lang="en-US"/>
                      <a:pPr/>
                      <a:t>[CELLRANGE]</a:t>
                    </a:fld>
                    <a:r>
                      <a:rPr lang="en-US" baseline="0"/>
                      <a:t>, </a:t>
                    </a:r>
                    <a:fld id="{72E64633-AE07-41F9-988F-374FAFF2791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D0E9-4426-BDD8-15CA21D41DD7}"/>
                </c:ext>
              </c:extLst>
            </c:dLbl>
            <c:dLbl>
              <c:idx val="1"/>
              <c:tx>
                <c:rich>
                  <a:bodyPr/>
                  <a:lstStyle/>
                  <a:p>
                    <a:fld id="{F276C646-9C24-463D-9F6E-AD4A34C215F0}" type="CELLRANGE">
                      <a:rPr lang="en-US"/>
                      <a:pPr/>
                      <a:t>[CELLRANGE]</a:t>
                    </a:fld>
                    <a:r>
                      <a:rPr lang="en-US" baseline="0"/>
                      <a:t>, </a:t>
                    </a:r>
                    <a:fld id="{8960DB57-9995-4BFA-877F-FC59BA9F9C2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D0E9-4426-BDD8-15CA21D41DD7}"/>
                </c:ext>
              </c:extLst>
            </c:dLbl>
            <c:dLbl>
              <c:idx val="2"/>
              <c:tx>
                <c:rich>
                  <a:bodyPr/>
                  <a:lstStyle/>
                  <a:p>
                    <a:fld id="{C9D68A51-22BB-4CEB-A60A-E4B502CFAA1D}" type="CELLRANGE">
                      <a:rPr lang="en-US"/>
                      <a:pPr/>
                      <a:t>[CELLRANGE]</a:t>
                    </a:fld>
                    <a:r>
                      <a:rPr lang="en-US" baseline="0"/>
                      <a:t>, </a:t>
                    </a:r>
                    <a:fld id="{1B708829-AEF0-4878-AFCF-28DD15B8E21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D0E9-4426-BDD8-15CA21D41DD7}"/>
                </c:ext>
              </c:extLst>
            </c:dLbl>
            <c:dLbl>
              <c:idx val="3"/>
              <c:tx>
                <c:rich>
                  <a:bodyPr/>
                  <a:lstStyle/>
                  <a:p>
                    <a:fld id="{4E80BDB7-A103-4049-A82A-6AE8F47D936F}" type="CELLRANGE">
                      <a:rPr lang="en-US"/>
                      <a:pPr/>
                      <a:t>[CELLRANGE]</a:t>
                    </a:fld>
                    <a:r>
                      <a:rPr lang="en-US" baseline="0"/>
                      <a:t>, </a:t>
                    </a:r>
                    <a:fld id="{7F08DE83-5EB9-480F-830A-2ABEF568BA90}"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D0E9-4426-BDD8-15CA21D41DD7}"/>
                </c:ext>
              </c:extLst>
            </c:dLbl>
            <c:dLbl>
              <c:idx val="4"/>
              <c:tx>
                <c:rich>
                  <a:bodyPr/>
                  <a:lstStyle/>
                  <a:p>
                    <a:fld id="{FCB88402-2BE7-46F4-A07E-0044278264CF}" type="CELLRANGE">
                      <a:rPr lang="en-US"/>
                      <a:pPr/>
                      <a:t>[CELLRANGE]</a:t>
                    </a:fld>
                    <a:r>
                      <a:rPr lang="en-US" baseline="0"/>
                      <a:t>, </a:t>
                    </a:r>
                    <a:fld id="{655F56CE-E75B-43BA-A035-25B5601BE133}"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D0E9-4426-BDD8-15CA21D41DD7}"/>
                </c:ext>
              </c:extLst>
            </c:dLbl>
            <c:dLbl>
              <c:idx val="5"/>
              <c:tx>
                <c:rich>
                  <a:bodyPr/>
                  <a:lstStyle/>
                  <a:p>
                    <a:fld id="{AAAD1A67-0E7E-41FB-859B-6CC92A14651A}" type="CELLRANGE">
                      <a:rPr lang="en-US"/>
                      <a:pPr/>
                      <a:t>[CELLRANGE]</a:t>
                    </a:fld>
                    <a:r>
                      <a:rPr lang="en-US" baseline="0"/>
                      <a:t>, </a:t>
                    </a:r>
                    <a:fld id="{E7725038-88B0-47A1-A519-D0DD91235D1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D0E9-4426-BDD8-15CA21D41DD7}"/>
                </c:ext>
              </c:extLst>
            </c:dLbl>
            <c:dLbl>
              <c:idx val="6"/>
              <c:tx>
                <c:rich>
                  <a:bodyPr/>
                  <a:lstStyle/>
                  <a:p>
                    <a:fld id="{56DF307E-E7CE-4300-B0AF-6D3707B4FB4B}" type="CELLRANGE">
                      <a:rPr lang="en-US"/>
                      <a:pPr/>
                      <a:t>[CELLRANGE]</a:t>
                    </a:fld>
                    <a:r>
                      <a:rPr lang="en-US" baseline="0"/>
                      <a:t>, </a:t>
                    </a:r>
                    <a:fld id="{9B76C0EA-18A5-41FF-BE03-88AED6DB450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D0E9-4426-BDD8-15CA21D41DD7}"/>
                </c:ext>
              </c:extLst>
            </c:dLbl>
            <c:dLbl>
              <c:idx val="7"/>
              <c:tx>
                <c:rich>
                  <a:bodyPr/>
                  <a:lstStyle/>
                  <a:p>
                    <a:fld id="{8B9561CA-77FA-422B-B6C4-AFD3373196FF}" type="CELLRANGE">
                      <a:rPr lang="en-US"/>
                      <a:pPr/>
                      <a:t>[CELLRANGE]</a:t>
                    </a:fld>
                    <a:r>
                      <a:rPr lang="en-US" baseline="0"/>
                      <a:t>, </a:t>
                    </a:r>
                    <a:fld id="{4B4CF07A-5F37-46D8-A5D6-4BF3DA2CFE3E}"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D0E9-4426-BDD8-15CA21D41DD7}"/>
                </c:ext>
              </c:extLst>
            </c:dLbl>
            <c:dLbl>
              <c:idx val="8"/>
              <c:tx>
                <c:rich>
                  <a:bodyPr/>
                  <a:lstStyle/>
                  <a:p>
                    <a:fld id="{AC10E634-2450-4AC6-B0D6-6B176C7808F3}" type="CELLRANGE">
                      <a:rPr lang="en-US"/>
                      <a:pPr/>
                      <a:t>[CELLRANGE]</a:t>
                    </a:fld>
                    <a:r>
                      <a:rPr lang="en-US" baseline="0"/>
                      <a:t>, </a:t>
                    </a:r>
                    <a:fld id="{E36BBE69-75B1-4988-84B2-2FFE7C4946D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D0E9-4426-BDD8-15CA21D41DD7}"/>
                </c:ext>
              </c:extLst>
            </c:dLbl>
            <c:dLbl>
              <c:idx val="9"/>
              <c:tx>
                <c:rich>
                  <a:bodyPr/>
                  <a:lstStyle/>
                  <a:p>
                    <a:fld id="{977BDE65-AB06-4CAC-9931-3828482D30ED}" type="CELLRANGE">
                      <a:rPr lang="en-US"/>
                      <a:pPr/>
                      <a:t>[CELLRANGE]</a:t>
                    </a:fld>
                    <a:r>
                      <a:rPr lang="en-US" baseline="0"/>
                      <a:t>, </a:t>
                    </a:r>
                    <a:fld id="{BABEEFBD-314D-435F-9265-3346DD3A67B8}"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D0E9-4426-BDD8-15CA21D41DD7}"/>
                </c:ext>
              </c:extLst>
            </c:dLbl>
            <c:dLbl>
              <c:idx val="10"/>
              <c:tx>
                <c:rich>
                  <a:bodyPr/>
                  <a:lstStyle/>
                  <a:p>
                    <a:fld id="{416107A7-3D31-4E91-B9BB-5F5381ABCE1D}" type="CELLRANGE">
                      <a:rPr lang="en-US"/>
                      <a:pPr/>
                      <a:t>[CELLRANGE]</a:t>
                    </a:fld>
                    <a:r>
                      <a:rPr lang="en-US" baseline="0"/>
                      <a:t>, </a:t>
                    </a:r>
                    <a:fld id="{5EED7DD6-BFD5-4071-9936-E401ACF380B6}"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D0E9-4426-BDD8-15CA21D41DD7}"/>
                </c:ext>
              </c:extLst>
            </c:dLbl>
            <c:dLbl>
              <c:idx val="11"/>
              <c:tx>
                <c:rich>
                  <a:bodyPr/>
                  <a:lstStyle/>
                  <a:p>
                    <a:fld id="{1D79851A-FB51-4A42-896F-0DEA9AD67BFD}" type="CELLRANGE">
                      <a:rPr lang="en-US"/>
                      <a:pPr/>
                      <a:t>[CELLRANGE]</a:t>
                    </a:fld>
                    <a:r>
                      <a:rPr lang="en-US" baseline="0"/>
                      <a:t>, </a:t>
                    </a:r>
                    <a:fld id="{30B02DA7-11F2-4057-AF3F-C3CAC123268C}"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D0E9-4426-BDD8-15CA21D41DD7}"/>
                </c:ext>
              </c:extLst>
            </c:dLbl>
            <c:dLbl>
              <c:idx val="12"/>
              <c:tx>
                <c:rich>
                  <a:bodyPr/>
                  <a:lstStyle/>
                  <a:p>
                    <a:fld id="{0FB6C6AF-6145-405D-AD1F-8535F3090FD1}" type="CELLRANGE">
                      <a:rPr lang="en-US"/>
                      <a:pPr/>
                      <a:t>[CELLRANGE]</a:t>
                    </a:fld>
                    <a:r>
                      <a:rPr lang="en-US" baseline="0"/>
                      <a:t>, </a:t>
                    </a:r>
                    <a:fld id="{F866C91E-FC15-4A75-A1DB-FEAA8F7B2DC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D0E9-4426-BDD8-15CA21D41DD7}"/>
                </c:ext>
              </c:extLst>
            </c:dLbl>
            <c:dLbl>
              <c:idx val="13"/>
              <c:tx>
                <c:rich>
                  <a:bodyPr/>
                  <a:lstStyle/>
                  <a:p>
                    <a:fld id="{B5AB06B4-C622-44D5-9EF4-1A81F8942B92}" type="CELLRANGE">
                      <a:rPr lang="en-US"/>
                      <a:pPr/>
                      <a:t>[CELLRANGE]</a:t>
                    </a:fld>
                    <a:r>
                      <a:rPr lang="en-US" baseline="0"/>
                      <a:t>, </a:t>
                    </a:r>
                    <a:fld id="{47F68D0E-6744-455E-9C6E-F744828513EA}"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D0E9-4426-BDD8-15CA21D41DD7}"/>
                </c:ext>
              </c:extLst>
            </c:dLbl>
            <c:dLbl>
              <c:idx val="14"/>
              <c:tx>
                <c:rich>
                  <a:bodyPr/>
                  <a:lstStyle/>
                  <a:p>
                    <a:fld id="{BFE3EB46-6814-4BDE-8FB0-ECE480161B4D}" type="CELLRANGE">
                      <a:rPr lang="en-US"/>
                      <a:pPr/>
                      <a:t>[CELLRANGE]</a:t>
                    </a:fld>
                    <a:r>
                      <a:rPr lang="en-US" baseline="0"/>
                      <a:t>, </a:t>
                    </a:r>
                    <a:fld id="{00B3B63E-FF9E-4730-B995-C4315FD772C5}"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D0E9-4426-BDD8-15CA21D41DD7}"/>
                </c:ext>
              </c:extLst>
            </c:dLbl>
            <c:dLbl>
              <c:idx val="15"/>
              <c:tx>
                <c:rich>
                  <a:bodyPr/>
                  <a:lstStyle/>
                  <a:p>
                    <a:fld id="{CBA1CCF9-86FB-4B93-8050-C84380E102E7}" type="CELLRANGE">
                      <a:rPr lang="en-US"/>
                      <a:pPr/>
                      <a:t>[CELLRANGE]</a:t>
                    </a:fld>
                    <a:r>
                      <a:rPr lang="en-US" baseline="0"/>
                      <a:t>, </a:t>
                    </a:r>
                    <a:fld id="{B4A395EB-8584-4242-AB84-1CD8C3382D77}"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D0E9-4426-BDD8-15CA21D41DD7}"/>
                </c:ext>
              </c:extLst>
            </c:dLbl>
            <c:dLbl>
              <c:idx val="16"/>
              <c:tx>
                <c:rich>
                  <a:bodyPr/>
                  <a:lstStyle/>
                  <a:p>
                    <a:fld id="{D9A3A599-1919-44F0-ACF5-1B33C0ADE402}" type="CELLRANGE">
                      <a:rPr lang="en-US"/>
                      <a:pPr/>
                      <a:t>[CELLRANGE]</a:t>
                    </a:fld>
                    <a:r>
                      <a:rPr lang="en-US" baseline="0"/>
                      <a:t>, </a:t>
                    </a:r>
                    <a:fld id="{363299A0-50B9-4043-9EA7-54FFD22265EB}" type="VALUE">
                      <a:rPr lang="en-US" baseline="0"/>
                      <a:pPr/>
                      <a:t>[VALUE]</a:t>
                    </a:fld>
                    <a:endParaRPr lang="en-US" baseline="0"/>
                  </a:p>
                </c:rich>
              </c:tx>
              <c:dLblPos val="outEnd"/>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D0E9-4426-BDD8-15CA21D41DD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Local/regional nonprofit organizations</c:v>
                </c:pt>
                <c:pt idx="1">
                  <c:v>National nonprofits with local offices</c:v>
                </c:pt>
                <c:pt idx="2">
                  <c:v>Municipal organizations</c:v>
                </c:pt>
                <c:pt idx="3">
                  <c:v>Local/regional construction companies</c:v>
                </c:pt>
                <c:pt idx="4">
                  <c:v>Higher education institutions (beyond high school)</c:v>
                </c:pt>
                <c:pt idx="5">
                  <c:v>Academia</c:v>
                </c:pt>
                <c:pt idx="6">
                  <c:v>Employers</c:v>
                </c:pt>
                <c:pt idx="7">
                  <c:v>Civic engagement, neighborhood &amp; place-based coalitions</c:v>
                </c:pt>
                <c:pt idx="8">
                  <c:v>Small business groups</c:v>
                </c:pt>
                <c:pt idx="9">
                  <c:v>Family services</c:v>
                </c:pt>
                <c:pt idx="10">
                  <c:v>Homeless veterans &amp; seniors</c:v>
                </c:pt>
                <c:pt idx="11">
                  <c:v>People with disabilities</c:v>
                </c:pt>
                <c:pt idx="12">
                  <c:v>Governmental institutions</c:v>
                </c:pt>
                <c:pt idx="13">
                  <c:v>Workforce organizations</c:v>
                </c:pt>
                <c:pt idx="14">
                  <c:v>Unemployed/underemployed adults</c:v>
                </c:pt>
                <c:pt idx="15">
                  <c:v>Youth &amp; youth services</c:v>
                </c:pt>
                <c:pt idx="16">
                  <c:v>Others? Please write in.</c:v>
                </c:pt>
              </c:strCache>
            </c:strRef>
          </c:cat>
          <c:val>
            <c:numRef>
              <c:f>Sheet1!$B$2:$B$18</c:f>
              <c:numCache>
                <c:formatCode>0%</c:formatCode>
                <c:ptCount val="17"/>
                <c:pt idx="0">
                  <c:v>0.88</c:v>
                </c:pt>
                <c:pt idx="1">
                  <c:v>0.19</c:v>
                </c:pt>
                <c:pt idx="2">
                  <c:v>0.88</c:v>
                </c:pt>
                <c:pt idx="3">
                  <c:v>0.56000000000000005</c:v>
                </c:pt>
                <c:pt idx="4">
                  <c:v>0.88</c:v>
                </c:pt>
                <c:pt idx="5">
                  <c:v>0.56000000000000005</c:v>
                </c:pt>
                <c:pt idx="6">
                  <c:v>0.63</c:v>
                </c:pt>
                <c:pt idx="7">
                  <c:v>0.56000000000000005</c:v>
                </c:pt>
                <c:pt idx="8">
                  <c:v>0.56000000000000005</c:v>
                </c:pt>
                <c:pt idx="9">
                  <c:v>0.31</c:v>
                </c:pt>
                <c:pt idx="10">
                  <c:v>0.06</c:v>
                </c:pt>
                <c:pt idx="11">
                  <c:v>0.13</c:v>
                </c:pt>
                <c:pt idx="12">
                  <c:v>0.69</c:v>
                </c:pt>
                <c:pt idx="13">
                  <c:v>0.75</c:v>
                </c:pt>
                <c:pt idx="14">
                  <c:v>0.13</c:v>
                </c:pt>
                <c:pt idx="15">
                  <c:v>0.25</c:v>
                </c:pt>
                <c:pt idx="16">
                  <c:v>0.19</c:v>
                </c:pt>
              </c:numCache>
            </c:numRef>
          </c:val>
          <c:extLst>
            <c:ext xmlns:c15="http://schemas.microsoft.com/office/drawing/2012/chart" uri="{02D57815-91ED-43cb-92C2-25804820EDAC}">
              <c15:datalabelsRange>
                <c15:f>Sheet1!$C$2:$C$18</c15:f>
                <c15:dlblRangeCache>
                  <c:ptCount val="17"/>
                  <c:pt idx="0">
                    <c:v>14</c:v>
                  </c:pt>
                  <c:pt idx="1">
                    <c:v>3</c:v>
                  </c:pt>
                  <c:pt idx="2">
                    <c:v>14</c:v>
                  </c:pt>
                  <c:pt idx="3">
                    <c:v>9</c:v>
                  </c:pt>
                  <c:pt idx="4">
                    <c:v>14</c:v>
                  </c:pt>
                  <c:pt idx="5">
                    <c:v>9</c:v>
                  </c:pt>
                  <c:pt idx="6">
                    <c:v>10</c:v>
                  </c:pt>
                  <c:pt idx="7">
                    <c:v>9</c:v>
                  </c:pt>
                  <c:pt idx="8">
                    <c:v>9</c:v>
                  </c:pt>
                  <c:pt idx="9">
                    <c:v>5</c:v>
                  </c:pt>
                  <c:pt idx="10">
                    <c:v>1</c:v>
                  </c:pt>
                  <c:pt idx="11">
                    <c:v>2</c:v>
                  </c:pt>
                  <c:pt idx="12">
                    <c:v>11</c:v>
                  </c:pt>
                  <c:pt idx="13">
                    <c:v>12</c:v>
                  </c:pt>
                  <c:pt idx="14">
                    <c:v>2</c:v>
                  </c:pt>
                  <c:pt idx="15">
                    <c:v>4</c:v>
                  </c:pt>
                  <c:pt idx="16">
                    <c:v>3</c:v>
                  </c:pt>
                </c15:dlblRangeCache>
              </c15:datalabelsRange>
            </c:ext>
            <c:ext xmlns:c16="http://schemas.microsoft.com/office/drawing/2014/chart" uri="{C3380CC4-5D6E-409C-BE32-E72D297353CC}">
              <c16:uniqueId val="{00000000-78A2-49F3-9A8A-5518B80AF517}"/>
            </c:ext>
          </c:extLst>
        </c:ser>
        <c:dLbls>
          <c:dLblPos val="outEnd"/>
          <c:showLegendKey val="0"/>
          <c:showVal val="1"/>
          <c:showCatName val="0"/>
          <c:showSerName val="0"/>
          <c:showPercent val="0"/>
          <c:showBubbleSize val="0"/>
        </c:dLbls>
        <c:gapWidth val="219"/>
        <c:axId val="1592159232"/>
        <c:axId val="1592152032"/>
      </c:barChart>
      <c:catAx>
        <c:axId val="15921592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2032"/>
        <c:crosses val="autoZero"/>
        <c:auto val="1"/>
        <c:lblAlgn val="ctr"/>
        <c:lblOffset val="100"/>
        <c:noMultiLvlLbl val="0"/>
      </c:catAx>
      <c:valAx>
        <c:axId val="15921520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921592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Sheet1!$A$2:$A$13</cx:f>
        <cx:lvl ptCount="12">
          <cx:pt idx="0">Noth Central</cx:pt>
          <cx:pt idx="1">East Central</cx:pt>
          <cx:pt idx="2">Northeast</cx:pt>
          <cx:pt idx="3">Wabash River</cx:pt>
          <cx:pt idx="4">SEI</cx:pt>
          <cx:pt idx="5">Greater Lafayette</cx:pt>
          <cx:pt idx="6">Southwest</cx:pt>
          <cx:pt idx="7">Mt. Comfort</cx:pt>
          <cx:pt idx="8">Indiana Uplands</cx:pt>
          <cx:pt idx="9">South Central</cx:pt>
          <cx:pt idx="10">South Bend/Elkhart</cx:pt>
          <cx:pt idx="11">180 Alliance</cx:pt>
        </cx:lvl>
      </cx:strDim>
      <cx:numDim type="size">
        <cx:f>Sheet1!$B$2:$B$13</cx:f>
        <cx:lvl ptCount="12" formatCode="General">
          <cx:pt idx="0">1</cx:pt>
          <cx:pt idx="1">1</cx:pt>
          <cx:pt idx="2">1</cx:pt>
          <cx:pt idx="3">1</cx:pt>
          <cx:pt idx="4">1</cx:pt>
          <cx:pt idx="5">2</cx:pt>
          <cx:pt idx="6">2</cx:pt>
          <cx:pt idx="7">1</cx:pt>
          <cx:pt idx="8">2</cx:pt>
          <cx:pt idx="9">3</cx:pt>
          <cx:pt idx="10">8</cx:pt>
          <cx:pt idx="11">1</cx:pt>
        </cx:lvl>
      </cx:numDim>
    </cx:data>
    <cx:data id="1">
      <cx:strDim type="cat">
        <cx:f>Sheet1!$A$2:$A$13</cx:f>
        <cx:lvl ptCount="12">
          <cx:pt idx="0">Noth Central</cx:pt>
          <cx:pt idx="1">East Central</cx:pt>
          <cx:pt idx="2">Northeast</cx:pt>
          <cx:pt idx="3">Wabash River</cx:pt>
          <cx:pt idx="4">SEI</cx:pt>
          <cx:pt idx="5">Greater Lafayette</cx:pt>
          <cx:pt idx="6">Southwest</cx:pt>
          <cx:pt idx="7">Mt. Comfort</cx:pt>
          <cx:pt idx="8">Indiana Uplands</cx:pt>
          <cx:pt idx="9">South Central</cx:pt>
          <cx:pt idx="10">South Bend/Elkhart</cx:pt>
          <cx:pt idx="11">180 Alliance</cx:pt>
        </cx:lvl>
      </cx:strDim>
      <cx:numDim type="size">
        <cx:f>Sheet1!$C$2:$C$13</cx:f>
        <cx:lvl ptCount="12" formatCode="0%">
          <cx:pt idx="0">0.047619047619047616</cx:pt>
          <cx:pt idx="1">0.047619047619047616</cx:pt>
          <cx:pt idx="2">0.047619047619047616</cx:pt>
          <cx:pt idx="3">0.047619047619047616</cx:pt>
          <cx:pt idx="4">0.047619047619047616</cx:pt>
          <cx:pt idx="5">0.095238095238095233</cx:pt>
          <cx:pt idx="6">0.095238095238095233</cx:pt>
          <cx:pt idx="7">0.047619047619047616</cx:pt>
          <cx:pt idx="8">0.095238095238095233</cx:pt>
          <cx:pt idx="9">0.14285714285714285</cx:pt>
          <cx:pt idx="10">0.38095238095238093</cx:pt>
          <cx:pt idx="11">0.047619047619047616</cx:pt>
        </cx:lvl>
      </cx:numDim>
    </cx:data>
  </cx:chartData>
  <cx:chart>
    <cx:plotArea>
      <cx:plotAreaRegion>
        <cx:series layoutId="treemap" uniqueId="{DBDBA039-7D53-4E9A-BE48-3A1ADFC9F6D2}" formatIdx="0">
          <cx:tx>
            <cx:txData>
              <cx:f>Sheet1!$B$1</cx:f>
              <cx:v>Series1</cx:v>
            </cx:txData>
          </cx:tx>
          <cx:dataLabels>
            <cx:numFmt formatCode="General" sourceLinked="0"/>
            <cx:visibility seriesName="0" categoryName="1" value="1"/>
            <cx:separator>, </cx:separator>
          </cx:dataLabels>
          <cx:dataId val="0"/>
          <cx:layoutPr/>
        </cx:series>
        <cx:series layoutId="treemap" hidden="1" uniqueId="{89470ACC-0EF5-4A12-9FC1-B6EFA1A2DED6}" formatIdx="1">
          <cx:tx>
            <cx:txData>
              <cx:f>Sheet1!$C$1</cx:f>
              <cx:v/>
            </cx:txData>
          </cx:tx>
          <cx:dataLabels>
            <cx:visibility seriesName="0" categoryName="1" value="0"/>
          </cx:dataLabels>
          <cx:dataId val="1"/>
          <cx:layoutPr/>
        </cx:series>
      </cx:plotAreaRegion>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Sheet1!$A$2:$A$6</cx:f>
        <cx:lvl ptCount="5">
          <cx:pt idx="0">Accelerate Rural Indiana</cx:pt>
          <cx:pt idx="1">Indiana First</cx:pt>
          <cx:pt idx="2">Northwest</cx:pt>
          <cx:pt idx="3">Our Southern Indiana</cx:pt>
          <cx:pt idx="4">White River</cx:pt>
        </cx:lvl>
      </cx:strDim>
      <cx:numDim type="size">
        <cx:f>Sheet1!$B$2:$B$6</cx:f>
        <cx:lvl ptCount="5" formatCode="General">
          <cx:pt idx="0">1</cx:pt>
          <cx:pt idx="1">1</cx:pt>
          <cx:pt idx="2">1</cx:pt>
          <cx:pt idx="3">1</cx:pt>
          <cx:pt idx="4">1</cx:pt>
        </cx:lvl>
      </cx:numDim>
    </cx:data>
  </cx:chartData>
  <cx:chart>
    <cx:plotArea>
      <cx:plotAreaRegion>
        <cx:series layoutId="treemap" uniqueId="{7517CBB0-6B69-44E8-B772-B618B95C83F5}">
          <cx:tx>
            <cx:txData>
              <cx:f>Sheet1!$B$1</cx:f>
              <cx:v>Series1</cx:v>
            </cx:txData>
          </cx:tx>
          <cx:dataLabels>
            <cx:visibility seriesName="0" categoryName="1" value="0"/>
          </cx:dataLabels>
          <cx:dataId val="0"/>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lt1"/>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lt1"/>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D43241-8730-4F92-81C6-1349EA05EB42}" type="datetimeFigureOut">
              <a:rPr lang="en-US" smtClean="0"/>
              <a:t>11/22/2024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845812-1975-4F18-ADB2-46C34EB9D0FC}" type="slidenum">
              <a:rPr lang="en-US" smtClean="0"/>
              <a:t>‹#›</a:t>
            </a:fld>
            <a:endParaRPr lang="en-US"/>
          </a:p>
        </p:txBody>
      </p:sp>
    </p:spTree>
    <p:extLst>
      <p:ext uri="{BB962C8B-B14F-4D97-AF65-F5344CB8AC3E}">
        <p14:creationId xmlns:p14="http://schemas.microsoft.com/office/powerpoint/2010/main" val="3283936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ARI, Indiana First, Northwest, Our Southern Indiana, White River</a:t>
            </a:r>
          </a:p>
        </p:txBody>
      </p:sp>
      <p:sp>
        <p:nvSpPr>
          <p:cNvPr id="4" name="Slide Number Placeholder 3"/>
          <p:cNvSpPr>
            <a:spLocks noGrp="1"/>
          </p:cNvSpPr>
          <p:nvPr>
            <p:ph type="sldNum" sz="quarter" idx="5"/>
          </p:nvPr>
        </p:nvSpPr>
        <p:spPr/>
        <p:txBody>
          <a:bodyPr/>
          <a:lstStyle/>
          <a:p>
            <a:fld id="{86845812-1975-4F18-ADB2-46C34EB9D0FC}" type="slidenum">
              <a:rPr lang="en-US" smtClean="0"/>
              <a:t>6</a:t>
            </a:fld>
            <a:endParaRPr lang="en-US"/>
          </a:p>
        </p:txBody>
      </p:sp>
    </p:spTree>
    <p:extLst>
      <p:ext uri="{BB962C8B-B14F-4D97-AF65-F5344CB8AC3E}">
        <p14:creationId xmlns:p14="http://schemas.microsoft.com/office/powerpoint/2010/main" val="94909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majority of regional project teams have established a clear purpose, vision, and goals for the board members and collaborators. However, the fewer respondent had planned for organizational structure.</a:t>
            </a:r>
          </a:p>
        </p:txBody>
      </p:sp>
      <p:sp>
        <p:nvSpPr>
          <p:cNvPr id="4" name="Slide Number Placeholder 3"/>
          <p:cNvSpPr>
            <a:spLocks noGrp="1"/>
          </p:cNvSpPr>
          <p:nvPr>
            <p:ph type="sldNum" sz="quarter" idx="5"/>
          </p:nvPr>
        </p:nvSpPr>
        <p:spPr/>
        <p:txBody>
          <a:bodyPr/>
          <a:lstStyle/>
          <a:p>
            <a:fld id="{86845812-1975-4F18-ADB2-46C34EB9D0FC}" type="slidenum">
              <a:rPr lang="en-US" smtClean="0"/>
              <a:t>12</a:t>
            </a:fld>
            <a:endParaRPr lang="en-US"/>
          </a:p>
        </p:txBody>
      </p:sp>
    </p:spTree>
    <p:extLst>
      <p:ext uri="{BB962C8B-B14F-4D97-AF65-F5344CB8AC3E}">
        <p14:creationId xmlns:p14="http://schemas.microsoft.com/office/powerpoint/2010/main" val="630012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84% of all respondents have a publicly available website. Of those, types of individual projects (14), project news (12), and financial allocations (12). Fewer regional organizations listed project contact information (4) or project maps (5).</a:t>
            </a:r>
          </a:p>
        </p:txBody>
      </p:sp>
      <p:sp>
        <p:nvSpPr>
          <p:cNvPr id="4" name="Slide Number Placeholder 3"/>
          <p:cNvSpPr>
            <a:spLocks noGrp="1"/>
          </p:cNvSpPr>
          <p:nvPr>
            <p:ph type="sldNum" sz="quarter" idx="5"/>
          </p:nvPr>
        </p:nvSpPr>
        <p:spPr/>
        <p:txBody>
          <a:bodyPr/>
          <a:lstStyle/>
          <a:p>
            <a:fld id="{86845812-1975-4F18-ADB2-46C34EB9D0FC}" type="slidenum">
              <a:rPr lang="en-US" smtClean="0"/>
              <a:t>14</a:t>
            </a:fld>
            <a:endParaRPr lang="en-US"/>
          </a:p>
        </p:txBody>
      </p:sp>
    </p:spTree>
    <p:extLst>
      <p:ext uri="{BB962C8B-B14F-4D97-AF65-F5344CB8AC3E}">
        <p14:creationId xmlns:p14="http://schemas.microsoft.com/office/powerpoint/2010/main" val="963902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considering board level meetings, eight of the respondents had no intention of making their meetings accessible to the public. However, other regions utilize media coverage (6) and meeting minutes (7) to make their meetings accessible. </a:t>
            </a:r>
          </a:p>
        </p:txBody>
      </p:sp>
      <p:sp>
        <p:nvSpPr>
          <p:cNvPr id="4" name="Slide Number Placeholder 3"/>
          <p:cNvSpPr>
            <a:spLocks noGrp="1"/>
          </p:cNvSpPr>
          <p:nvPr>
            <p:ph type="sldNum" sz="quarter" idx="5"/>
          </p:nvPr>
        </p:nvSpPr>
        <p:spPr/>
        <p:txBody>
          <a:bodyPr/>
          <a:lstStyle/>
          <a:p>
            <a:fld id="{86845812-1975-4F18-ADB2-46C34EB9D0FC}" type="slidenum">
              <a:rPr lang="en-US" smtClean="0"/>
              <a:t>15</a:t>
            </a:fld>
            <a:endParaRPr lang="en-US"/>
          </a:p>
        </p:txBody>
      </p:sp>
    </p:spTree>
    <p:extLst>
      <p:ext uri="{BB962C8B-B14F-4D97-AF65-F5344CB8AC3E}">
        <p14:creationId xmlns:p14="http://schemas.microsoft.com/office/powerpoint/2010/main" val="2216498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Project primarily have access to county foundation (13) and philanthropic financial capital (12). Very few regions utilized zero stage venture capital, angel investors, or micro-loans to fund READI 1.0 projects. </a:t>
            </a:r>
          </a:p>
        </p:txBody>
      </p:sp>
      <p:sp>
        <p:nvSpPr>
          <p:cNvPr id="4" name="Slide Number Placeholder 3"/>
          <p:cNvSpPr>
            <a:spLocks noGrp="1"/>
          </p:cNvSpPr>
          <p:nvPr>
            <p:ph type="sldNum" sz="quarter" idx="5"/>
          </p:nvPr>
        </p:nvSpPr>
        <p:spPr/>
        <p:txBody>
          <a:bodyPr/>
          <a:lstStyle/>
          <a:p>
            <a:fld id="{86845812-1975-4F18-ADB2-46C34EB9D0FC}" type="slidenum">
              <a:rPr lang="en-US" smtClean="0"/>
              <a:t>31</a:t>
            </a:fld>
            <a:endParaRPr lang="en-US"/>
          </a:p>
        </p:txBody>
      </p:sp>
    </p:spTree>
    <p:extLst>
      <p:ext uri="{BB962C8B-B14F-4D97-AF65-F5344CB8AC3E}">
        <p14:creationId xmlns:p14="http://schemas.microsoft.com/office/powerpoint/2010/main" val="210221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3510175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95858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4411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430077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60436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395820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3998092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1095757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538830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D417A9-81C2-4E58-8F10-385A8BF39AAA}"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92213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D417A9-81C2-4E58-8F10-385A8BF39AAA}"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3914061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D417A9-81C2-4E58-8F10-385A8BF39AAA}"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2038894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D417A9-81C2-4E58-8F10-385A8BF39AAA}"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7523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D417A9-81C2-4E58-8F10-385A8BF39AAA}"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128041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D417A9-81C2-4E58-8F10-385A8BF39AAA}"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425185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D417A9-81C2-4E58-8F10-385A8BF39AAA}"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AD9E2-90A5-4BB2-BD02-F96DEDBFF978}" type="slidenum">
              <a:rPr lang="en-US" smtClean="0"/>
              <a:t>‹#›</a:t>
            </a:fld>
            <a:endParaRPr lang="en-US"/>
          </a:p>
        </p:txBody>
      </p:sp>
    </p:spTree>
    <p:extLst>
      <p:ext uri="{BB962C8B-B14F-4D97-AF65-F5344CB8AC3E}">
        <p14:creationId xmlns:p14="http://schemas.microsoft.com/office/powerpoint/2010/main" val="67791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FD417A9-81C2-4E58-8F10-385A8BF39AAA}" type="datetimeFigureOut">
              <a:rPr lang="en-US" smtClean="0"/>
              <a:t>11/22/2024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9AD9E2-90A5-4BB2-BD02-F96DEDBFF978}" type="slidenum">
              <a:rPr lang="en-US" smtClean="0"/>
              <a:t>‹#›</a:t>
            </a:fld>
            <a:endParaRPr lang="en-US"/>
          </a:p>
        </p:txBody>
      </p:sp>
    </p:spTree>
    <p:extLst>
      <p:ext uri="{BB962C8B-B14F-4D97-AF65-F5344CB8AC3E}">
        <p14:creationId xmlns:p14="http://schemas.microsoft.com/office/powerpoint/2010/main" val="7095813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0.png"/><Relationship Id="rId2" Type="http://schemas.microsoft.com/office/2014/relationships/chartEx" Target="../charts/chartEx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4D090-AB43-9DCC-A6F2-035AE8E1D4AF}"/>
              </a:ext>
            </a:extLst>
          </p:cNvPr>
          <p:cNvSpPr>
            <a:spLocks noGrp="1"/>
          </p:cNvSpPr>
          <p:nvPr>
            <p:ph type="ctrTitle"/>
          </p:nvPr>
        </p:nvSpPr>
        <p:spPr/>
        <p:txBody>
          <a:bodyPr/>
          <a:lstStyle/>
          <a:p>
            <a:r>
              <a:rPr lang="en-US" dirty="0"/>
              <a:t>READI 1.0 Networks Survey Analysis</a:t>
            </a:r>
          </a:p>
        </p:txBody>
      </p:sp>
      <p:pic>
        <p:nvPicPr>
          <p:cNvPr id="6" name="Picture 5">
            <a:extLst>
              <a:ext uri="{FF2B5EF4-FFF2-40B4-BE49-F238E27FC236}">
                <a16:creationId xmlns:a16="http://schemas.microsoft.com/office/drawing/2014/main" id="{4716EB0C-E833-CC39-3C58-FFBB9750D6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6003" y="4495224"/>
            <a:ext cx="4318000" cy="457200"/>
          </a:xfrm>
          <a:prstGeom prst="rect">
            <a:avLst/>
          </a:prstGeom>
        </p:spPr>
      </p:pic>
    </p:spTree>
    <p:extLst>
      <p:ext uri="{BB962C8B-B14F-4D97-AF65-F5344CB8AC3E}">
        <p14:creationId xmlns:p14="http://schemas.microsoft.com/office/powerpoint/2010/main" val="338208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Organization and Leadership</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89CF8940-0A89-53D1-DA45-ECEE12F85D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21640760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B62DD16F-32A5-1418-3C80-59B7C261F6E6}"/>
              </a:ext>
            </a:extLst>
          </p:cNvPr>
          <p:cNvGraphicFramePr>
            <a:graphicFrameLocks noGrp="1"/>
          </p:cNvGraphicFramePr>
          <p:nvPr>
            <p:ph idx="1"/>
            <p:extLst>
              <p:ext uri="{D42A27DB-BD31-4B8C-83A1-F6EECF244321}">
                <p14:modId xmlns:p14="http://schemas.microsoft.com/office/powerpoint/2010/main" val="1836806081"/>
              </p:ext>
            </p:extLst>
          </p:nvPr>
        </p:nvGraphicFramePr>
        <p:xfrm>
          <a:off x="677862" y="514350"/>
          <a:ext cx="9566275" cy="5527675"/>
        </p:xfrm>
        <a:graphic>
          <a:graphicData uri="http://schemas.openxmlformats.org/drawingml/2006/chart">
            <c:chart xmlns:c="http://schemas.openxmlformats.org/drawingml/2006/chart" xmlns:r="http://schemas.openxmlformats.org/officeDocument/2006/relationships" r:id="rId2"/>
          </a:graphicData>
        </a:graphic>
      </p:graphicFrame>
      <p:pic>
        <p:nvPicPr>
          <p:cNvPr id="9" name="Picture 8">
            <a:extLst>
              <a:ext uri="{FF2B5EF4-FFF2-40B4-BE49-F238E27FC236}">
                <a16:creationId xmlns:a16="http://schemas.microsoft.com/office/drawing/2014/main" id="{B14A8ED4-FE43-A021-073E-7E2398C72D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071025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83DFFCA1-038B-A453-462A-7B9D91A9B480}"/>
              </a:ext>
            </a:extLst>
          </p:cNvPr>
          <p:cNvGraphicFramePr>
            <a:graphicFrameLocks noGrp="1"/>
          </p:cNvGraphicFramePr>
          <p:nvPr>
            <p:ph idx="1"/>
            <p:extLst>
              <p:ext uri="{D42A27DB-BD31-4B8C-83A1-F6EECF244321}">
                <p14:modId xmlns:p14="http://schemas.microsoft.com/office/powerpoint/2010/main" val="3240080384"/>
              </p:ext>
            </p:extLst>
          </p:nvPr>
        </p:nvGraphicFramePr>
        <p:xfrm>
          <a:off x="677333" y="413257"/>
          <a:ext cx="9752541" cy="5432425"/>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a:extLst>
              <a:ext uri="{FF2B5EF4-FFF2-40B4-BE49-F238E27FC236}">
                <a16:creationId xmlns:a16="http://schemas.microsoft.com/office/drawing/2014/main" id="{8689EC32-8116-C227-FA27-8634BF2EC8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566579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Regional Analysis</a:t>
            </a:r>
          </a:p>
        </p:txBody>
      </p:sp>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3750715806"/>
              </p:ext>
            </p:extLst>
          </p:nvPr>
        </p:nvGraphicFramePr>
        <p:xfrm>
          <a:off x="677690" y="1475615"/>
          <a:ext cx="8596312" cy="44037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AE4F1489-E844-EBA2-8548-0748B3AC41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79402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10BF5DB-9A39-ABDB-C48C-F2C41254105B}"/>
              </a:ext>
            </a:extLst>
          </p:cNvPr>
          <p:cNvGraphicFramePr>
            <a:graphicFrameLocks noGrp="1"/>
          </p:cNvGraphicFramePr>
          <p:nvPr>
            <p:ph idx="1"/>
            <p:extLst>
              <p:ext uri="{D42A27DB-BD31-4B8C-83A1-F6EECF244321}">
                <p14:modId xmlns:p14="http://schemas.microsoft.com/office/powerpoint/2010/main" val="1966702249"/>
              </p:ext>
            </p:extLst>
          </p:nvPr>
        </p:nvGraphicFramePr>
        <p:xfrm>
          <a:off x="677863" y="366622"/>
          <a:ext cx="9524311" cy="6124755"/>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descr="A logo on a black background&#10;&#10;Description automatically generated">
            <a:extLst>
              <a:ext uri="{FF2B5EF4-FFF2-40B4-BE49-F238E27FC236}">
                <a16:creationId xmlns:a16="http://schemas.microsoft.com/office/drawing/2014/main" id="{16838C91-BD6A-E027-9D6E-0BFCDB5FB8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1292631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10BF5DB-9A39-ABDB-C48C-F2C41254105B}"/>
              </a:ext>
            </a:extLst>
          </p:cNvPr>
          <p:cNvGraphicFramePr>
            <a:graphicFrameLocks noGrp="1"/>
          </p:cNvGraphicFramePr>
          <p:nvPr>
            <p:ph idx="1"/>
            <p:extLst>
              <p:ext uri="{D42A27DB-BD31-4B8C-83A1-F6EECF244321}">
                <p14:modId xmlns:p14="http://schemas.microsoft.com/office/powerpoint/2010/main" val="2161277505"/>
              </p:ext>
            </p:extLst>
          </p:nvPr>
        </p:nvGraphicFramePr>
        <p:xfrm>
          <a:off x="677334" y="245119"/>
          <a:ext cx="9859697" cy="6124755"/>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a:extLst>
              <a:ext uri="{FF2B5EF4-FFF2-40B4-BE49-F238E27FC236}">
                <a16:creationId xmlns:a16="http://schemas.microsoft.com/office/drawing/2014/main" id="{06E64990-9A29-15FD-94EB-C2540EA7BB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715608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4129469571"/>
              </p:ext>
            </p:extLst>
          </p:nvPr>
        </p:nvGraphicFramePr>
        <p:xfrm>
          <a:off x="677334" y="413398"/>
          <a:ext cx="8596312" cy="5426674"/>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D20B8EBD-323C-567E-B2C3-235DCA9FE1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501200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8C82E0-359D-7CE1-ECB9-25CB217B4139}"/>
              </a:ext>
            </a:extLst>
          </p:cNvPr>
          <p:cNvSpPr>
            <a:spLocks noGrp="1"/>
          </p:cNvSpPr>
          <p:nvPr>
            <p:ph idx="1"/>
          </p:nvPr>
        </p:nvSpPr>
        <p:spPr>
          <a:xfrm>
            <a:off x="677334" y="1554480"/>
            <a:ext cx="8596668" cy="4486883"/>
          </a:xfrm>
        </p:spPr>
        <p:txBody>
          <a:bodyPr>
            <a:noAutofit/>
          </a:bodyPr>
          <a:lstStyle/>
          <a:p>
            <a:r>
              <a:rPr lang="en-US" dirty="0"/>
              <a:t>Key points drawn from feedback</a:t>
            </a:r>
          </a:p>
          <a:p>
            <a:pPr lvl="1"/>
            <a:r>
              <a:rPr lang="en-US" sz="1800" dirty="0"/>
              <a:t>The combination of regions between READI 1.0 and 2.0 has been challenge for communication around the projects and leadership at the regional level</a:t>
            </a:r>
          </a:p>
          <a:p>
            <a:pPr lvl="1"/>
            <a:r>
              <a:rPr lang="en-US" sz="1800" dirty="0"/>
              <a:t>Macroeconomic forces impacting construction costs and/or unexpected cost surges</a:t>
            </a:r>
          </a:p>
          <a:p>
            <a:pPr lvl="1"/>
            <a:r>
              <a:rPr lang="en-US" sz="1800" dirty="0"/>
              <a:t>Staffing size, too little planning funding, and too little administration funding to properly execute the READI 1.0 strategic investment plan.</a:t>
            </a:r>
          </a:p>
          <a:p>
            <a:pPr lvl="2"/>
            <a:r>
              <a:rPr lang="en-US" sz="1800" dirty="0"/>
              <a:t>Note: This was echoed numerous times across the survey. In the survey, two regions requested a higher administrative fee (more than 3%) for regional sustainability</a:t>
            </a:r>
          </a:p>
          <a:p>
            <a:pPr lvl="1"/>
            <a:r>
              <a:rPr lang="en-US" sz="1800" dirty="0"/>
              <a:t>Evolving IEDC requirements and lack of transparency on program requirements has made successful planning and implementation difficult.</a:t>
            </a:r>
          </a:p>
        </p:txBody>
      </p:sp>
      <p:pic>
        <p:nvPicPr>
          <p:cNvPr id="4" name="Picture 3">
            <a:extLst>
              <a:ext uri="{FF2B5EF4-FFF2-40B4-BE49-F238E27FC236}">
                <a16:creationId xmlns:a16="http://schemas.microsoft.com/office/drawing/2014/main" id="{F9D1F59D-9571-9A9B-7BCA-193CDA7BA5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
        <p:nvSpPr>
          <p:cNvPr id="6" name="Title 5">
            <a:extLst>
              <a:ext uri="{FF2B5EF4-FFF2-40B4-BE49-F238E27FC236}">
                <a16:creationId xmlns:a16="http://schemas.microsoft.com/office/drawing/2014/main" id="{435C95DF-55F5-AC69-B0BC-D836D457AFF1}"/>
              </a:ext>
            </a:extLst>
          </p:cNvPr>
          <p:cNvSpPr>
            <a:spLocks noGrp="1"/>
          </p:cNvSpPr>
          <p:nvPr>
            <p:ph type="title"/>
          </p:nvPr>
        </p:nvSpPr>
        <p:spPr>
          <a:xfrm>
            <a:off x="677334" y="379412"/>
            <a:ext cx="8596668" cy="1078523"/>
          </a:xfrm>
        </p:spPr>
        <p:txBody>
          <a:bodyPr>
            <a:normAutofit fontScale="90000"/>
          </a:bodyPr>
          <a:lstStyle/>
          <a:p>
            <a:pPr algn="ctr"/>
            <a:r>
              <a:rPr lang="en-US" sz="2100" b="0" i="0" dirty="0">
                <a:effectLst/>
                <a:latin typeface="helvetica" panose="020B0604020202020204" pitchFamily="34" charset="0"/>
              </a:rPr>
              <a:t>Please write in what you think could constitute as challenges that you foresee in your region at this stage related to leadership, project management and/or implementation of the grant.</a:t>
            </a:r>
            <a:br>
              <a:rPr lang="en-US" sz="1800" b="0" i="0" dirty="0">
                <a:solidFill>
                  <a:srgbClr val="222222"/>
                </a:solidFill>
                <a:effectLst/>
                <a:latin typeface="helvetica" panose="020B0604020202020204" pitchFamily="34" charset="0"/>
              </a:rPr>
            </a:br>
            <a:endParaRPr lang="en-US" dirty="0"/>
          </a:p>
        </p:txBody>
      </p:sp>
    </p:spTree>
    <p:extLst>
      <p:ext uri="{BB962C8B-B14F-4D97-AF65-F5344CB8AC3E}">
        <p14:creationId xmlns:p14="http://schemas.microsoft.com/office/powerpoint/2010/main" val="3420294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Organizational Collaboration</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5C824A9C-5A80-5EC1-16FA-D8BDD4355A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519036678"/>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83DFFCA1-038B-A453-462A-7B9D91A9B480}"/>
              </a:ext>
            </a:extLst>
          </p:cNvPr>
          <p:cNvGraphicFramePr>
            <a:graphicFrameLocks noGrp="1"/>
          </p:cNvGraphicFramePr>
          <p:nvPr>
            <p:ph idx="1"/>
            <p:extLst>
              <p:ext uri="{D42A27DB-BD31-4B8C-83A1-F6EECF244321}">
                <p14:modId xmlns:p14="http://schemas.microsoft.com/office/powerpoint/2010/main" val="3903671348"/>
              </p:ext>
            </p:extLst>
          </p:nvPr>
        </p:nvGraphicFramePr>
        <p:xfrm>
          <a:off x="271463" y="235790"/>
          <a:ext cx="9929812" cy="6291532"/>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A logo on a black background&#10;&#10;Description automatically generated">
            <a:extLst>
              <a:ext uri="{FF2B5EF4-FFF2-40B4-BE49-F238E27FC236}">
                <a16:creationId xmlns:a16="http://schemas.microsoft.com/office/drawing/2014/main" id="{226380BE-C767-DC64-7748-AE036877BD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4006090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3920-DFE8-F40C-E05D-E7F8C0E2222D}"/>
              </a:ext>
            </a:extLst>
          </p:cNvPr>
          <p:cNvSpPr>
            <a:spLocks noGrp="1"/>
          </p:cNvSpPr>
          <p:nvPr>
            <p:ph type="title"/>
          </p:nvPr>
        </p:nvSpPr>
        <p:spPr/>
        <p:txBody>
          <a:bodyPr/>
          <a:lstStyle/>
          <a:p>
            <a:r>
              <a:rPr lang="en-US" dirty="0"/>
              <a:t>About the Networks Survey</a:t>
            </a:r>
          </a:p>
        </p:txBody>
      </p:sp>
      <p:sp>
        <p:nvSpPr>
          <p:cNvPr id="3" name="Content Placeholder 2">
            <a:extLst>
              <a:ext uri="{FF2B5EF4-FFF2-40B4-BE49-F238E27FC236}">
                <a16:creationId xmlns:a16="http://schemas.microsoft.com/office/drawing/2014/main" id="{83775784-E656-FB40-0BA4-735E3D293733}"/>
              </a:ext>
            </a:extLst>
          </p:cNvPr>
          <p:cNvSpPr>
            <a:spLocks noGrp="1"/>
          </p:cNvSpPr>
          <p:nvPr>
            <p:ph idx="1"/>
          </p:nvPr>
        </p:nvSpPr>
        <p:spPr>
          <a:xfrm>
            <a:off x="677334" y="1643004"/>
            <a:ext cx="8596668" cy="4378234"/>
          </a:xfrm>
        </p:spPr>
        <p:txBody>
          <a:bodyPr>
            <a:normAutofit/>
          </a:bodyPr>
          <a:lstStyle/>
          <a:p>
            <a:r>
              <a:rPr lang="en-US" b="0" i="0" dirty="0">
                <a:solidFill>
                  <a:srgbClr val="000000"/>
                </a:solidFill>
                <a:effectLst/>
                <a:latin typeface="Poppins" panose="00000500000000000000" pitchFamily="2" charset="0"/>
                <a:cs typeface="Poppins" panose="00000500000000000000" pitchFamily="2" charset="0"/>
              </a:rPr>
              <a:t>The Purdue Center for Regional Development at Purdue University conducted a survey in an effort to understand the social networks (connections between organizations, colleagues and businesses) during the implementation of large-scale economic development projects throughout Indiana's regions. PCRD is working in conjunction with the Indiana Economic Development Corporation (IEDC) and Indiana University.</a:t>
            </a:r>
          </a:p>
          <a:p>
            <a:r>
              <a:rPr lang="en-US" b="0" i="0" dirty="0">
                <a:solidFill>
                  <a:srgbClr val="000000"/>
                </a:solidFill>
                <a:effectLst/>
                <a:latin typeface="Poppins" panose="00000500000000000000" pitchFamily="2" charset="0"/>
                <a:cs typeface="Poppins" panose="00000500000000000000" pitchFamily="2" charset="0"/>
              </a:rPr>
              <a:t>The information shared will be used to make recommendations to the state about what types of support regions need to ensure economically impactful projects in the future. </a:t>
            </a:r>
            <a:r>
              <a:rPr lang="en-US" dirty="0">
                <a:solidFill>
                  <a:srgbClr val="000000"/>
                </a:solidFill>
                <a:latin typeface="Poppins" panose="00000500000000000000" pitchFamily="2" charset="0"/>
                <a:cs typeface="Poppins" panose="00000500000000000000" pitchFamily="2" charset="0"/>
              </a:rPr>
              <a:t>The survey was completely anonymous</a:t>
            </a:r>
          </a:p>
          <a:p>
            <a:r>
              <a:rPr lang="en-US" dirty="0">
                <a:solidFill>
                  <a:srgbClr val="000000"/>
                </a:solidFill>
                <a:latin typeface="Poppins" panose="00000500000000000000" pitchFamily="2" charset="0"/>
                <a:cs typeface="Poppins" panose="00000500000000000000" pitchFamily="2" charset="0"/>
              </a:rPr>
              <a:t>The survey garnered 25 valid responses representing 12 of the 17 READI 1.0 regions</a:t>
            </a:r>
            <a:endParaRPr lang="en-US" dirty="0">
              <a:latin typeface="Poppins" panose="00000500000000000000" pitchFamily="2" charset="0"/>
              <a:cs typeface="Poppins" panose="00000500000000000000" pitchFamily="2" charset="0"/>
            </a:endParaRPr>
          </a:p>
        </p:txBody>
      </p:sp>
      <p:pic>
        <p:nvPicPr>
          <p:cNvPr id="4" name="Picture 3">
            <a:extLst>
              <a:ext uri="{FF2B5EF4-FFF2-40B4-BE49-F238E27FC236}">
                <a16:creationId xmlns:a16="http://schemas.microsoft.com/office/drawing/2014/main" id="{446B6A89-3BC7-9477-0E31-5682FC33E3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815397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AAF56-2DD9-5261-ADEA-F84EDE068C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0140D8-9C06-9204-D8AB-9FDB86F64393}"/>
              </a:ext>
            </a:extLst>
          </p:cNvPr>
          <p:cNvSpPr>
            <a:spLocks noGrp="1"/>
          </p:cNvSpPr>
          <p:nvPr>
            <p:ph idx="1"/>
          </p:nvPr>
        </p:nvSpPr>
        <p:spPr>
          <a:xfrm>
            <a:off x="677334" y="1280160"/>
            <a:ext cx="8596668" cy="4761203"/>
          </a:xfrm>
        </p:spPr>
        <p:txBody>
          <a:bodyPr>
            <a:noAutofit/>
          </a:bodyPr>
          <a:lstStyle/>
          <a:p>
            <a:r>
              <a:rPr lang="en-US" dirty="0"/>
              <a:t>Organizations that did not participate</a:t>
            </a:r>
          </a:p>
          <a:p>
            <a:pPr lvl="1"/>
            <a:r>
              <a:rPr lang="en-US" sz="1800" dirty="0"/>
              <a:t>Small non-profit organizations were excluded in the READI 1.0 process but should have been included.</a:t>
            </a:r>
          </a:p>
          <a:p>
            <a:pPr lvl="1"/>
            <a:endParaRPr lang="en-US" sz="1800" dirty="0"/>
          </a:p>
          <a:p>
            <a:r>
              <a:rPr lang="en-US" dirty="0"/>
              <a:t>What limited that participation?</a:t>
            </a:r>
          </a:p>
          <a:p>
            <a:pPr lvl="1"/>
            <a:r>
              <a:rPr lang="en-US" sz="1800" dirty="0"/>
              <a:t>Organizations not having full time staff to dedicate to the time-consuming nature paperwork, applications, and reporting.</a:t>
            </a:r>
          </a:p>
          <a:p>
            <a:pPr lvl="1"/>
            <a:r>
              <a:rPr lang="en-US" sz="1800" dirty="0"/>
              <a:t>Complicated application, approval, and funding process discouraged smaller scope projects from being submitted for consideration.</a:t>
            </a:r>
          </a:p>
          <a:p>
            <a:pPr lvl="1"/>
            <a:r>
              <a:rPr lang="en-US" sz="1800" dirty="0"/>
              <a:t>Very few small towns were equipped to source or organize READI projects in 2022.</a:t>
            </a:r>
          </a:p>
          <a:p>
            <a:pPr lvl="1"/>
            <a:r>
              <a:rPr lang="en-US" sz="1800" dirty="0"/>
              <a:t>Overall lack of resources and lack of capacity.</a:t>
            </a:r>
          </a:p>
        </p:txBody>
      </p:sp>
      <p:pic>
        <p:nvPicPr>
          <p:cNvPr id="4" name="Picture 3">
            <a:extLst>
              <a:ext uri="{FF2B5EF4-FFF2-40B4-BE49-F238E27FC236}">
                <a16:creationId xmlns:a16="http://schemas.microsoft.com/office/drawing/2014/main" id="{076CBEAE-963E-B19F-3D3A-E1F53E1009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
        <p:nvSpPr>
          <p:cNvPr id="6" name="Title 5">
            <a:extLst>
              <a:ext uri="{FF2B5EF4-FFF2-40B4-BE49-F238E27FC236}">
                <a16:creationId xmlns:a16="http://schemas.microsoft.com/office/drawing/2014/main" id="{0FF2B52C-656E-1598-557F-0FEF394A9FC0}"/>
              </a:ext>
            </a:extLst>
          </p:cNvPr>
          <p:cNvSpPr>
            <a:spLocks noGrp="1"/>
          </p:cNvSpPr>
          <p:nvPr>
            <p:ph type="title"/>
          </p:nvPr>
        </p:nvSpPr>
        <p:spPr>
          <a:xfrm>
            <a:off x="677334" y="379413"/>
            <a:ext cx="8596668" cy="724902"/>
          </a:xfrm>
        </p:spPr>
        <p:txBody>
          <a:bodyPr>
            <a:normAutofit/>
          </a:bodyPr>
          <a:lstStyle/>
          <a:p>
            <a:pPr algn="ctr"/>
            <a:r>
              <a:rPr lang="en-US" sz="1860" dirty="0">
                <a:effectLst/>
                <a:latin typeface="Arial" panose="020B0604020202020204" pitchFamily="34" charset="0"/>
                <a:ea typeface="MS Mincho" panose="02020609040205080304" pitchFamily="49" charset="-128"/>
              </a:rPr>
              <a:t>Which individuals or organizations should be invited to participate in this project that have not or cannot? Why were they not able to participate? </a:t>
            </a:r>
            <a:endParaRPr lang="en-US" sz="1860" dirty="0"/>
          </a:p>
        </p:txBody>
      </p:sp>
    </p:spTree>
    <p:extLst>
      <p:ext uri="{BB962C8B-B14F-4D97-AF65-F5344CB8AC3E}">
        <p14:creationId xmlns:p14="http://schemas.microsoft.com/office/powerpoint/2010/main" val="2001917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83DFFCA1-038B-A453-462A-7B9D91A9B480}"/>
              </a:ext>
            </a:extLst>
          </p:cNvPr>
          <p:cNvGraphicFramePr>
            <a:graphicFrameLocks noGrp="1"/>
          </p:cNvGraphicFramePr>
          <p:nvPr>
            <p:ph idx="1"/>
            <p:extLst>
              <p:ext uri="{D42A27DB-BD31-4B8C-83A1-F6EECF244321}">
                <p14:modId xmlns:p14="http://schemas.microsoft.com/office/powerpoint/2010/main" val="2982715583"/>
              </p:ext>
            </p:extLst>
          </p:nvPr>
        </p:nvGraphicFramePr>
        <p:xfrm>
          <a:off x="677863" y="235790"/>
          <a:ext cx="9637712" cy="6291532"/>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A logo on a black background&#10;&#10;Description automatically generated">
            <a:extLst>
              <a:ext uri="{FF2B5EF4-FFF2-40B4-BE49-F238E27FC236}">
                <a16:creationId xmlns:a16="http://schemas.microsoft.com/office/drawing/2014/main" id="{39265A71-07A8-39DB-1942-C15F62B62D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3761169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83DFFCA1-038B-A453-462A-7B9D91A9B480}"/>
              </a:ext>
            </a:extLst>
          </p:cNvPr>
          <p:cNvGraphicFramePr>
            <a:graphicFrameLocks noGrp="1"/>
          </p:cNvGraphicFramePr>
          <p:nvPr>
            <p:ph idx="1"/>
            <p:extLst>
              <p:ext uri="{D42A27DB-BD31-4B8C-83A1-F6EECF244321}">
                <p14:modId xmlns:p14="http://schemas.microsoft.com/office/powerpoint/2010/main" val="2935278130"/>
              </p:ext>
            </p:extLst>
          </p:nvPr>
        </p:nvGraphicFramePr>
        <p:xfrm>
          <a:off x="677862" y="235790"/>
          <a:ext cx="9373393" cy="6291532"/>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A logo on a black background&#10;&#10;Description automatically generated">
            <a:extLst>
              <a:ext uri="{FF2B5EF4-FFF2-40B4-BE49-F238E27FC236}">
                <a16:creationId xmlns:a16="http://schemas.microsoft.com/office/drawing/2014/main" id="{6F8385BE-0D36-BBE1-C1D4-854DC4D049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1281767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83DFFCA1-038B-A453-462A-7B9D91A9B480}"/>
              </a:ext>
            </a:extLst>
          </p:cNvPr>
          <p:cNvGraphicFramePr>
            <a:graphicFrameLocks noGrp="1"/>
          </p:cNvGraphicFramePr>
          <p:nvPr>
            <p:ph idx="1"/>
            <p:extLst>
              <p:ext uri="{D42A27DB-BD31-4B8C-83A1-F6EECF244321}">
                <p14:modId xmlns:p14="http://schemas.microsoft.com/office/powerpoint/2010/main" val="518727952"/>
              </p:ext>
            </p:extLst>
          </p:nvPr>
        </p:nvGraphicFramePr>
        <p:xfrm>
          <a:off x="677862" y="235790"/>
          <a:ext cx="9544843" cy="6291532"/>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descr="A logo on a black background&#10;&#10;Description automatically generated">
            <a:extLst>
              <a:ext uri="{FF2B5EF4-FFF2-40B4-BE49-F238E27FC236}">
                <a16:creationId xmlns:a16="http://schemas.microsoft.com/office/drawing/2014/main" id="{E7921FA8-98A4-58D0-422D-22810994C8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3422021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BC709E4D-AF80-19BE-52F0-B51A58A38FAC}"/>
              </a:ext>
            </a:extLst>
          </p:cNvPr>
          <p:cNvGraphicFramePr>
            <a:graphicFrameLocks/>
          </p:cNvGraphicFramePr>
          <p:nvPr>
            <p:extLst>
              <p:ext uri="{D42A27DB-BD31-4B8C-83A1-F6EECF244321}">
                <p14:modId xmlns:p14="http://schemas.microsoft.com/office/powerpoint/2010/main" val="924542192"/>
              </p:ext>
            </p:extLst>
          </p:nvPr>
        </p:nvGraphicFramePr>
        <p:xfrm>
          <a:off x="479323" y="523567"/>
          <a:ext cx="11214996" cy="5747984"/>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E67EBA9F-5FB2-610F-05CB-414FA0461E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386656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BC709E4D-AF80-19BE-52F0-B51A58A38FAC}"/>
              </a:ext>
            </a:extLst>
          </p:cNvPr>
          <p:cNvGraphicFramePr>
            <a:graphicFrameLocks/>
          </p:cNvGraphicFramePr>
          <p:nvPr>
            <p:extLst>
              <p:ext uri="{D42A27DB-BD31-4B8C-83A1-F6EECF244321}">
                <p14:modId xmlns:p14="http://schemas.microsoft.com/office/powerpoint/2010/main" val="888284221"/>
              </p:ext>
            </p:extLst>
          </p:nvPr>
        </p:nvGraphicFramePr>
        <p:xfrm>
          <a:off x="479323" y="523567"/>
          <a:ext cx="9933037" cy="5882983"/>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07A89B4B-978A-010B-D178-1CFE1341CA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9488850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9630735D-9B26-1CCC-4E80-FA7C86C1AAFF}"/>
              </a:ext>
            </a:extLst>
          </p:cNvPr>
          <p:cNvGraphicFramePr>
            <a:graphicFrameLocks noGrp="1"/>
          </p:cNvGraphicFramePr>
          <p:nvPr>
            <p:ph idx="1"/>
            <p:extLst>
              <p:ext uri="{D42A27DB-BD31-4B8C-83A1-F6EECF244321}">
                <p14:modId xmlns:p14="http://schemas.microsoft.com/office/powerpoint/2010/main" val="60228865"/>
              </p:ext>
            </p:extLst>
          </p:nvPr>
        </p:nvGraphicFramePr>
        <p:xfrm>
          <a:off x="506083" y="609600"/>
          <a:ext cx="9316573" cy="5432425"/>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61822632-89FC-282C-0941-F9820C96A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375131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8D7E3EFE-9470-6DC5-B1DA-2B7CB68BA2CD}"/>
              </a:ext>
            </a:extLst>
          </p:cNvPr>
          <p:cNvGraphicFramePr/>
          <p:nvPr>
            <p:extLst>
              <p:ext uri="{D42A27DB-BD31-4B8C-83A1-F6EECF244321}">
                <p14:modId xmlns:p14="http://schemas.microsoft.com/office/powerpoint/2010/main" val="1438752787"/>
              </p:ext>
            </p:extLst>
          </p:nvPr>
        </p:nvGraphicFramePr>
        <p:xfrm>
          <a:off x="368060" y="407194"/>
          <a:ext cx="10883346" cy="5731139"/>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15B428A2-300A-F6FA-50E2-13DD34496A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588220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386B5DC2-C779-81B5-3FDD-4AD5941A306A}"/>
              </a:ext>
            </a:extLst>
          </p:cNvPr>
          <p:cNvGraphicFramePr/>
          <p:nvPr>
            <p:extLst>
              <p:ext uri="{D42A27DB-BD31-4B8C-83A1-F6EECF244321}">
                <p14:modId xmlns:p14="http://schemas.microsoft.com/office/powerpoint/2010/main" val="2082849697"/>
              </p:ext>
            </p:extLst>
          </p:nvPr>
        </p:nvGraphicFramePr>
        <p:xfrm>
          <a:off x="51760" y="517586"/>
          <a:ext cx="9648166" cy="5620748"/>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930224CF-B17D-9FFB-6D77-D76BA69B8E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878628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15037A8F-3826-81A5-55ED-69CB76A9DBC7}"/>
              </a:ext>
            </a:extLst>
          </p:cNvPr>
          <p:cNvGraphicFramePr/>
          <p:nvPr>
            <p:extLst>
              <p:ext uri="{D42A27DB-BD31-4B8C-83A1-F6EECF244321}">
                <p14:modId xmlns:p14="http://schemas.microsoft.com/office/powerpoint/2010/main" val="3247576242"/>
              </p:ext>
            </p:extLst>
          </p:nvPr>
        </p:nvGraphicFramePr>
        <p:xfrm>
          <a:off x="1017639" y="719666"/>
          <a:ext cx="9142361" cy="5418667"/>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5AAF224E-D777-7DCD-0015-15EAB820DF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76208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3920-DFE8-F40C-E05D-E7F8C0E2222D}"/>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83775784-E656-FB40-0BA4-735E3D293733}"/>
              </a:ext>
            </a:extLst>
          </p:cNvPr>
          <p:cNvSpPr>
            <a:spLocks noGrp="1"/>
          </p:cNvSpPr>
          <p:nvPr>
            <p:ph idx="1"/>
          </p:nvPr>
        </p:nvSpPr>
        <p:spPr>
          <a:xfrm>
            <a:off x="677334" y="1643004"/>
            <a:ext cx="8596668" cy="4378234"/>
          </a:xfrm>
        </p:spPr>
        <p:txBody>
          <a:bodyPr>
            <a:normAutofit/>
          </a:bodyPr>
          <a:lstStyle/>
          <a:p>
            <a:r>
              <a:rPr lang="en-US" dirty="0">
                <a:latin typeface="Poppins" panose="00000500000000000000" pitchFamily="2" charset="0"/>
                <a:cs typeface="Poppins" panose="00000500000000000000" pitchFamily="2" charset="0"/>
              </a:rPr>
              <a:t>Data was collected through Qualtrics in the form of a survey. Over the course of 2 months, PCRD was able to garner 28 responses. </a:t>
            </a:r>
          </a:p>
          <a:p>
            <a:r>
              <a:rPr lang="en-US" dirty="0">
                <a:latin typeface="Poppins" panose="00000500000000000000" pitchFamily="2" charset="0"/>
                <a:cs typeface="Poppins" panose="00000500000000000000" pitchFamily="2" charset="0"/>
              </a:rPr>
              <a:t>Of those 28 responses, 3 were at a completion rate less than 6%. Not providing any information about regional capacity or leadership, these three responses were cleaned from the data set. </a:t>
            </a:r>
          </a:p>
          <a:p>
            <a:r>
              <a:rPr lang="en-US" dirty="0">
                <a:latin typeface="Poppins" panose="00000500000000000000" pitchFamily="2" charset="0"/>
                <a:cs typeface="Poppins" panose="00000500000000000000" pitchFamily="2" charset="0"/>
              </a:rPr>
              <a:t>Primarily, response analysis was completed using Qualtrics’s “Results” feature. We specifically looked at response frequency. Graphs and charts were developed utilizing percentage response and counts.</a:t>
            </a:r>
          </a:p>
          <a:p>
            <a:r>
              <a:rPr lang="en-US" dirty="0">
                <a:latin typeface="Poppins" panose="00000500000000000000" pitchFamily="2" charset="0"/>
                <a:cs typeface="Poppins" panose="00000500000000000000" pitchFamily="2" charset="0"/>
              </a:rPr>
              <a:t>Cluster charts were employed to show relationships between similarly structured questions in the survey.</a:t>
            </a:r>
          </a:p>
          <a:p>
            <a:r>
              <a:rPr lang="en-US" dirty="0">
                <a:latin typeface="Poppins" panose="00000500000000000000" pitchFamily="2" charset="0"/>
                <a:cs typeface="Poppins" panose="00000500000000000000" pitchFamily="2" charset="0"/>
              </a:rPr>
              <a:t>All qualitative data was read, analyzed, and summarized to represent the beliefs of the respondent. Specific quotes were included as well in our analysis. </a:t>
            </a:r>
          </a:p>
        </p:txBody>
      </p:sp>
      <p:pic>
        <p:nvPicPr>
          <p:cNvPr id="4" name="Picture 3">
            <a:extLst>
              <a:ext uri="{FF2B5EF4-FFF2-40B4-BE49-F238E27FC236}">
                <a16:creationId xmlns:a16="http://schemas.microsoft.com/office/drawing/2014/main" id="{2DA2D8C7-F322-C311-F3FC-F9EC51DCDE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196527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Financial Capital and Resources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8C8067A9-98B6-01A7-1B67-D6EA31BB73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750619505"/>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67B2E591-8376-DC4C-1603-6BADADD5C7F5}"/>
              </a:ext>
            </a:extLst>
          </p:cNvPr>
          <p:cNvGraphicFramePr>
            <a:graphicFrameLocks noGrp="1"/>
          </p:cNvGraphicFramePr>
          <p:nvPr>
            <p:ph idx="1"/>
            <p:extLst>
              <p:ext uri="{D42A27DB-BD31-4B8C-83A1-F6EECF244321}">
                <p14:modId xmlns:p14="http://schemas.microsoft.com/office/powerpoint/2010/main" val="3245571311"/>
              </p:ext>
            </p:extLst>
          </p:nvPr>
        </p:nvGraphicFramePr>
        <p:xfrm>
          <a:off x="677863" y="884904"/>
          <a:ext cx="8596312" cy="5157122"/>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a:extLst>
              <a:ext uri="{FF2B5EF4-FFF2-40B4-BE49-F238E27FC236}">
                <a16:creationId xmlns:a16="http://schemas.microsoft.com/office/drawing/2014/main" id="{123567FF-05EB-B5E9-99A2-8B08F8B4C2D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831917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5">
            <a:extLst>
              <a:ext uri="{FF2B5EF4-FFF2-40B4-BE49-F238E27FC236}">
                <a16:creationId xmlns:a16="http://schemas.microsoft.com/office/drawing/2014/main" id="{7381F7E9-F81F-6FB5-9EAC-ECA5A5557AE5}"/>
              </a:ext>
            </a:extLst>
          </p:cNvPr>
          <p:cNvGraphicFramePr>
            <a:graphicFrameLocks/>
          </p:cNvGraphicFramePr>
          <p:nvPr>
            <p:extLst>
              <p:ext uri="{D42A27DB-BD31-4B8C-83A1-F6EECF244321}">
                <p14:modId xmlns:p14="http://schemas.microsoft.com/office/powerpoint/2010/main" val="735837546"/>
              </p:ext>
            </p:extLst>
          </p:nvPr>
        </p:nvGraphicFramePr>
        <p:xfrm>
          <a:off x="442074" y="299368"/>
          <a:ext cx="9323027" cy="5776819"/>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a:extLst>
              <a:ext uri="{FF2B5EF4-FFF2-40B4-BE49-F238E27FC236}">
                <a16:creationId xmlns:a16="http://schemas.microsoft.com/office/drawing/2014/main" id="{C5327DBD-A3B1-7C84-CDEC-5E8AC73B89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5053845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READI Program Administration and Success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5F04D44C-7DB4-54BE-7D4A-C21F71AEEB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0233279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15037A8F-3826-81A5-55ED-69CB76A9DBC7}"/>
              </a:ext>
            </a:extLst>
          </p:cNvPr>
          <p:cNvGraphicFramePr/>
          <p:nvPr>
            <p:extLst>
              <p:ext uri="{D42A27DB-BD31-4B8C-83A1-F6EECF244321}">
                <p14:modId xmlns:p14="http://schemas.microsoft.com/office/powerpoint/2010/main" val="804759008"/>
              </p:ext>
            </p:extLst>
          </p:nvPr>
        </p:nvGraphicFramePr>
        <p:xfrm>
          <a:off x="995200" y="506493"/>
          <a:ext cx="9142361" cy="5418667"/>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3FE1A332-76E6-9392-7D3E-98EC8C0CEC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9376181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70AE127E-0C52-C64D-6EC8-FA2463283BBC}"/>
              </a:ext>
            </a:extLst>
          </p:cNvPr>
          <p:cNvGraphicFramePr>
            <a:graphicFrameLocks noGrp="1"/>
          </p:cNvGraphicFramePr>
          <p:nvPr>
            <p:ph idx="1"/>
            <p:extLst>
              <p:ext uri="{D42A27DB-BD31-4B8C-83A1-F6EECF244321}">
                <p14:modId xmlns:p14="http://schemas.microsoft.com/office/powerpoint/2010/main" val="4216454098"/>
              </p:ext>
            </p:extLst>
          </p:nvPr>
        </p:nvGraphicFramePr>
        <p:xfrm>
          <a:off x="677334" y="403410"/>
          <a:ext cx="8596312" cy="5408612"/>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30AB9EEE-948C-7473-8D60-15ABD56F4D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773350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70AE127E-0C52-C64D-6EC8-FA2463283BBC}"/>
              </a:ext>
            </a:extLst>
          </p:cNvPr>
          <p:cNvGraphicFramePr>
            <a:graphicFrameLocks noGrp="1"/>
          </p:cNvGraphicFramePr>
          <p:nvPr>
            <p:ph idx="1"/>
            <p:extLst>
              <p:ext uri="{D42A27DB-BD31-4B8C-83A1-F6EECF244321}">
                <p14:modId xmlns:p14="http://schemas.microsoft.com/office/powerpoint/2010/main" val="754155169"/>
              </p:ext>
            </p:extLst>
          </p:nvPr>
        </p:nvGraphicFramePr>
        <p:xfrm>
          <a:off x="677334" y="414630"/>
          <a:ext cx="8596312" cy="5408612"/>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CAFDA602-54ED-31A8-14FC-8247C60AD8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8643283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4C640-1358-1AA8-8EB4-522B13340948}"/>
              </a:ext>
            </a:extLst>
          </p:cNvPr>
          <p:cNvSpPr>
            <a:spLocks noGrp="1"/>
          </p:cNvSpPr>
          <p:nvPr>
            <p:ph type="title"/>
          </p:nvPr>
        </p:nvSpPr>
        <p:spPr>
          <a:xfrm>
            <a:off x="677334" y="609600"/>
            <a:ext cx="8596668" cy="733865"/>
          </a:xfrm>
        </p:spPr>
        <p:txBody>
          <a:bodyPr/>
          <a:lstStyle/>
          <a:p>
            <a:pPr algn="ctr"/>
            <a:r>
              <a:rPr lang="en-US" sz="1800" dirty="0">
                <a:effectLst/>
                <a:latin typeface="Arial" panose="020B0604020202020204" pitchFamily="34" charset="0"/>
                <a:ea typeface="MS Mincho" panose="02020609040205080304" pitchFamily="49" charset="-128"/>
              </a:rPr>
              <a:t>Please provide details for all outside expertise and consultation used for this READI project.</a:t>
            </a:r>
            <a:endParaRPr lang="en-US" dirty="0"/>
          </a:p>
        </p:txBody>
      </p:sp>
      <p:graphicFrame>
        <p:nvGraphicFramePr>
          <p:cNvPr id="6" name="Content Placeholder 5">
            <a:extLst>
              <a:ext uri="{FF2B5EF4-FFF2-40B4-BE49-F238E27FC236}">
                <a16:creationId xmlns:a16="http://schemas.microsoft.com/office/drawing/2014/main" id="{CF7AAEA0-C6FA-C67B-A73E-B9FFF63F2B0A}"/>
              </a:ext>
            </a:extLst>
          </p:cNvPr>
          <p:cNvGraphicFramePr>
            <a:graphicFrameLocks noGrp="1"/>
          </p:cNvGraphicFramePr>
          <p:nvPr>
            <p:ph idx="1"/>
            <p:extLst>
              <p:ext uri="{D42A27DB-BD31-4B8C-83A1-F6EECF244321}">
                <p14:modId xmlns:p14="http://schemas.microsoft.com/office/powerpoint/2010/main" val="1182762927"/>
              </p:ext>
            </p:extLst>
          </p:nvPr>
        </p:nvGraphicFramePr>
        <p:xfrm>
          <a:off x="677863" y="1343464"/>
          <a:ext cx="8596312" cy="50503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208549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4357E-A666-BCC2-0579-834C6A2167F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D9E8FD-F011-D96C-B159-37AE9FBAB2E6}"/>
              </a:ext>
            </a:extLst>
          </p:cNvPr>
          <p:cNvSpPr>
            <a:spLocks noGrp="1"/>
          </p:cNvSpPr>
          <p:nvPr>
            <p:ph idx="1"/>
          </p:nvPr>
        </p:nvSpPr>
        <p:spPr>
          <a:xfrm>
            <a:off x="677334" y="1280160"/>
            <a:ext cx="8596668" cy="4761203"/>
          </a:xfrm>
        </p:spPr>
        <p:txBody>
          <a:bodyPr>
            <a:noAutofit/>
          </a:bodyPr>
          <a:lstStyle/>
          <a:p>
            <a:r>
              <a:rPr lang="en-US" dirty="0"/>
              <a:t>Utilization of outside legal advice </a:t>
            </a:r>
          </a:p>
          <a:p>
            <a:r>
              <a:rPr lang="en-US" dirty="0"/>
              <a:t>Regular meetings to review key actions, project progress, and collaboratively address challenges.</a:t>
            </a:r>
          </a:p>
          <a:p>
            <a:r>
              <a:rPr lang="en-US" dirty="0"/>
              <a:t>Audit review and debarment checks implemented.</a:t>
            </a:r>
          </a:p>
          <a:p>
            <a:r>
              <a:rPr lang="en-US" dirty="0"/>
              <a:t>Use of an invoice portal and quarterly reporting system. </a:t>
            </a:r>
          </a:p>
          <a:p>
            <a:r>
              <a:rPr lang="en-US" dirty="0"/>
              <a:t>Use of a comprehensive monitoring system for all project stages.</a:t>
            </a:r>
          </a:p>
          <a:p>
            <a:r>
              <a:rPr lang="en-US" dirty="0"/>
              <a:t>Focus on ensuring all funding is effectively utilized.</a:t>
            </a:r>
          </a:p>
          <a:p>
            <a:r>
              <a:rPr lang="en-US" dirty="0"/>
              <a:t>Plans to hire additional full-time employees (FTEs) to address capacity risks.</a:t>
            </a:r>
          </a:p>
          <a:p>
            <a:r>
              <a:rPr lang="en-US" dirty="0"/>
              <a:t>Monthly updates provided to the Region on project status.</a:t>
            </a:r>
          </a:p>
          <a:p>
            <a:r>
              <a:rPr lang="en-US" dirty="0"/>
              <a:t>Emphasis on stakeholder engagement.</a:t>
            </a:r>
            <a:endParaRPr lang="en-US" sz="1800" dirty="0"/>
          </a:p>
        </p:txBody>
      </p:sp>
      <p:pic>
        <p:nvPicPr>
          <p:cNvPr id="4" name="Picture 3">
            <a:extLst>
              <a:ext uri="{FF2B5EF4-FFF2-40B4-BE49-F238E27FC236}">
                <a16:creationId xmlns:a16="http://schemas.microsoft.com/office/drawing/2014/main" id="{F82ECBC4-CF79-B33E-006D-A7B86CF1C0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
        <p:nvSpPr>
          <p:cNvPr id="6" name="Title 5">
            <a:extLst>
              <a:ext uri="{FF2B5EF4-FFF2-40B4-BE49-F238E27FC236}">
                <a16:creationId xmlns:a16="http://schemas.microsoft.com/office/drawing/2014/main" id="{B4498A1B-E352-1E39-9617-3F700F02605D}"/>
              </a:ext>
            </a:extLst>
          </p:cNvPr>
          <p:cNvSpPr>
            <a:spLocks noGrp="1"/>
          </p:cNvSpPr>
          <p:nvPr>
            <p:ph type="title"/>
          </p:nvPr>
        </p:nvSpPr>
        <p:spPr>
          <a:xfrm>
            <a:off x="677334" y="379413"/>
            <a:ext cx="8596668" cy="724902"/>
          </a:xfrm>
        </p:spPr>
        <p:txBody>
          <a:bodyPr>
            <a:normAutofit fontScale="90000"/>
          </a:bodyPr>
          <a:lstStyle/>
          <a:p>
            <a:pPr marL="0" marR="0" algn="ctr">
              <a:lnSpc>
                <a:spcPct val="115000"/>
              </a:lnSpc>
              <a:spcBef>
                <a:spcPts val="0"/>
              </a:spcBef>
              <a:spcAft>
                <a:spcPts val="0"/>
              </a:spcAft>
            </a:pPr>
            <a:r>
              <a:rPr lang="en-US" sz="2400" dirty="0">
                <a:effectLst/>
                <a:latin typeface="Arial" panose="020B0604020202020204" pitchFamily="34" charset="0"/>
                <a:ea typeface="MS Mincho" panose="02020609040205080304" pitchFamily="49" charset="-128"/>
                <a:cs typeface="Arial" panose="020B0604020202020204" pitchFamily="34" charset="0"/>
              </a:rPr>
              <a:t>What ways are any perceived risks being mitigated by the regional team?</a:t>
            </a:r>
          </a:p>
        </p:txBody>
      </p:sp>
    </p:spTree>
    <p:extLst>
      <p:ext uri="{BB962C8B-B14F-4D97-AF65-F5344CB8AC3E}">
        <p14:creationId xmlns:p14="http://schemas.microsoft.com/office/powerpoint/2010/main" val="7874820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E9523-FADF-6DD6-F36D-73A081C98DE5}"/>
              </a:ext>
            </a:extLst>
          </p:cNvPr>
          <p:cNvSpPr>
            <a:spLocks noGrp="1"/>
          </p:cNvSpPr>
          <p:nvPr>
            <p:ph type="title"/>
          </p:nvPr>
        </p:nvSpPr>
        <p:spPr>
          <a:xfrm>
            <a:off x="677334" y="609600"/>
            <a:ext cx="8596668" cy="811237"/>
          </a:xfrm>
        </p:spPr>
        <p:txBody>
          <a:bodyPr>
            <a:normAutofit fontScale="90000"/>
          </a:bodyPr>
          <a:lstStyle/>
          <a:p>
            <a:pPr algn="ctr"/>
            <a:r>
              <a:rPr lang="en-US" sz="2400" b="0" i="0" dirty="0">
                <a:effectLst/>
                <a:latin typeface="72"/>
              </a:rPr>
              <a:t>What do you consider to be the most significant barriers to the planning and deliverance of your READI project within current arrangements? </a:t>
            </a:r>
            <a:endParaRPr lang="en-US" sz="2400" dirty="0"/>
          </a:p>
        </p:txBody>
      </p:sp>
      <p:sp>
        <p:nvSpPr>
          <p:cNvPr id="3" name="Content Placeholder 2">
            <a:extLst>
              <a:ext uri="{FF2B5EF4-FFF2-40B4-BE49-F238E27FC236}">
                <a16:creationId xmlns:a16="http://schemas.microsoft.com/office/drawing/2014/main" id="{44D258C5-B876-1DE9-E468-FDA0B2BC53C9}"/>
              </a:ext>
            </a:extLst>
          </p:cNvPr>
          <p:cNvSpPr>
            <a:spLocks noGrp="1"/>
          </p:cNvSpPr>
          <p:nvPr>
            <p:ph idx="1"/>
          </p:nvPr>
        </p:nvSpPr>
        <p:spPr>
          <a:xfrm>
            <a:off x="677334" y="1695157"/>
            <a:ext cx="8596668" cy="4346206"/>
          </a:xfrm>
        </p:spPr>
        <p:txBody>
          <a:bodyPr/>
          <a:lstStyle/>
          <a:p>
            <a:r>
              <a:rPr lang="en-US" dirty="0"/>
              <a:t>Ranked responses</a:t>
            </a:r>
          </a:p>
          <a:p>
            <a:pPr lvl="1"/>
            <a:r>
              <a:rPr lang="en-US" dirty="0"/>
              <a:t>1. Lack of appropriate governmental oversight at the state level (4.79)</a:t>
            </a:r>
          </a:p>
          <a:p>
            <a:pPr lvl="1"/>
            <a:r>
              <a:rPr lang="en-US" dirty="0"/>
              <a:t>2. Lack of project lifecycle risk (3.93)</a:t>
            </a:r>
          </a:p>
          <a:p>
            <a:pPr lvl="1"/>
            <a:r>
              <a:rPr lang="en-US" dirty="0"/>
              <a:t>3. Lack of skills or resources to pursue a fully collaborative approach (3.79)</a:t>
            </a:r>
          </a:p>
          <a:p>
            <a:pPr lvl="1"/>
            <a:r>
              <a:rPr lang="en-US" dirty="0"/>
              <a:t>4. Lack of local or regional policies or regulations to support project scope and future (3.36)</a:t>
            </a:r>
          </a:p>
          <a:p>
            <a:pPr lvl="1"/>
            <a:r>
              <a:rPr lang="en-US" dirty="0"/>
              <a:t>5. Weak incentive or returns (such as funding) (2.93)</a:t>
            </a:r>
          </a:p>
          <a:p>
            <a:pPr lvl="1"/>
            <a:r>
              <a:rPr lang="en-US" dirty="0"/>
              <a:t>6. Political challenges to inclusion and/or collaboration (2.21)</a:t>
            </a:r>
          </a:p>
        </p:txBody>
      </p:sp>
      <p:pic>
        <p:nvPicPr>
          <p:cNvPr id="4" name="Picture 3">
            <a:extLst>
              <a:ext uri="{FF2B5EF4-FFF2-40B4-BE49-F238E27FC236}">
                <a16:creationId xmlns:a16="http://schemas.microsoft.com/office/drawing/2014/main" id="{6FCB77A8-45EB-72EA-9E60-24C0CA9E8F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412716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High-Level </a:t>
            </a:r>
            <a:br>
              <a:rPr lang="en-US" sz="5400" dirty="0"/>
            </a:br>
            <a:r>
              <a:rPr lang="en-US" sz="5400" dirty="0"/>
              <a:t>Regional Analysis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regions and their participation in the networks survey.</a:t>
            </a:r>
          </a:p>
        </p:txBody>
      </p:sp>
      <p:pic>
        <p:nvPicPr>
          <p:cNvPr id="2" name="Picture 1">
            <a:extLst>
              <a:ext uri="{FF2B5EF4-FFF2-40B4-BE49-F238E27FC236}">
                <a16:creationId xmlns:a16="http://schemas.microsoft.com/office/drawing/2014/main" id="{59DAF1B2-BBD0-CE8F-82E2-F7E441885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84668757"/>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54A43-14F4-ACFC-C7A6-A4AA2F954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75A88-F156-FB11-CC5F-C174E7592ECD}"/>
              </a:ext>
            </a:extLst>
          </p:cNvPr>
          <p:cNvSpPr>
            <a:spLocks noGrp="1"/>
          </p:cNvSpPr>
          <p:nvPr>
            <p:ph type="title"/>
          </p:nvPr>
        </p:nvSpPr>
        <p:spPr>
          <a:xfrm>
            <a:off x="677334" y="609600"/>
            <a:ext cx="8596668" cy="811237"/>
          </a:xfrm>
        </p:spPr>
        <p:txBody>
          <a:bodyPr>
            <a:normAutofit fontScale="90000"/>
          </a:bodyPr>
          <a:lstStyle/>
          <a:p>
            <a:pPr algn="ctr"/>
            <a:r>
              <a:rPr lang="en-US" sz="2400" dirty="0"/>
              <a:t>Please give brief details to explain your chosen ranking and/or identify any additional barriers not listed in the above question.</a:t>
            </a:r>
          </a:p>
        </p:txBody>
      </p:sp>
      <p:sp>
        <p:nvSpPr>
          <p:cNvPr id="3" name="Content Placeholder 2">
            <a:extLst>
              <a:ext uri="{FF2B5EF4-FFF2-40B4-BE49-F238E27FC236}">
                <a16:creationId xmlns:a16="http://schemas.microsoft.com/office/drawing/2014/main" id="{8AF3623F-9444-B35F-0394-1DC45BA649BC}"/>
              </a:ext>
            </a:extLst>
          </p:cNvPr>
          <p:cNvSpPr>
            <a:spLocks noGrp="1"/>
          </p:cNvSpPr>
          <p:nvPr>
            <p:ph idx="1"/>
          </p:nvPr>
        </p:nvSpPr>
        <p:spPr>
          <a:xfrm>
            <a:off x="677334" y="1695157"/>
            <a:ext cx="8596668" cy="4346206"/>
          </a:xfrm>
        </p:spPr>
        <p:txBody>
          <a:bodyPr/>
          <a:lstStyle/>
          <a:p>
            <a:r>
              <a:rPr lang="en-US" dirty="0"/>
              <a:t>Key points drawn from feedback</a:t>
            </a:r>
          </a:p>
          <a:p>
            <a:pPr lvl="1"/>
            <a:r>
              <a:rPr lang="en-US" dirty="0"/>
              <a:t>3% admin fee does not support enough capacity to support individual project execution from a technical assistance perspective. </a:t>
            </a:r>
          </a:p>
          <a:p>
            <a:pPr lvl="1"/>
            <a:r>
              <a:rPr lang="en-US" dirty="0"/>
              <a:t>While the view is to approach the effort regionally, there are multiple layers of government in-between that create regionally challenges. </a:t>
            </a:r>
          </a:p>
          <a:p>
            <a:pPr lvl="1"/>
            <a:r>
              <a:rPr lang="en-US" dirty="0"/>
              <a:t>Lack of local community resources</a:t>
            </a:r>
          </a:p>
          <a:p>
            <a:pPr lvl="1"/>
            <a:r>
              <a:rPr lang="en-US" dirty="0"/>
              <a:t>Lack of capacity at regional organizations managing the projects/funds</a:t>
            </a:r>
          </a:p>
        </p:txBody>
      </p:sp>
      <p:pic>
        <p:nvPicPr>
          <p:cNvPr id="4" name="Picture 3">
            <a:extLst>
              <a:ext uri="{FF2B5EF4-FFF2-40B4-BE49-F238E27FC236}">
                <a16:creationId xmlns:a16="http://schemas.microsoft.com/office/drawing/2014/main" id="{18A87B34-0BDC-EB99-8446-31D3577477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0269507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title"/>
          </p:nvPr>
        </p:nvSpPr>
        <p:spPr/>
        <p:txBody>
          <a:bodyPr vert="horz" lIns="91440" tIns="45720" rIns="91440" bIns="45720" rtlCol="0" anchor="b">
            <a:normAutofit/>
          </a:bodyPr>
          <a:lstStyle/>
          <a:p>
            <a:r>
              <a:rPr lang="en-US" sz="5400" dirty="0"/>
              <a:t>Conclusions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body" idx="1"/>
          </p:nvPr>
        </p:nvSpPr>
        <p:spPr/>
        <p:txBody>
          <a:bodyPr vert="horz" lIns="91440" tIns="45720" rIns="91440" bIns="45720" rtlCol="0" anchor="t">
            <a:normAutofit/>
          </a:bodyPr>
          <a:lstStyle/>
          <a:p>
            <a:r>
              <a:rPr lang="en-US" sz="1800" dirty="0">
                <a:solidFill>
                  <a:schemeClr val="tx2">
                    <a:lumMod val="40000"/>
                    <a:lumOff val="60000"/>
                  </a:schemeClr>
                </a:solidFill>
              </a:rPr>
              <a:t>Conclusions and findings from the analyzed data</a:t>
            </a:r>
          </a:p>
        </p:txBody>
      </p:sp>
      <p:pic>
        <p:nvPicPr>
          <p:cNvPr id="2" name="Picture 1">
            <a:extLst>
              <a:ext uri="{FF2B5EF4-FFF2-40B4-BE49-F238E27FC236}">
                <a16:creationId xmlns:a16="http://schemas.microsoft.com/office/drawing/2014/main" id="{611B3083-24C6-3043-0951-314258335C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713891925"/>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Organization and Leadership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a:xfrm>
            <a:off x="677334" y="1581509"/>
            <a:ext cx="8596668" cy="4997570"/>
          </a:xfrm>
        </p:spPr>
        <p:txBody>
          <a:bodyPr/>
          <a:lstStyle/>
          <a:p>
            <a:r>
              <a:rPr lang="en-US" dirty="0"/>
              <a:t>The majority of regional project teams have established a clear purpose, vision, and goals for the board members and collaborators. However, the fewer respondent had planned for organizational structure.</a:t>
            </a:r>
          </a:p>
          <a:p>
            <a:r>
              <a:rPr lang="en-US" dirty="0"/>
              <a:t>84% of all respondents have a publicly available website. Of those, types of individual projects (14), project news (12), and financial allocations (12). Fewer regional organizations listed project contact information (4) or project maps (5).</a:t>
            </a:r>
          </a:p>
          <a:p>
            <a:r>
              <a:rPr lang="en-US" dirty="0"/>
              <a:t>When considering board level meetings, eight of the respondents had no intention of making their meetings accessible to the public. However, other regions utilize media coverage (6) and meeting minutes (7) to make their meetings accessible. </a:t>
            </a:r>
          </a:p>
          <a:p>
            <a:r>
              <a:rPr lang="en-US" dirty="0"/>
              <a:t>Board meeting times vary but are primarily once a month (11).</a:t>
            </a:r>
          </a:p>
          <a:p>
            <a:endParaRPr lang="en-US" dirty="0"/>
          </a:p>
          <a:p>
            <a:endParaRPr lang="en-US" dirty="0"/>
          </a:p>
          <a:p>
            <a:endParaRPr lang="en-US" dirty="0"/>
          </a:p>
        </p:txBody>
      </p:sp>
      <p:pic>
        <p:nvPicPr>
          <p:cNvPr id="2" name="Picture 1">
            <a:extLst>
              <a:ext uri="{FF2B5EF4-FFF2-40B4-BE49-F238E27FC236}">
                <a16:creationId xmlns:a16="http://schemas.microsoft.com/office/drawing/2014/main" id="{8E861EAA-B817-E395-7900-77E61C0006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988871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Organizational Collaboration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a:xfrm>
            <a:off x="677334" y="1460740"/>
            <a:ext cx="8596668" cy="4934309"/>
          </a:xfrm>
        </p:spPr>
        <p:txBody>
          <a:bodyPr>
            <a:normAutofit lnSpcReduction="10000"/>
          </a:bodyPr>
          <a:lstStyle/>
          <a:p>
            <a:r>
              <a:rPr lang="en-US" dirty="0"/>
              <a:t>When considering organizational relationships, positive relationships were recorded with higher education institutions (100%), local nonprofit organizations (87%), workforce organizations (87%), construction companies (87%), and municipal organizations (87%). For those organizations mentioned above, respondents noted that if they did not have a positive relationship, they had a neutral one. None of these core relationships had a negative perspective. However, negative relationships were noted specifically with homeless veterans &amp; seniors (52%), national nonprofits with local offices (36%), and people with disabilities (36%).</a:t>
            </a:r>
          </a:p>
          <a:p>
            <a:r>
              <a:rPr lang="en-US" dirty="0"/>
              <a:t>When finding differences between project resource and project partner participation, youth and youth service organizations were primarily used as a resource but not permitted to participate in project planning (78%). On the other hand, civic engagement was noted as an important planning partner (78%) and less of a resource (22%). The remaining organizations served about equally as project partners and project resources.</a:t>
            </a:r>
          </a:p>
          <a:p>
            <a:r>
              <a:rPr lang="en-US" dirty="0"/>
              <a:t>Surprisingly, 64% of respondents noted that there has not been the creation of any community/economic development partnership coalitions since the project’s inception.</a:t>
            </a:r>
          </a:p>
          <a:p>
            <a:endParaRPr lang="en-US" dirty="0"/>
          </a:p>
        </p:txBody>
      </p:sp>
      <p:pic>
        <p:nvPicPr>
          <p:cNvPr id="5" name="Picture 4" descr="A logo on a black background&#10;&#10;Description automatically generated">
            <a:extLst>
              <a:ext uri="{FF2B5EF4-FFF2-40B4-BE49-F238E27FC236}">
                <a16:creationId xmlns:a16="http://schemas.microsoft.com/office/drawing/2014/main" id="{8279646A-1E35-BEBE-096B-5D1CD61BDB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4400" y="5615796"/>
            <a:ext cx="1742100" cy="1371904"/>
          </a:xfrm>
          <a:prstGeom prst="rect">
            <a:avLst/>
          </a:prstGeom>
        </p:spPr>
      </p:pic>
    </p:spTree>
    <p:extLst>
      <p:ext uri="{BB962C8B-B14F-4D97-AF65-F5344CB8AC3E}">
        <p14:creationId xmlns:p14="http://schemas.microsoft.com/office/powerpoint/2010/main" val="14526153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Financial Capital and Resources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a:xfrm>
            <a:off x="677334" y="2035834"/>
            <a:ext cx="8596668" cy="4773283"/>
          </a:xfrm>
        </p:spPr>
        <p:txBody>
          <a:bodyPr>
            <a:normAutofit/>
          </a:bodyPr>
          <a:lstStyle/>
          <a:p>
            <a:r>
              <a:rPr lang="en-US" dirty="0"/>
              <a:t>Project primarily have access to county foundation (13) and philanthropic financial capital (12). Very few regions utilized zero stage venture capital, angel investors, or micro-loans to fund READI 1.0 projects. </a:t>
            </a:r>
          </a:p>
          <a:p>
            <a:r>
              <a:rPr lang="en-US" dirty="0"/>
              <a:t>Despite 64% of respondents noting that there has not been the creation of any community/economic development partnership coalitions since the project’s inception, 73% of regions claim that the creation of community/economic development partnership coalitions occurring since the project's inception has increased local and/or regional investments.</a:t>
            </a:r>
          </a:p>
          <a:p>
            <a:endParaRPr lang="en-US" dirty="0"/>
          </a:p>
          <a:p>
            <a:endParaRPr lang="en-US" dirty="0"/>
          </a:p>
        </p:txBody>
      </p:sp>
      <p:pic>
        <p:nvPicPr>
          <p:cNvPr id="2" name="Picture 1">
            <a:extLst>
              <a:ext uri="{FF2B5EF4-FFF2-40B4-BE49-F238E27FC236}">
                <a16:creationId xmlns:a16="http://schemas.microsoft.com/office/drawing/2014/main" id="{B6676E22-6282-896C-683C-CF1E227B5B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4899354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5696A-E0CE-4D17-9AC6-2E5B7CC13FF0}"/>
              </a:ext>
            </a:extLst>
          </p:cNvPr>
          <p:cNvSpPr>
            <a:spLocks noGrp="1"/>
          </p:cNvSpPr>
          <p:nvPr>
            <p:ph type="title"/>
          </p:nvPr>
        </p:nvSpPr>
        <p:spPr/>
        <p:txBody>
          <a:bodyPr/>
          <a:lstStyle/>
          <a:p>
            <a:r>
              <a:rPr lang="en-US" dirty="0"/>
              <a:t>READI Program Administration and Success Conclusions</a:t>
            </a:r>
          </a:p>
        </p:txBody>
      </p:sp>
      <p:sp>
        <p:nvSpPr>
          <p:cNvPr id="3" name="Content Placeholder 2">
            <a:extLst>
              <a:ext uri="{FF2B5EF4-FFF2-40B4-BE49-F238E27FC236}">
                <a16:creationId xmlns:a16="http://schemas.microsoft.com/office/drawing/2014/main" id="{D8C56D6B-8079-02CE-484C-5D7254A4D665}"/>
              </a:ext>
            </a:extLst>
          </p:cNvPr>
          <p:cNvSpPr>
            <a:spLocks noGrp="1"/>
          </p:cNvSpPr>
          <p:nvPr>
            <p:ph idx="1"/>
          </p:nvPr>
        </p:nvSpPr>
        <p:spPr>
          <a:xfrm>
            <a:off x="677334" y="2035834"/>
            <a:ext cx="8596668" cy="4773283"/>
          </a:xfrm>
        </p:spPr>
        <p:txBody>
          <a:bodyPr>
            <a:normAutofit/>
          </a:bodyPr>
          <a:lstStyle/>
          <a:p>
            <a:r>
              <a:rPr lang="en-US" dirty="0"/>
              <a:t>87% of respondents have signed MOU’s/contracts or are in the process of signing MOU’s/contracts with program partners.</a:t>
            </a:r>
          </a:p>
          <a:p>
            <a:r>
              <a:rPr lang="en-US" dirty="0"/>
              <a:t>Project management is being monitored by one lead agency in 60% of the regions. 33% of respondents noted that project management is being led by one lead agency with multiple partnerships.</a:t>
            </a:r>
          </a:p>
          <a:p>
            <a:r>
              <a:rPr lang="en-US" dirty="0"/>
              <a:t>Risk is being mitigated by the regions through the utilization of reporting and comprehensive </a:t>
            </a:r>
            <a:r>
              <a:rPr lang="en-US"/>
              <a:t>monitoring systems</a:t>
            </a:r>
            <a:endParaRPr lang="en-US" dirty="0"/>
          </a:p>
          <a:p>
            <a:r>
              <a:rPr lang="en-US" dirty="0"/>
              <a:t>2/3 (66%) used an external consultant to aid in the construction of their READI 1.0 plan and its implementation. </a:t>
            </a:r>
          </a:p>
          <a:p>
            <a:r>
              <a:rPr lang="en-US" dirty="0"/>
              <a:t>Regions are requesting a higher administration fee (more than 3%) so that they may be better able to increase capacity and complete projects</a:t>
            </a:r>
          </a:p>
        </p:txBody>
      </p:sp>
      <p:pic>
        <p:nvPicPr>
          <p:cNvPr id="2" name="Picture 1">
            <a:extLst>
              <a:ext uri="{FF2B5EF4-FFF2-40B4-BE49-F238E27FC236}">
                <a16:creationId xmlns:a16="http://schemas.microsoft.com/office/drawing/2014/main" id="{7C6F995D-61B9-19F1-3FD0-8891ECFE4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007178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08E250-9A63-B5E3-2891-E169FAA39F8C}"/>
              </a:ext>
            </a:extLst>
          </p:cNvPr>
          <p:cNvSpPr>
            <a:spLocks noGrp="1"/>
          </p:cNvSpPr>
          <p:nvPr>
            <p:ph type="title"/>
          </p:nvPr>
        </p:nvSpPr>
        <p:spPr/>
        <p:txBody>
          <a:bodyPr/>
          <a:lstStyle/>
          <a:p>
            <a:r>
              <a:rPr lang="en-US" dirty="0"/>
              <a:t>READI 1.0 Regions</a:t>
            </a:r>
          </a:p>
        </p:txBody>
      </p:sp>
      <p:grpSp>
        <p:nvGrpSpPr>
          <p:cNvPr id="10" name="Group 9">
            <a:extLst>
              <a:ext uri="{FF2B5EF4-FFF2-40B4-BE49-F238E27FC236}">
                <a16:creationId xmlns:a16="http://schemas.microsoft.com/office/drawing/2014/main" id="{BA3912AB-E818-474E-A1E1-913EBF42338F}"/>
              </a:ext>
            </a:extLst>
          </p:cNvPr>
          <p:cNvGrpSpPr/>
          <p:nvPr/>
        </p:nvGrpSpPr>
        <p:grpSpPr>
          <a:xfrm>
            <a:off x="5985123" y="252389"/>
            <a:ext cx="5295939" cy="6353221"/>
            <a:chOff x="6318678" y="252389"/>
            <a:chExt cx="5295939" cy="6353221"/>
          </a:xfrm>
        </p:grpSpPr>
        <p:pic>
          <p:nvPicPr>
            <p:cNvPr id="7" name="Picture 6">
              <a:extLst>
                <a:ext uri="{FF2B5EF4-FFF2-40B4-BE49-F238E27FC236}">
                  <a16:creationId xmlns:a16="http://schemas.microsoft.com/office/drawing/2014/main" id="{7E94871D-361D-5F18-ED30-EE67FAA40BEE}"/>
                </a:ext>
              </a:extLst>
            </p:cNvPr>
            <p:cNvPicPr>
              <a:picLocks noChangeAspect="1"/>
            </p:cNvPicPr>
            <p:nvPr/>
          </p:nvPicPr>
          <p:blipFill>
            <a:blip r:embed="rId2"/>
            <a:stretch>
              <a:fillRect/>
            </a:stretch>
          </p:blipFill>
          <p:spPr>
            <a:xfrm>
              <a:off x="6318678" y="252389"/>
              <a:ext cx="5295939" cy="6353221"/>
            </a:xfrm>
            <a:prstGeom prst="rect">
              <a:avLst/>
            </a:prstGeom>
          </p:spPr>
        </p:pic>
        <p:pic>
          <p:nvPicPr>
            <p:cNvPr id="9" name="Picture 8">
              <a:extLst>
                <a:ext uri="{FF2B5EF4-FFF2-40B4-BE49-F238E27FC236}">
                  <a16:creationId xmlns:a16="http://schemas.microsoft.com/office/drawing/2014/main" id="{AC482B87-CA71-7E98-DB5F-D55B67D77B09}"/>
                </a:ext>
              </a:extLst>
            </p:cNvPr>
            <p:cNvPicPr>
              <a:picLocks noChangeAspect="1"/>
            </p:cNvPicPr>
            <p:nvPr/>
          </p:nvPicPr>
          <p:blipFill>
            <a:blip r:embed="rId3"/>
            <a:stretch>
              <a:fillRect/>
            </a:stretch>
          </p:blipFill>
          <p:spPr>
            <a:xfrm>
              <a:off x="6432056" y="1044047"/>
              <a:ext cx="1495436" cy="4076730"/>
            </a:xfrm>
            <a:prstGeom prst="rect">
              <a:avLst/>
            </a:prstGeom>
          </p:spPr>
        </p:pic>
      </p:grpSp>
      <p:sp>
        <p:nvSpPr>
          <p:cNvPr id="11" name="TextBox 10">
            <a:extLst>
              <a:ext uri="{FF2B5EF4-FFF2-40B4-BE49-F238E27FC236}">
                <a16:creationId xmlns:a16="http://schemas.microsoft.com/office/drawing/2014/main" id="{72B12025-825F-4DD3-93B6-4CF86241A06A}"/>
              </a:ext>
            </a:extLst>
          </p:cNvPr>
          <p:cNvSpPr txBox="1"/>
          <p:nvPr/>
        </p:nvSpPr>
        <p:spPr>
          <a:xfrm>
            <a:off x="874143" y="1391728"/>
            <a:ext cx="4462732" cy="3693319"/>
          </a:xfrm>
          <a:prstGeom prst="rect">
            <a:avLst/>
          </a:prstGeom>
          <a:noFill/>
        </p:spPr>
        <p:txBody>
          <a:bodyPr wrap="square" rtlCol="0">
            <a:spAutoFit/>
          </a:bodyPr>
          <a:lstStyle/>
          <a:p>
            <a:pPr algn="l"/>
            <a:r>
              <a:rPr lang="en-US" b="0" i="0" dirty="0">
                <a:effectLst/>
                <a:latin typeface="Poppins" panose="020B0502040204020203" pitchFamily="2" charset="0"/>
              </a:rPr>
              <a:t>Indiana and its regional communities have an opportunity to accelerate economic resilience and growth and become magnets for the talent Hoosier businesses need to thrive. By developing a collaborative, long-term plan for growth, regional communities throughout the state will have a game plan to invest in their future growth and prosperity, deliberately and thoughtfully.</a:t>
            </a:r>
          </a:p>
          <a:p>
            <a:br>
              <a:rPr lang="en-US" b="0" i="0" dirty="0">
                <a:solidFill>
                  <a:srgbClr val="1A202C"/>
                </a:solidFill>
                <a:effectLst/>
                <a:latin typeface="Poppins" panose="020B0502040204020203" pitchFamily="2" charset="0"/>
              </a:rPr>
            </a:br>
            <a:endParaRPr lang="en-US" dirty="0"/>
          </a:p>
        </p:txBody>
      </p:sp>
      <p:pic>
        <p:nvPicPr>
          <p:cNvPr id="2" name="Picture 1">
            <a:extLst>
              <a:ext uri="{FF2B5EF4-FFF2-40B4-BE49-F238E27FC236}">
                <a16:creationId xmlns:a16="http://schemas.microsoft.com/office/drawing/2014/main" id="{A5109F28-603C-8B02-05E9-F345C9F8F3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3726934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695DA-63B5-C9CA-8EEC-53DCB23E5386}"/>
              </a:ext>
            </a:extLst>
          </p:cNvPr>
          <p:cNvSpPr>
            <a:spLocks noGrp="1"/>
          </p:cNvSpPr>
          <p:nvPr>
            <p:ph type="title"/>
          </p:nvPr>
        </p:nvSpPr>
        <p:spPr>
          <a:xfrm>
            <a:off x="677334" y="434291"/>
            <a:ext cx="8596668" cy="1452880"/>
          </a:xfrm>
        </p:spPr>
        <p:txBody>
          <a:bodyPr/>
          <a:lstStyle/>
          <a:p>
            <a:r>
              <a:rPr lang="en-US" dirty="0"/>
              <a:t>Regional Participation (12)</a:t>
            </a:r>
          </a:p>
        </p:txBody>
      </p:sp>
      <mc:AlternateContent xmlns:mc="http://schemas.openxmlformats.org/markup-compatibility/2006">
        <mc:Choice xmlns:cx1="http://schemas.microsoft.com/office/drawing/2015/9/8/chartex" Requires="cx1">
          <p:graphicFrame>
            <p:nvGraphicFramePr>
              <p:cNvPr id="6" name="Content Placeholder 5">
                <a:extLst>
                  <a:ext uri="{FF2B5EF4-FFF2-40B4-BE49-F238E27FC236}">
                    <a16:creationId xmlns:a16="http://schemas.microsoft.com/office/drawing/2014/main" id="{8159C73B-3BFA-5DD5-4625-2B8E722329B7}"/>
                  </a:ext>
                </a:extLst>
              </p:cNvPr>
              <p:cNvGraphicFramePr>
                <a:graphicFrameLocks noGrp="1"/>
              </p:cNvGraphicFramePr>
              <p:nvPr>
                <p:ph idx="1"/>
                <p:extLst>
                  <p:ext uri="{D42A27DB-BD31-4B8C-83A1-F6EECF244321}">
                    <p14:modId xmlns:p14="http://schemas.microsoft.com/office/powerpoint/2010/main" val="1381902876"/>
                  </p:ext>
                </p:extLst>
              </p:nvPr>
            </p:nvGraphicFramePr>
            <p:xfrm>
              <a:off x="677862" y="1242204"/>
              <a:ext cx="10340946" cy="5359879"/>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6" name="Content Placeholder 5">
                <a:extLst>
                  <a:ext uri="{FF2B5EF4-FFF2-40B4-BE49-F238E27FC236}">
                    <a16:creationId xmlns:a16="http://schemas.microsoft.com/office/drawing/2014/main" id="{8159C73B-3BFA-5DD5-4625-2B8E722329B7}"/>
                  </a:ext>
                </a:extLst>
              </p:cNvPr>
              <p:cNvPicPr>
                <a:picLocks noGrp="1" noRot="1" noChangeAspect="1" noMove="1" noResize="1" noEditPoints="1" noAdjustHandles="1" noChangeArrowheads="1" noChangeShapeType="1"/>
              </p:cNvPicPr>
              <p:nvPr/>
            </p:nvPicPr>
            <p:blipFill>
              <a:blip r:embed="rId4"/>
              <a:stretch>
                <a:fillRect/>
              </a:stretch>
            </p:blipFill>
            <p:spPr>
              <a:xfrm>
                <a:off x="677862" y="1242204"/>
                <a:ext cx="10340946" cy="5359879"/>
              </a:xfrm>
              <a:prstGeom prst="rect">
                <a:avLst/>
              </a:prstGeom>
            </p:spPr>
          </p:pic>
        </mc:Fallback>
      </mc:AlternateContent>
      <p:pic>
        <p:nvPicPr>
          <p:cNvPr id="3" name="Picture 2">
            <a:extLst>
              <a:ext uri="{FF2B5EF4-FFF2-40B4-BE49-F238E27FC236}">
                <a16:creationId xmlns:a16="http://schemas.microsoft.com/office/drawing/2014/main" id="{C3F58F03-62D0-737F-B2E6-4E5780A8819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89179" y="166806"/>
            <a:ext cx="3223673" cy="341330"/>
          </a:xfrm>
          <a:prstGeom prst="rect">
            <a:avLst/>
          </a:prstGeom>
        </p:spPr>
      </p:pic>
    </p:spTree>
    <p:extLst>
      <p:ext uri="{BB962C8B-B14F-4D97-AF65-F5344CB8AC3E}">
        <p14:creationId xmlns:p14="http://schemas.microsoft.com/office/powerpoint/2010/main" val="689937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695DA-63B5-C9CA-8EEC-53DCB23E5386}"/>
              </a:ext>
            </a:extLst>
          </p:cNvPr>
          <p:cNvSpPr>
            <a:spLocks noGrp="1"/>
          </p:cNvSpPr>
          <p:nvPr>
            <p:ph type="title"/>
          </p:nvPr>
        </p:nvSpPr>
        <p:spPr>
          <a:xfrm>
            <a:off x="677334" y="434291"/>
            <a:ext cx="8596668" cy="1452880"/>
          </a:xfrm>
        </p:spPr>
        <p:txBody>
          <a:bodyPr/>
          <a:lstStyle/>
          <a:p>
            <a:r>
              <a:rPr lang="en-US" dirty="0"/>
              <a:t>Non-Participating Regions (5)</a:t>
            </a:r>
          </a:p>
        </p:txBody>
      </p:sp>
      <mc:AlternateContent xmlns:mc="http://schemas.openxmlformats.org/markup-compatibility/2006" xmlns:cx1="http://schemas.microsoft.com/office/drawing/2015/9/8/chartex">
        <mc:Choice Requires="cx1">
          <p:graphicFrame>
            <p:nvGraphicFramePr>
              <p:cNvPr id="6" name="Content Placeholder 5">
                <a:extLst>
                  <a:ext uri="{FF2B5EF4-FFF2-40B4-BE49-F238E27FC236}">
                    <a16:creationId xmlns:a16="http://schemas.microsoft.com/office/drawing/2014/main" id="{8159C73B-3BFA-5DD5-4625-2B8E722329B7}"/>
                  </a:ext>
                </a:extLst>
              </p:cNvPr>
              <p:cNvGraphicFramePr>
                <a:graphicFrameLocks noGrp="1"/>
              </p:cNvGraphicFramePr>
              <p:nvPr>
                <p:ph idx="1"/>
                <p:extLst>
                  <p:ext uri="{D42A27DB-BD31-4B8C-83A1-F6EECF244321}">
                    <p14:modId xmlns:p14="http://schemas.microsoft.com/office/powerpoint/2010/main" val="285146121"/>
                  </p:ext>
                </p:extLst>
              </p:nvPr>
            </p:nvGraphicFramePr>
            <p:xfrm>
              <a:off x="677862" y="1242204"/>
              <a:ext cx="10340946" cy="5359879"/>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6" name="Content Placeholder 5">
                <a:extLst>
                  <a:ext uri="{FF2B5EF4-FFF2-40B4-BE49-F238E27FC236}">
                    <a16:creationId xmlns:a16="http://schemas.microsoft.com/office/drawing/2014/main" id="{8159C73B-3BFA-5DD5-4625-2B8E722329B7}"/>
                  </a:ext>
                </a:extLst>
              </p:cNvPr>
              <p:cNvPicPr>
                <a:picLocks noGrp="1" noRot="1" noChangeAspect="1" noMove="1" noResize="1" noEditPoints="1" noAdjustHandles="1" noChangeArrowheads="1" noChangeShapeType="1"/>
              </p:cNvPicPr>
              <p:nvPr/>
            </p:nvPicPr>
            <p:blipFill>
              <a:blip r:embed="rId3"/>
              <a:stretch>
                <a:fillRect/>
              </a:stretch>
            </p:blipFill>
            <p:spPr>
              <a:xfrm>
                <a:off x="677862" y="1242204"/>
                <a:ext cx="10340946" cy="5359879"/>
              </a:xfrm>
              <a:prstGeom prst="rect">
                <a:avLst/>
              </a:prstGeom>
            </p:spPr>
          </p:pic>
        </mc:Fallback>
      </mc:AlternateContent>
      <p:pic>
        <p:nvPicPr>
          <p:cNvPr id="3" name="Picture 2">
            <a:extLst>
              <a:ext uri="{FF2B5EF4-FFF2-40B4-BE49-F238E27FC236}">
                <a16:creationId xmlns:a16="http://schemas.microsoft.com/office/drawing/2014/main" id="{B19D77F2-CBF0-220F-89A9-A5DF6762F4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89179" y="166806"/>
            <a:ext cx="3223673" cy="341330"/>
          </a:xfrm>
          <a:prstGeom prst="rect">
            <a:avLst/>
          </a:prstGeom>
        </p:spPr>
      </p:pic>
    </p:spTree>
    <p:extLst>
      <p:ext uri="{BB962C8B-B14F-4D97-AF65-F5344CB8AC3E}">
        <p14:creationId xmlns:p14="http://schemas.microsoft.com/office/powerpoint/2010/main" val="3974338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C2D008-B4C0-B3D0-49D5-908A4B9BB560}"/>
              </a:ext>
            </a:extLst>
          </p:cNvPr>
          <p:cNvSpPr>
            <a:spLocks noGrp="1"/>
          </p:cNvSpPr>
          <p:nvPr>
            <p:ph type="ctrTitle"/>
          </p:nvPr>
        </p:nvSpPr>
        <p:spPr/>
        <p:txBody>
          <a:bodyPr vert="horz" lIns="91440" tIns="45720" rIns="91440" bIns="45720" rtlCol="0" anchor="b">
            <a:normAutofit/>
          </a:bodyPr>
          <a:lstStyle/>
          <a:p>
            <a:r>
              <a:rPr lang="en-US" sz="5400" dirty="0"/>
              <a:t>Aggregate Analysis</a:t>
            </a:r>
          </a:p>
        </p:txBody>
      </p:sp>
      <p:sp>
        <p:nvSpPr>
          <p:cNvPr id="5" name="Text Placeholder 4">
            <a:extLst>
              <a:ext uri="{FF2B5EF4-FFF2-40B4-BE49-F238E27FC236}">
                <a16:creationId xmlns:a16="http://schemas.microsoft.com/office/drawing/2014/main" id="{03F8FD2C-FC5F-2514-9673-06EB6EF8E6A5}"/>
              </a:ext>
            </a:extLst>
          </p:cNvPr>
          <p:cNvSpPr>
            <a:spLocks noGrp="1"/>
          </p:cNvSpPr>
          <p:nvPr>
            <p:ph type="subTitle" idx="1"/>
          </p:nvPr>
        </p:nvSpPr>
        <p:spPr/>
        <p:txBody>
          <a:bodyPr vert="horz" lIns="91440" tIns="45720" rIns="91440" bIns="45720" rtlCol="0" anchor="t">
            <a:normAutofit/>
          </a:bodyPr>
          <a:lstStyle/>
          <a:p>
            <a:r>
              <a:rPr lang="en-US" sz="1800" dirty="0">
                <a:solidFill>
                  <a:schemeClr val="tx2">
                    <a:lumMod val="40000"/>
                    <a:lumOff val="60000"/>
                  </a:schemeClr>
                </a:solidFill>
              </a:rPr>
              <a:t>A breakdown of the responses gathered across Indiana’s 17 READI 1.0 Regions</a:t>
            </a:r>
          </a:p>
        </p:txBody>
      </p:sp>
      <p:pic>
        <p:nvPicPr>
          <p:cNvPr id="2" name="Picture 1">
            <a:extLst>
              <a:ext uri="{FF2B5EF4-FFF2-40B4-BE49-F238E27FC236}">
                <a16:creationId xmlns:a16="http://schemas.microsoft.com/office/drawing/2014/main" id="{D33E2F8B-A859-EF18-12FF-6FE1BCF99B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139456568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DBA5C74F-135D-CE7F-2DA5-6C34C6DCD135}"/>
              </a:ext>
            </a:extLst>
          </p:cNvPr>
          <p:cNvGraphicFramePr>
            <a:graphicFrameLocks noGrp="1"/>
          </p:cNvGraphicFramePr>
          <p:nvPr>
            <p:ph idx="1"/>
            <p:extLst>
              <p:ext uri="{D42A27DB-BD31-4B8C-83A1-F6EECF244321}">
                <p14:modId xmlns:p14="http://schemas.microsoft.com/office/powerpoint/2010/main" val="1904713851"/>
              </p:ext>
            </p:extLst>
          </p:nvPr>
        </p:nvGraphicFramePr>
        <p:xfrm>
          <a:off x="677334" y="430228"/>
          <a:ext cx="8596312" cy="5426674"/>
        </p:xfrm>
        <a:graphic>
          <a:graphicData uri="http://schemas.openxmlformats.org/drawingml/2006/chart">
            <c:chart xmlns:c="http://schemas.openxmlformats.org/drawingml/2006/chart" xmlns:r="http://schemas.openxmlformats.org/officeDocument/2006/relationships" r:id="rId2"/>
          </a:graphicData>
        </a:graphic>
      </p:graphicFrame>
      <p:pic>
        <p:nvPicPr>
          <p:cNvPr id="2" name="Picture 1">
            <a:extLst>
              <a:ext uri="{FF2B5EF4-FFF2-40B4-BE49-F238E27FC236}">
                <a16:creationId xmlns:a16="http://schemas.microsoft.com/office/drawing/2014/main" id="{2E1D5E1D-D099-DFB5-0C1A-5403A61CF2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334" y="6271551"/>
            <a:ext cx="3223673" cy="341330"/>
          </a:xfrm>
          <a:prstGeom prst="rect">
            <a:avLst/>
          </a:prstGeom>
        </p:spPr>
      </p:pic>
    </p:spTree>
    <p:extLst>
      <p:ext uri="{BB962C8B-B14F-4D97-AF65-F5344CB8AC3E}">
        <p14:creationId xmlns:p14="http://schemas.microsoft.com/office/powerpoint/2010/main" val="2278553718"/>
      </p:ext>
    </p:extLst>
  </p:cSld>
  <p:clrMapOvr>
    <a:masterClrMapping/>
  </p:clrMapOvr>
</p:sld>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CCE22F1A05F59409E02FC57A6E1D96E" ma:contentTypeVersion="16" ma:contentTypeDescription="Create a new document." ma:contentTypeScope="" ma:versionID="710e43e5f08155446eed91e34f3af0d3">
  <xsd:schema xmlns:xsd="http://www.w3.org/2001/XMLSchema" xmlns:xs="http://www.w3.org/2001/XMLSchema" xmlns:p="http://schemas.microsoft.com/office/2006/metadata/properties" xmlns:ns3="3a4a9a2a-21e1-431a-9d46-47b3dd98f37e" xmlns:ns4="3a46492f-dbcf-4453-922f-5919a5d044b4" targetNamespace="http://schemas.microsoft.com/office/2006/metadata/properties" ma:root="true" ma:fieldsID="624f1d9301d404c668612f1d3e6eb946" ns3:_="" ns4:_="">
    <xsd:import namespace="3a4a9a2a-21e1-431a-9d46-47b3dd98f37e"/>
    <xsd:import namespace="3a46492f-dbcf-4453-922f-5919a5d044b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_activity" minOccurs="0"/>
                <xsd:element ref="ns4:SharedWithUsers" minOccurs="0"/>
                <xsd:element ref="ns4:SharedWithDetails" minOccurs="0"/>
                <xsd:element ref="ns4:SharingHintHash" minOccurs="0"/>
                <xsd:element ref="ns3:MediaServiceObjectDetectorVersions" minOccurs="0"/>
                <xsd:element ref="ns3:MediaServiceGenerationTime" minOccurs="0"/>
                <xsd:element ref="ns3:MediaServiceEventHashCode" minOccurs="0"/>
                <xsd:element ref="ns3:MediaLengthInSeconds" minOccurs="0"/>
                <xsd:element ref="ns3:MediaServiceDateTaken" minOccurs="0"/>
                <xsd:element ref="ns3:MediaServiceSystemTags" minOccurs="0"/>
                <xsd:element ref="ns3:MediaServiceSearchPropertie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a9a2a-21e1-431a-9d46-47b3dd98f3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2"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a46492f-dbcf-4453-922f-5919a5d044b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a4a9a2a-21e1-431a-9d46-47b3dd98f37e" xsi:nil="true"/>
  </documentManagement>
</p:properties>
</file>

<file path=customXml/itemProps1.xml><?xml version="1.0" encoding="utf-8"?>
<ds:datastoreItem xmlns:ds="http://schemas.openxmlformats.org/officeDocument/2006/customXml" ds:itemID="{4882ECEC-D833-436C-B5C5-D76FAB202B69}">
  <ds:schemaRefs>
    <ds:schemaRef ds:uri="http://schemas.microsoft.com/sharepoint/v3/contenttype/forms"/>
  </ds:schemaRefs>
</ds:datastoreItem>
</file>

<file path=customXml/itemProps2.xml><?xml version="1.0" encoding="utf-8"?>
<ds:datastoreItem xmlns:ds="http://schemas.openxmlformats.org/officeDocument/2006/customXml" ds:itemID="{77280605-B118-4CB6-BBE1-F659E4D091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a9a2a-21e1-431a-9d46-47b3dd98f37e"/>
    <ds:schemaRef ds:uri="3a46492f-dbcf-4453-922f-5919a5d044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E5CE95-27D3-477F-8BFD-AB9E7239A691}">
  <ds:schemaRef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purl.org/dc/elements/1.1/"/>
    <ds:schemaRef ds:uri="http://schemas.microsoft.com/office/2006/metadata/properties"/>
    <ds:schemaRef ds:uri="http://purl.org/dc/terms/"/>
    <ds:schemaRef ds:uri="3a46492f-dbcf-4453-922f-5919a5d044b4"/>
    <ds:schemaRef ds:uri="3a4a9a2a-21e1-431a-9d46-47b3dd98f37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2314</TotalTime>
  <Words>2131</Words>
  <Application>Microsoft Office PowerPoint</Application>
  <PresentationFormat>Widescreen</PresentationFormat>
  <Paragraphs>126</Paragraphs>
  <Slides>45</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72</vt:lpstr>
      <vt:lpstr>Aptos</vt:lpstr>
      <vt:lpstr>Arial</vt:lpstr>
      <vt:lpstr>helvetica</vt:lpstr>
      <vt:lpstr>Poppins</vt:lpstr>
      <vt:lpstr>Trebuchet MS</vt:lpstr>
      <vt:lpstr>Wingdings 3</vt:lpstr>
      <vt:lpstr>Facet</vt:lpstr>
      <vt:lpstr>READI 1.0 Networks Survey Analysis</vt:lpstr>
      <vt:lpstr>About the Networks Survey</vt:lpstr>
      <vt:lpstr>Methodology</vt:lpstr>
      <vt:lpstr>High-Level  Regional Analysis</vt:lpstr>
      <vt:lpstr>READI 1.0 Regions</vt:lpstr>
      <vt:lpstr>Regional Participation (12)</vt:lpstr>
      <vt:lpstr>Non-Participating Regions (5)</vt:lpstr>
      <vt:lpstr>Aggregate Analysis</vt:lpstr>
      <vt:lpstr>PowerPoint Presentation</vt:lpstr>
      <vt:lpstr>Organization and Leadership</vt:lpstr>
      <vt:lpstr>PowerPoint Presentation</vt:lpstr>
      <vt:lpstr>PowerPoint Presentation</vt:lpstr>
      <vt:lpstr>Regional Analysis</vt:lpstr>
      <vt:lpstr>PowerPoint Presentation</vt:lpstr>
      <vt:lpstr>PowerPoint Presentation</vt:lpstr>
      <vt:lpstr>PowerPoint Presentation</vt:lpstr>
      <vt:lpstr>Please write in what you think could constitute as challenges that you foresee in your region at this stage related to leadership, project management and/or implementation of the grant. </vt:lpstr>
      <vt:lpstr>Organizational Collaboration</vt:lpstr>
      <vt:lpstr>PowerPoint Presentation</vt:lpstr>
      <vt:lpstr>Which individuals or organizations should be invited to participate in this project that have not or cannot? Why were they not able to participate?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Financial Capital and Resources</vt:lpstr>
      <vt:lpstr>PowerPoint Presentation</vt:lpstr>
      <vt:lpstr>PowerPoint Presentation</vt:lpstr>
      <vt:lpstr>READI Program Administration and Success</vt:lpstr>
      <vt:lpstr>PowerPoint Presentation</vt:lpstr>
      <vt:lpstr>PowerPoint Presentation</vt:lpstr>
      <vt:lpstr>PowerPoint Presentation</vt:lpstr>
      <vt:lpstr>Please provide details for all outside expertise and consultation used for this READI project.</vt:lpstr>
      <vt:lpstr>What ways are any perceived risks being mitigated by the regional team?</vt:lpstr>
      <vt:lpstr>What do you consider to be the most significant barriers to the planning and deliverance of your READI project within current arrangements? </vt:lpstr>
      <vt:lpstr>Please give brief details to explain your chosen ranking and/or identify any additional barriers not listed in the above question.</vt:lpstr>
      <vt:lpstr>Conclusions</vt:lpstr>
      <vt:lpstr>Organization and Leadership Conclusions</vt:lpstr>
      <vt:lpstr>Organizational Collaboration Conclusions</vt:lpstr>
      <vt:lpstr>Financial Capital and Resources Conclusions</vt:lpstr>
      <vt:lpstr>READI Program Administration and Success 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 1.0 Networks Survey Analysis</dc:title>
  <dc:creator>Nicholas Aaron Neuman</dc:creator>
  <cp:lastModifiedBy>Nicholas Aaron Neuman</cp:lastModifiedBy>
  <cp:revision>17</cp:revision>
  <dcterms:created xsi:type="dcterms:W3CDTF">2024-10-08T17:46:34Z</dcterms:created>
  <dcterms:modified xsi:type="dcterms:W3CDTF">2024-11-22T20:50:29Z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2024-10-08T17:47:06Z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a2eeabbc-8dd7-4a5b-bc27-0255df86e34f</vt:lpwstr>
  </property>
  <property fmtid="{D5CDD505-2E9C-101B-9397-08002B2CF9AE}" pid="8" name="MSIP_Label_4044bd30-2ed7-4c9d-9d12-46200872a97b_ContentBits">
    <vt:lpwstr>0</vt:lpwstr>
  </property>
  <property fmtid="{D5CDD505-2E9C-101B-9397-08002B2CF9AE}" pid="9" name="ContentTypeId">
    <vt:lpwstr>0x0101002CCE22F1A05F59409E02FC57A6E1D96E</vt:lpwstr>
  </property>
</Properties>
</file>