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Ex1.xml" ContentType="application/vnd.ms-office.chartex+xml"/>
  <Override PartName="/ppt/charts/style1.xml" ContentType="application/vnd.ms-office.chartstyle+xml"/>
  <Override PartName="/ppt/charts/colors1.xml" ContentType="application/vnd.ms-office.chartcolorstyle+xml"/>
  <Override PartName="/ppt/charts/chart1.xml" ContentType="application/vnd.openxmlformats-officedocument.drawingml.chart+xml"/>
  <Override PartName="/ppt/charts/style2.xml" ContentType="application/vnd.ms-office.chartstyle+xml"/>
  <Override PartName="/ppt/charts/colors2.xml" ContentType="application/vnd.ms-office.chartcolorstyle+xml"/>
  <Override PartName="/ppt/charts/chart2.xml" ContentType="application/vnd.openxmlformats-officedocument.drawingml.chart+xml"/>
  <Override PartName="/ppt/charts/style3.xml" ContentType="application/vnd.ms-office.chartstyle+xml"/>
  <Override PartName="/ppt/charts/colors3.xml" ContentType="application/vnd.ms-office.chartcolorstyle+xml"/>
  <Override PartName="/ppt/charts/chart3.xml" ContentType="application/vnd.openxmlformats-officedocument.drawingml.chart+xml"/>
  <Override PartName="/ppt/charts/style4.xml" ContentType="application/vnd.ms-office.chartstyle+xml"/>
  <Override PartName="/ppt/charts/colors4.xml" ContentType="application/vnd.ms-office.chartcolorstyle+xml"/>
  <Override PartName="/ppt/charts/chart4.xml" ContentType="application/vnd.openxmlformats-officedocument.drawingml.chart+xml"/>
  <Override PartName="/ppt/charts/style5.xml" ContentType="application/vnd.ms-office.chartstyle+xml"/>
  <Override PartName="/ppt/charts/colors5.xml" ContentType="application/vnd.ms-office.chartcolorstyle+xml"/>
  <Override PartName="/ppt/charts/chart5.xml" ContentType="application/vnd.openxmlformats-officedocument.drawingml.chart+xml"/>
  <Override PartName="/ppt/charts/style6.xml" ContentType="application/vnd.ms-office.chartstyle+xml"/>
  <Override PartName="/ppt/charts/colors6.xml" ContentType="application/vnd.ms-office.chartcolorstyle+xml"/>
  <Override PartName="/ppt/charts/chart6.xml" ContentType="application/vnd.openxmlformats-officedocument.drawingml.chart+xml"/>
  <Override PartName="/ppt/charts/style7.xml" ContentType="application/vnd.ms-office.chartstyle+xml"/>
  <Override PartName="/ppt/charts/colors7.xml" ContentType="application/vnd.ms-office.chartcolorstyle+xml"/>
  <Override PartName="/ppt/charts/chart7.xml" ContentType="application/vnd.openxmlformats-officedocument.drawingml.chart+xml"/>
  <Override PartName="/ppt/charts/style8.xml" ContentType="application/vnd.ms-office.chartstyle+xml"/>
  <Override PartName="/ppt/charts/colors8.xml" ContentType="application/vnd.ms-office.chartcolorstyle+xml"/>
  <Override PartName="/ppt/charts/chart8.xml" ContentType="application/vnd.openxmlformats-officedocument.drawingml.chart+xml"/>
  <Override PartName="/ppt/charts/style9.xml" ContentType="application/vnd.ms-office.chartstyle+xml"/>
  <Override PartName="/ppt/charts/colors9.xml" ContentType="application/vnd.ms-office.chartcolorstyle+xml"/>
  <Override PartName="/ppt/charts/chart9.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0.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1.xml" ContentType="application/vnd.openxmlformats-officedocument.drawingml.chart+xml"/>
  <Override PartName="/ppt/charts/style12.xml" ContentType="application/vnd.ms-office.chartstyle+xml"/>
  <Override PartName="/ppt/charts/colors12.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sldIdLst>
    <p:sldId id="256" r:id="rId5"/>
    <p:sldId id="261" r:id="rId6"/>
    <p:sldId id="280" r:id="rId7"/>
    <p:sldId id="257" r:id="rId8"/>
    <p:sldId id="258" r:id="rId9"/>
    <p:sldId id="259" r:id="rId10"/>
    <p:sldId id="260" r:id="rId11"/>
    <p:sldId id="273" r:id="rId12"/>
    <p:sldId id="267" r:id="rId13"/>
    <p:sldId id="268" r:id="rId14"/>
    <p:sldId id="269" r:id="rId15"/>
    <p:sldId id="262" r:id="rId16"/>
    <p:sldId id="264" r:id="rId17"/>
    <p:sldId id="265" r:id="rId18"/>
    <p:sldId id="274" r:id="rId19"/>
    <p:sldId id="276" r:id="rId20"/>
    <p:sldId id="270" r:id="rId21"/>
    <p:sldId id="272" r:id="rId22"/>
    <p:sldId id="275" r:id="rId23"/>
    <p:sldId id="271" r:id="rId24"/>
    <p:sldId id="277" r:id="rId25"/>
    <p:sldId id="263" r:id="rId26"/>
    <p:sldId id="266" r:id="rId27"/>
    <p:sldId id="278" r:id="rId28"/>
    <p:sldId id="279"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F1AC41-3EEB-458D-A5DF-14B23369D079}" v="99" dt="2024-10-08T19:46:40.6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60"/>
  </p:normalViewPr>
  <p:slideViewPr>
    <p:cSldViewPr snapToGrid="0">
      <p:cViewPr varScale="1">
        <p:scale>
          <a:sx n="65" d="100"/>
          <a:sy n="65" d="100"/>
        </p:scale>
        <p:origin x="63" y="48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Which of the following age groups includes your age?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Which of the floowing age groups includes your age?</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9254-4117-BE81-C74005AB23F0}"/>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9254-4117-BE81-C74005AB23F0}"/>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9254-4117-BE81-C74005AB23F0}"/>
              </c:ext>
            </c:extLst>
          </c:dPt>
          <c:dPt>
            <c:idx val="3"/>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7-9254-4117-BE81-C74005AB23F0}"/>
              </c:ext>
            </c:extLst>
          </c:dPt>
          <c:dLbls>
            <c:dLbl>
              <c:idx val="0"/>
              <c:tx>
                <c:rich>
                  <a:bodyPr/>
                  <a:lstStyle/>
                  <a:p>
                    <a:fld id="{F3322C9E-75FB-486B-9631-FD6604E0C9D3}" type="CELLRANGE">
                      <a:rPr lang="en-US"/>
                      <a:pPr/>
                      <a:t>[CELLRANGE]</a:t>
                    </a:fld>
                    <a:r>
                      <a:rPr lang="en-US" baseline="0"/>
                      <a:t>, </a:t>
                    </a:r>
                    <a:fld id="{18385436-9D10-4E1E-8E9D-0F0347F738B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9254-4117-BE81-C74005AB23F0}"/>
                </c:ext>
              </c:extLst>
            </c:dLbl>
            <c:dLbl>
              <c:idx val="1"/>
              <c:tx>
                <c:rich>
                  <a:bodyPr/>
                  <a:lstStyle/>
                  <a:p>
                    <a:fld id="{8F03F225-F108-412A-9011-456C696D6A5F}" type="CELLRANGE">
                      <a:rPr lang="en-US"/>
                      <a:pPr/>
                      <a:t>[CELLRANGE]</a:t>
                    </a:fld>
                    <a:r>
                      <a:rPr lang="en-US" baseline="0"/>
                      <a:t>, </a:t>
                    </a:r>
                    <a:fld id="{DA1762F7-7BAA-4B02-883F-A704BECFDFE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9254-4117-BE81-C74005AB23F0}"/>
                </c:ext>
              </c:extLst>
            </c:dLbl>
            <c:dLbl>
              <c:idx val="2"/>
              <c:tx>
                <c:rich>
                  <a:bodyPr/>
                  <a:lstStyle/>
                  <a:p>
                    <a:fld id="{FBF08E51-D842-4D68-A187-217396334BEE}" type="CELLRANGE">
                      <a:rPr lang="en-US"/>
                      <a:pPr/>
                      <a:t>[CELLRANGE]</a:t>
                    </a:fld>
                    <a:r>
                      <a:rPr lang="en-US" baseline="0"/>
                      <a:t>, </a:t>
                    </a:r>
                    <a:fld id="{ACD1B273-CB88-414D-9D3A-F8EE24BF2EC4}"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9254-4117-BE81-C74005AB23F0}"/>
                </c:ext>
              </c:extLst>
            </c:dLbl>
            <c:dLbl>
              <c:idx val="3"/>
              <c:tx>
                <c:rich>
                  <a:bodyPr/>
                  <a:lstStyle/>
                  <a:p>
                    <a:fld id="{7DED38E3-CBF4-4988-9B8A-150037481378}" type="CELLRANGE">
                      <a:rPr lang="en-US"/>
                      <a:pPr/>
                      <a:t>[CELLRANGE]</a:t>
                    </a:fld>
                    <a:r>
                      <a:rPr lang="en-US" baseline="0"/>
                      <a:t>, </a:t>
                    </a:r>
                    <a:fld id="{A2D28E10-1C7C-44DF-8740-338C29A73516}"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9254-4117-BE81-C74005AB23F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18-24 years</c:v>
                </c:pt>
                <c:pt idx="1">
                  <c:v>25-44 years</c:v>
                </c:pt>
                <c:pt idx="2">
                  <c:v>45-64 years</c:v>
                </c:pt>
                <c:pt idx="3">
                  <c:v>65 years or older</c:v>
                </c:pt>
              </c:strCache>
            </c:strRef>
          </c:cat>
          <c:val>
            <c:numRef>
              <c:f>Sheet1!$B$2:$B$5</c:f>
              <c:numCache>
                <c:formatCode>General</c:formatCode>
                <c:ptCount val="4"/>
                <c:pt idx="0">
                  <c:v>5</c:v>
                </c:pt>
                <c:pt idx="1">
                  <c:v>89</c:v>
                </c:pt>
                <c:pt idx="2">
                  <c:v>158</c:v>
                </c:pt>
                <c:pt idx="3">
                  <c:v>57</c:v>
                </c:pt>
              </c:numCache>
            </c:numRef>
          </c:val>
          <c:extLst>
            <c:ext xmlns:c15="http://schemas.microsoft.com/office/drawing/2012/chart" uri="{02D57815-91ED-43cb-92C2-25804820EDAC}">
              <c15:datalabelsRange>
                <c15:f>Sheet1!$C$2:$C$5</c15:f>
                <c15:dlblRangeCache>
                  <c:ptCount val="4"/>
                  <c:pt idx="0">
                    <c:v>2%</c:v>
                  </c:pt>
                  <c:pt idx="1">
                    <c:v>29%</c:v>
                  </c:pt>
                  <c:pt idx="2">
                    <c:v>51%</c:v>
                  </c:pt>
                  <c:pt idx="3">
                    <c:v>18%</c:v>
                  </c:pt>
                </c15:dlblRangeCache>
              </c15:datalabelsRange>
            </c:ext>
            <c:ext xmlns:c16="http://schemas.microsoft.com/office/drawing/2014/chart" uri="{C3380CC4-5D6E-409C-BE32-E72D297353CC}">
              <c16:uniqueId val="{00000000-6612-4982-9DA0-C2EE9B95C4BC}"/>
            </c:ext>
          </c:extLst>
        </c:ser>
        <c:ser>
          <c:idx val="1"/>
          <c:order val="1"/>
          <c:tx>
            <c:strRef>
              <c:f>Sheet1!$C$1</c:f>
              <c:strCache>
                <c:ptCount val="1"/>
                <c:pt idx="0">
                  <c:v>Column1</c:v>
                </c:pt>
              </c:strCache>
            </c:strRef>
          </c:tx>
          <c:spPr>
            <a:solidFill>
              <a:schemeClr val="accent2"/>
            </a:solidFill>
            <a:ln w="19050">
              <a:solidFill>
                <a:schemeClr val="lt1"/>
              </a:solidFill>
            </a:ln>
            <a:effectLst/>
          </c:spPr>
          <c:invertIfNegative val="0"/>
          <c:cat>
            <c:strRef>
              <c:f>Sheet1!$A$2:$A$5</c:f>
              <c:strCache>
                <c:ptCount val="4"/>
                <c:pt idx="0">
                  <c:v>18-24 years</c:v>
                </c:pt>
                <c:pt idx="1">
                  <c:v>25-44 years</c:v>
                </c:pt>
                <c:pt idx="2">
                  <c:v>45-64 years</c:v>
                </c:pt>
                <c:pt idx="3">
                  <c:v>65 years or older</c:v>
                </c:pt>
              </c:strCache>
            </c:strRef>
          </c:cat>
          <c:val>
            <c:numRef>
              <c:f>Sheet1!$C$2:$C$5</c:f>
              <c:numCache>
                <c:formatCode>0%</c:formatCode>
                <c:ptCount val="4"/>
                <c:pt idx="0">
                  <c:v>1.6181229773462782E-2</c:v>
                </c:pt>
                <c:pt idx="1">
                  <c:v>0.28802588996763756</c:v>
                </c:pt>
                <c:pt idx="2">
                  <c:v>0.51132686084142398</c:v>
                </c:pt>
                <c:pt idx="3">
                  <c:v>0.18446601941747573</c:v>
                </c:pt>
              </c:numCache>
            </c:numRef>
          </c:val>
          <c:extLst>
            <c:ext xmlns:c16="http://schemas.microsoft.com/office/drawing/2014/chart" uri="{C3380CC4-5D6E-409C-BE32-E72D297353CC}">
              <c16:uniqueId val="{00000008-2185-4FB9-A918-CCBC391924B7}"/>
            </c:ext>
          </c:extLst>
        </c:ser>
        <c:dLbls>
          <c:showLegendKey val="0"/>
          <c:showVal val="0"/>
          <c:showCatName val="0"/>
          <c:showSerName val="0"/>
          <c:showPercent val="0"/>
          <c:showBubbleSize val="0"/>
        </c:dLbls>
        <c:gapWidth val="100"/>
        <c:axId val="1760263184"/>
        <c:axId val="1760264144"/>
      </c:barChart>
      <c:catAx>
        <c:axId val="176026318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0264144"/>
        <c:crosses val="autoZero"/>
        <c:auto val="1"/>
        <c:lblAlgn val="ctr"/>
        <c:lblOffset val="100"/>
        <c:noMultiLvlLbl val="0"/>
      </c:catAx>
      <c:valAx>
        <c:axId val="17602641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02631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Did you know your county is part of a regional effort called the "Regional Economic Acceleration &amp; Development Initiative" also known as READI?</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8214-4019-AC66-7370B03A7CE0}"/>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8214-4019-AC66-7370B03A7CE0}"/>
              </c:ext>
            </c:extLst>
          </c:dPt>
          <c:dLbls>
            <c:dLbl>
              <c:idx val="0"/>
              <c:tx>
                <c:rich>
                  <a:bodyPr/>
                  <a:lstStyle/>
                  <a:p>
                    <a:fld id="{2197BA28-472C-45D3-8997-A9BED7D21C35}" type="CELLRANGE">
                      <a:rPr lang="en-US"/>
                      <a:pPr/>
                      <a:t>[CELLRANGE]</a:t>
                    </a:fld>
                    <a:r>
                      <a:rPr lang="en-US" baseline="0"/>
                      <a:t>, </a:t>
                    </a:r>
                    <a:fld id="{06F2921E-7BAC-456B-B6AA-95462F7AF606}"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8214-4019-AC66-7370B03A7CE0}"/>
                </c:ext>
              </c:extLst>
            </c:dLbl>
            <c:dLbl>
              <c:idx val="1"/>
              <c:tx>
                <c:rich>
                  <a:bodyPr/>
                  <a:lstStyle/>
                  <a:p>
                    <a:fld id="{E52D8D45-8FB4-480E-8F3B-D4243B4B29AF}" type="CELLRANGE">
                      <a:rPr lang="en-US"/>
                      <a:pPr/>
                      <a:t>[CELLRANGE]</a:t>
                    </a:fld>
                    <a:r>
                      <a:rPr lang="en-US" baseline="0"/>
                      <a:t>, </a:t>
                    </a:r>
                    <a:fld id="{2F71BF5D-E807-4CFA-9965-A102BDD57DC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8214-4019-AC66-7370B03A7CE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Yes</c:v>
                </c:pt>
                <c:pt idx="1">
                  <c:v>No</c:v>
                </c:pt>
              </c:strCache>
            </c:strRef>
          </c:cat>
          <c:val>
            <c:numRef>
              <c:f>Sheet1!$B$2:$B$3</c:f>
              <c:numCache>
                <c:formatCode>General</c:formatCode>
                <c:ptCount val="2"/>
                <c:pt idx="0">
                  <c:v>252</c:v>
                </c:pt>
                <c:pt idx="1">
                  <c:v>68</c:v>
                </c:pt>
              </c:numCache>
            </c:numRef>
          </c:val>
          <c:extLst>
            <c:ext xmlns:c15="http://schemas.microsoft.com/office/drawing/2012/chart" uri="{02D57815-91ED-43cb-92C2-25804820EDAC}">
              <c15:datalabelsRange>
                <c15:f>Sheet1!$C$2:$C$3</c15:f>
                <c15:dlblRangeCache>
                  <c:ptCount val="2"/>
                  <c:pt idx="0">
                    <c:v>79%</c:v>
                  </c:pt>
                  <c:pt idx="1">
                    <c:v>21%</c:v>
                  </c:pt>
                </c15:dlblRangeCache>
              </c15:datalabelsRange>
            </c:ext>
            <c:ext xmlns:c16="http://schemas.microsoft.com/office/drawing/2014/chart" uri="{C3380CC4-5D6E-409C-BE32-E72D297353CC}">
              <c16:uniqueId val="{00000000-6612-4982-9DA0-C2EE9B95C4BC}"/>
            </c:ext>
          </c:extLst>
        </c:ser>
        <c:dLbls>
          <c:showLegendKey val="0"/>
          <c:showVal val="0"/>
          <c:showCatName val="0"/>
          <c:showSerName val="0"/>
          <c:showPercent val="0"/>
          <c:showBubbleSize val="0"/>
        </c:dLbls>
        <c:gapWidth val="100"/>
        <c:axId val="1073955807"/>
        <c:axId val="1073927967"/>
      </c:barChart>
      <c:valAx>
        <c:axId val="1073927967"/>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73955807"/>
        <c:crosses val="autoZero"/>
        <c:crossBetween val="between"/>
      </c:valAx>
      <c:catAx>
        <c:axId val="1073955807"/>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73927967"/>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62" b="0" i="0" u="none" strike="noStrike" baseline="0" dirty="0">
                <a:solidFill>
                  <a:schemeClr val="accent1"/>
                </a:solidFill>
                <a:effectLst/>
              </a:rPr>
              <a:t>Q11 - Please rank the following statements regarding the READI projects in your county from strongly disagree (1) to strongly agree (5).</a:t>
            </a:r>
            <a:endParaRPr lang="en-US" dirty="0">
              <a:solidFill>
                <a:schemeClr val="accent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The communication about the READI plan was clear and transparent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Sheet1!$B$2:$B$6</c:f>
              <c:numCache>
                <c:formatCode>General</c:formatCode>
                <c:ptCount val="5"/>
                <c:pt idx="0">
                  <c:v>27</c:v>
                </c:pt>
                <c:pt idx="1">
                  <c:v>44</c:v>
                </c:pt>
                <c:pt idx="2">
                  <c:v>55</c:v>
                </c:pt>
                <c:pt idx="3">
                  <c:v>82</c:v>
                </c:pt>
                <c:pt idx="4">
                  <c:v>36</c:v>
                </c:pt>
              </c:numCache>
            </c:numRef>
          </c:val>
          <c:extLst>
            <c:ext xmlns:c16="http://schemas.microsoft.com/office/drawing/2014/chart" uri="{C3380CC4-5D6E-409C-BE32-E72D297353CC}">
              <c16:uniqueId val="{00000000-1B01-40E3-A3C6-4E17DD9F2C0B}"/>
            </c:ext>
          </c:extLst>
        </c:ser>
        <c:ser>
          <c:idx val="1"/>
          <c:order val="1"/>
          <c:tx>
            <c:strRef>
              <c:f>Sheet1!$C$1</c:f>
              <c:strCache>
                <c:ptCount val="1"/>
                <c:pt idx="0">
                  <c:v>I feel well-informed about the goals and objectives of the READI plan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Sheet1!$C$2:$C$6</c:f>
              <c:numCache>
                <c:formatCode>General</c:formatCode>
                <c:ptCount val="5"/>
                <c:pt idx="0">
                  <c:v>25</c:v>
                </c:pt>
                <c:pt idx="1">
                  <c:v>47</c:v>
                </c:pt>
                <c:pt idx="2">
                  <c:v>37</c:v>
                </c:pt>
                <c:pt idx="3">
                  <c:v>82</c:v>
                </c:pt>
                <c:pt idx="4">
                  <c:v>53</c:v>
                </c:pt>
              </c:numCache>
            </c:numRef>
          </c:val>
          <c:extLst>
            <c:ext xmlns:c16="http://schemas.microsoft.com/office/drawing/2014/chart" uri="{C3380CC4-5D6E-409C-BE32-E72D297353CC}">
              <c16:uniqueId val="{00000001-1B01-40E3-A3C6-4E17DD9F2C0B}"/>
            </c:ext>
          </c:extLst>
        </c:ser>
        <c:ser>
          <c:idx val="2"/>
          <c:order val="2"/>
          <c:tx>
            <c:strRef>
              <c:f>Sheet1!$D$1</c:f>
              <c:strCache>
                <c:ptCount val="1"/>
                <c:pt idx="0">
                  <c:v>The READI plan addresses the most pressing needs of our county/region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Sheet1!$D$2:$D$6</c:f>
              <c:numCache>
                <c:formatCode>General</c:formatCode>
                <c:ptCount val="5"/>
                <c:pt idx="0">
                  <c:v>22</c:v>
                </c:pt>
                <c:pt idx="1">
                  <c:v>33</c:v>
                </c:pt>
                <c:pt idx="2">
                  <c:v>60</c:v>
                </c:pt>
                <c:pt idx="3">
                  <c:v>91</c:v>
                </c:pt>
                <c:pt idx="4">
                  <c:v>36</c:v>
                </c:pt>
              </c:numCache>
            </c:numRef>
          </c:val>
          <c:extLst>
            <c:ext xmlns:c16="http://schemas.microsoft.com/office/drawing/2014/chart" uri="{C3380CC4-5D6E-409C-BE32-E72D297353CC}">
              <c16:uniqueId val="{00000002-1B01-40E3-A3C6-4E17DD9F2C0B}"/>
            </c:ext>
          </c:extLst>
        </c:ser>
        <c:ser>
          <c:idx val="3"/>
          <c:order val="3"/>
          <c:tx>
            <c:strRef>
              <c:f>Sheet1!$E$1</c:f>
              <c:strCache>
                <c:ptCount val="1"/>
                <c:pt idx="0">
                  <c:v>The county was adequately involved in decision-making through the READI plan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Sheet1!$E$2:$E$6</c:f>
              <c:numCache>
                <c:formatCode>General</c:formatCode>
                <c:ptCount val="5"/>
                <c:pt idx="0">
                  <c:v>18</c:v>
                </c:pt>
                <c:pt idx="1">
                  <c:v>28</c:v>
                </c:pt>
                <c:pt idx="2">
                  <c:v>82</c:v>
                </c:pt>
                <c:pt idx="3">
                  <c:v>66</c:v>
                </c:pt>
                <c:pt idx="4">
                  <c:v>39</c:v>
                </c:pt>
              </c:numCache>
            </c:numRef>
          </c:val>
          <c:extLst>
            <c:ext xmlns:c16="http://schemas.microsoft.com/office/drawing/2014/chart" uri="{C3380CC4-5D6E-409C-BE32-E72D297353CC}">
              <c16:uniqueId val="{00000003-1B01-40E3-A3C6-4E17DD9F2C0B}"/>
            </c:ext>
          </c:extLst>
        </c:ser>
        <c:ser>
          <c:idx val="4"/>
          <c:order val="4"/>
          <c:tx>
            <c:strRef>
              <c:f>Sheet1!$F$1</c:f>
              <c:strCache>
                <c:ptCount val="1"/>
                <c:pt idx="0">
                  <c:v>I believe the allocated resources for the READI plan are sufficient</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Sheet1!$F$2:$F$6</c:f>
              <c:numCache>
                <c:formatCode>General</c:formatCode>
                <c:ptCount val="5"/>
                <c:pt idx="0">
                  <c:v>26</c:v>
                </c:pt>
                <c:pt idx="1">
                  <c:v>52</c:v>
                </c:pt>
                <c:pt idx="2">
                  <c:v>78</c:v>
                </c:pt>
                <c:pt idx="3">
                  <c:v>65</c:v>
                </c:pt>
                <c:pt idx="4">
                  <c:v>21</c:v>
                </c:pt>
              </c:numCache>
            </c:numRef>
          </c:val>
          <c:extLst>
            <c:ext xmlns:c16="http://schemas.microsoft.com/office/drawing/2014/chart" uri="{C3380CC4-5D6E-409C-BE32-E72D297353CC}">
              <c16:uniqueId val="{00000004-1B01-40E3-A3C6-4E17DD9F2C0B}"/>
            </c:ext>
          </c:extLst>
        </c:ser>
        <c:ser>
          <c:idx val="5"/>
          <c:order val="5"/>
          <c:tx>
            <c:strRef>
              <c:f>Sheet1!$G$1</c:f>
              <c:strCache>
                <c:ptCount val="1"/>
                <c:pt idx="0">
                  <c:v>The timeline for implementing the READI plan is realistic and achievable</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Sheet1!$G$2:$G$6</c:f>
              <c:numCache>
                <c:formatCode>General</c:formatCode>
                <c:ptCount val="5"/>
                <c:pt idx="0">
                  <c:v>7</c:v>
                </c:pt>
                <c:pt idx="1">
                  <c:v>24</c:v>
                </c:pt>
                <c:pt idx="2">
                  <c:v>95</c:v>
                </c:pt>
                <c:pt idx="3">
                  <c:v>93</c:v>
                </c:pt>
                <c:pt idx="4">
                  <c:v>22</c:v>
                </c:pt>
              </c:numCache>
            </c:numRef>
          </c:val>
          <c:extLst>
            <c:ext xmlns:c16="http://schemas.microsoft.com/office/drawing/2014/chart" uri="{C3380CC4-5D6E-409C-BE32-E72D297353CC}">
              <c16:uniqueId val="{00000005-1B01-40E3-A3C6-4E17DD9F2C0B}"/>
            </c:ext>
          </c:extLst>
        </c:ser>
        <c:ser>
          <c:idx val="6"/>
          <c:order val="6"/>
          <c:tx>
            <c:strRef>
              <c:f>Sheet1!$H$1</c:f>
              <c:strCache>
                <c:ptCount val="1"/>
                <c:pt idx="0">
                  <c:v>I have confidence in the organizations overseeing the READI plan</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Sheet1!$H$2:$H$6</c:f>
              <c:numCache>
                <c:formatCode>General</c:formatCode>
                <c:ptCount val="5"/>
                <c:pt idx="0">
                  <c:v>20</c:v>
                </c:pt>
                <c:pt idx="1">
                  <c:v>20</c:v>
                </c:pt>
                <c:pt idx="2">
                  <c:v>49</c:v>
                </c:pt>
                <c:pt idx="3">
                  <c:v>78</c:v>
                </c:pt>
                <c:pt idx="4">
                  <c:v>78</c:v>
                </c:pt>
              </c:numCache>
            </c:numRef>
          </c:val>
          <c:extLst>
            <c:ext xmlns:c16="http://schemas.microsoft.com/office/drawing/2014/chart" uri="{C3380CC4-5D6E-409C-BE32-E72D297353CC}">
              <c16:uniqueId val="{00000000-F2C9-485A-BE12-0DEE83A8440C}"/>
            </c:ext>
          </c:extLst>
        </c:ser>
        <c:dLbls>
          <c:dLblPos val="outEnd"/>
          <c:showLegendKey val="0"/>
          <c:showVal val="1"/>
          <c:showCatName val="0"/>
          <c:showSerName val="0"/>
          <c:showPercent val="0"/>
          <c:showBubbleSize val="0"/>
        </c:dLbls>
        <c:gapWidth val="219"/>
        <c:overlap val="-27"/>
        <c:axId val="1022651807"/>
        <c:axId val="1022648447"/>
      </c:barChart>
      <c:catAx>
        <c:axId val="10226518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22648447"/>
        <c:crosses val="autoZero"/>
        <c:auto val="1"/>
        <c:lblAlgn val="ctr"/>
        <c:lblOffset val="100"/>
        <c:noMultiLvlLbl val="0"/>
      </c:catAx>
      <c:valAx>
        <c:axId val="10226484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226518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62" b="0" i="0" u="none" strike="noStrike" kern="1200" spc="0" baseline="0" dirty="0">
                <a:solidFill>
                  <a:prstClr val="black">
                    <a:lumMod val="65000"/>
                    <a:lumOff val="35000"/>
                  </a:prstClr>
                </a:solidFill>
              </a:rPr>
              <a:t>Please select your education level.</a:t>
            </a:r>
          </a:p>
        </c:rich>
      </c:tx>
      <c:layout>
        <c:manualLayout>
          <c:xMode val="edge"/>
          <c:yMode val="edge"/>
          <c:x val="0.13452990072952214"/>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Please select your educational attainment</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9254-4117-BE81-C74005AB23F0}"/>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9254-4117-BE81-C74005AB23F0}"/>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9254-4117-BE81-C74005AB23F0}"/>
              </c:ext>
            </c:extLst>
          </c:dPt>
          <c:dPt>
            <c:idx val="3"/>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7-9254-4117-BE81-C74005AB23F0}"/>
              </c:ext>
            </c:extLst>
          </c:dPt>
          <c:dLbls>
            <c:dLbl>
              <c:idx val="0"/>
              <c:tx>
                <c:rich>
                  <a:bodyPr/>
                  <a:lstStyle/>
                  <a:p>
                    <a:fld id="{1C18198B-8CA5-41BE-8293-9EE4C760692E}" type="CELLRANGE">
                      <a:rPr lang="en-US"/>
                      <a:pPr/>
                      <a:t>[CELLRANGE]</a:t>
                    </a:fld>
                    <a:r>
                      <a:rPr lang="en-US" baseline="0"/>
                      <a:t>, </a:t>
                    </a:r>
                    <a:fld id="{CE08E09B-E399-4453-8F64-0A9D9847AEC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9254-4117-BE81-C74005AB23F0}"/>
                </c:ext>
              </c:extLst>
            </c:dLbl>
            <c:dLbl>
              <c:idx val="1"/>
              <c:tx>
                <c:rich>
                  <a:bodyPr/>
                  <a:lstStyle/>
                  <a:p>
                    <a:fld id="{C34A4FA6-EE84-413E-90A3-39C522366A02}" type="CELLRANGE">
                      <a:rPr lang="en-US"/>
                      <a:pPr/>
                      <a:t>[CELLRANGE]</a:t>
                    </a:fld>
                    <a:r>
                      <a:rPr lang="en-US" baseline="0"/>
                      <a:t>, </a:t>
                    </a:r>
                    <a:fld id="{EC62E5A1-C75A-4CAC-8AF3-55082F46A71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9254-4117-BE81-C74005AB23F0}"/>
                </c:ext>
              </c:extLst>
            </c:dLbl>
            <c:dLbl>
              <c:idx val="2"/>
              <c:tx>
                <c:rich>
                  <a:bodyPr/>
                  <a:lstStyle/>
                  <a:p>
                    <a:fld id="{873CD42D-5160-4B3A-8763-9B4580EAB8D8}" type="CELLRANGE">
                      <a:rPr lang="en-US"/>
                      <a:pPr/>
                      <a:t>[CELLRANGE]</a:t>
                    </a:fld>
                    <a:r>
                      <a:rPr lang="en-US" baseline="0"/>
                      <a:t>, </a:t>
                    </a:r>
                    <a:fld id="{1982BCFF-3911-45BF-9A5E-864639A66AC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9254-4117-BE81-C74005AB23F0}"/>
                </c:ext>
              </c:extLst>
            </c:dLbl>
            <c:dLbl>
              <c:idx val="3"/>
              <c:tx>
                <c:rich>
                  <a:bodyPr/>
                  <a:lstStyle/>
                  <a:p>
                    <a:fld id="{165848FD-4BB1-4CD0-8347-3F953AEBA90E}" type="CELLRANGE">
                      <a:rPr lang="en-US"/>
                      <a:pPr/>
                      <a:t>[CELLRANGE]</a:t>
                    </a:fld>
                    <a:r>
                      <a:rPr lang="en-US" baseline="0"/>
                      <a:t>, </a:t>
                    </a:r>
                    <a:fld id="{9E415CEA-394B-4E50-B9F2-2D365C3B328C}"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9254-4117-BE81-C74005AB23F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High School</c:v>
                </c:pt>
                <c:pt idx="1">
                  <c:v>Some college</c:v>
                </c:pt>
                <c:pt idx="2">
                  <c:v>2 year degree</c:v>
                </c:pt>
                <c:pt idx="3">
                  <c:v>4 year degree</c:v>
                </c:pt>
              </c:strCache>
            </c:strRef>
          </c:cat>
          <c:val>
            <c:numRef>
              <c:f>Sheet1!$B$2:$B$5</c:f>
              <c:numCache>
                <c:formatCode>General</c:formatCode>
                <c:ptCount val="4"/>
                <c:pt idx="0">
                  <c:v>6</c:v>
                </c:pt>
                <c:pt idx="1">
                  <c:v>41</c:v>
                </c:pt>
                <c:pt idx="2">
                  <c:v>24</c:v>
                </c:pt>
                <c:pt idx="3">
                  <c:v>238</c:v>
                </c:pt>
              </c:numCache>
            </c:numRef>
          </c:val>
          <c:extLst>
            <c:ext xmlns:c15="http://schemas.microsoft.com/office/drawing/2012/chart" uri="{02D57815-91ED-43cb-92C2-25804820EDAC}">
              <c15:datalabelsRange>
                <c15:f>Sheet1!$C$2:$C$5</c15:f>
                <c15:dlblRangeCache>
                  <c:ptCount val="4"/>
                  <c:pt idx="0">
                    <c:v>2%</c:v>
                  </c:pt>
                  <c:pt idx="1">
                    <c:v>13%</c:v>
                  </c:pt>
                  <c:pt idx="2">
                    <c:v>8%</c:v>
                  </c:pt>
                  <c:pt idx="3">
                    <c:v>77%</c:v>
                  </c:pt>
                </c15:dlblRangeCache>
              </c15:datalabelsRange>
            </c:ext>
            <c:ext xmlns:c16="http://schemas.microsoft.com/office/drawing/2014/chart" uri="{C3380CC4-5D6E-409C-BE32-E72D297353CC}">
              <c16:uniqueId val="{00000000-6612-4982-9DA0-C2EE9B95C4BC}"/>
            </c:ext>
          </c:extLst>
        </c:ser>
        <c:dLbls>
          <c:showLegendKey val="0"/>
          <c:showVal val="0"/>
          <c:showCatName val="0"/>
          <c:showSerName val="0"/>
          <c:showPercent val="0"/>
          <c:showBubbleSize val="0"/>
        </c:dLbls>
        <c:gapWidth val="100"/>
        <c:axId val="1357884784"/>
        <c:axId val="1357885264"/>
      </c:barChart>
      <c:catAx>
        <c:axId val="135788478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7885264"/>
        <c:crosses val="autoZero"/>
        <c:auto val="1"/>
        <c:lblAlgn val="ctr"/>
        <c:lblOffset val="100"/>
        <c:noMultiLvlLbl val="0"/>
      </c:catAx>
      <c:valAx>
        <c:axId val="13578852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78847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Please select your gender</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9254-4117-BE81-C74005AB23F0}"/>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9254-4117-BE81-C74005AB23F0}"/>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9254-4117-BE81-C74005AB23F0}"/>
              </c:ext>
            </c:extLst>
          </c:dPt>
          <c:dLbls>
            <c:dLbl>
              <c:idx val="0"/>
              <c:tx>
                <c:rich>
                  <a:bodyPr/>
                  <a:lstStyle/>
                  <a:p>
                    <a:fld id="{71040EAC-CEC8-46C8-A704-80BA70067FB0}" type="CELLRANGE">
                      <a:rPr lang="en-US"/>
                      <a:pPr/>
                      <a:t>[CELLRANGE]</a:t>
                    </a:fld>
                    <a:r>
                      <a:rPr lang="en-US" baseline="0"/>
                      <a:t>, </a:t>
                    </a:r>
                    <a:fld id="{7040B120-F153-49AA-9DC4-DAC2E5C71A2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9254-4117-BE81-C74005AB23F0}"/>
                </c:ext>
              </c:extLst>
            </c:dLbl>
            <c:dLbl>
              <c:idx val="1"/>
              <c:tx>
                <c:rich>
                  <a:bodyPr/>
                  <a:lstStyle/>
                  <a:p>
                    <a:fld id="{B3AD50F3-797E-4D18-BD5B-C081A094E997}" type="CELLRANGE">
                      <a:rPr lang="en-US"/>
                      <a:pPr/>
                      <a:t>[CELLRANGE]</a:t>
                    </a:fld>
                    <a:r>
                      <a:rPr lang="en-US" baseline="0"/>
                      <a:t>, </a:t>
                    </a:r>
                    <a:fld id="{9A2F5FA4-8C4B-4660-B874-70462159E38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9254-4117-BE81-C74005AB23F0}"/>
                </c:ext>
              </c:extLst>
            </c:dLbl>
            <c:dLbl>
              <c:idx val="2"/>
              <c:tx>
                <c:rich>
                  <a:bodyPr/>
                  <a:lstStyle/>
                  <a:p>
                    <a:fld id="{3F2B3873-54BB-4AA2-A306-C7C32A9B78DC}" type="CELLRANGE">
                      <a:rPr lang="en-US"/>
                      <a:pPr/>
                      <a:t>[CELLRANGE]</a:t>
                    </a:fld>
                    <a:r>
                      <a:rPr lang="en-US" baseline="0"/>
                      <a:t>, </a:t>
                    </a:r>
                    <a:fld id="{58EDC73B-9A9F-4A7B-8D88-46CA48EBF94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9254-4117-BE81-C74005AB23F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Male</c:v>
                </c:pt>
                <c:pt idx="1">
                  <c:v>Female</c:v>
                </c:pt>
                <c:pt idx="2">
                  <c:v>Other</c:v>
                </c:pt>
              </c:strCache>
            </c:strRef>
          </c:cat>
          <c:val>
            <c:numRef>
              <c:f>Sheet1!$B$2:$B$4</c:f>
              <c:numCache>
                <c:formatCode>General</c:formatCode>
                <c:ptCount val="3"/>
                <c:pt idx="0">
                  <c:v>128</c:v>
                </c:pt>
                <c:pt idx="1">
                  <c:v>178</c:v>
                </c:pt>
                <c:pt idx="2">
                  <c:v>2</c:v>
                </c:pt>
              </c:numCache>
            </c:numRef>
          </c:val>
          <c:extLst>
            <c:ext xmlns:c15="http://schemas.microsoft.com/office/drawing/2012/chart" uri="{02D57815-91ED-43cb-92C2-25804820EDAC}">
              <c15:datalabelsRange>
                <c15:f>Sheet1!$C$2:$C$4</c15:f>
                <c15:dlblRangeCache>
                  <c:ptCount val="3"/>
                  <c:pt idx="0">
                    <c:v>42%</c:v>
                  </c:pt>
                  <c:pt idx="1">
                    <c:v>58%</c:v>
                  </c:pt>
                  <c:pt idx="2">
                    <c:v>1%</c:v>
                  </c:pt>
                </c15:dlblRangeCache>
              </c15:datalabelsRange>
            </c:ext>
            <c:ext xmlns:c16="http://schemas.microsoft.com/office/drawing/2014/chart" uri="{C3380CC4-5D6E-409C-BE32-E72D297353CC}">
              <c16:uniqueId val="{00000000-6612-4982-9DA0-C2EE9B95C4BC}"/>
            </c:ext>
          </c:extLst>
        </c:ser>
        <c:dLbls>
          <c:showLegendKey val="0"/>
          <c:showVal val="0"/>
          <c:showCatName val="0"/>
          <c:showSerName val="0"/>
          <c:showPercent val="0"/>
          <c:showBubbleSize val="0"/>
        </c:dLbls>
        <c:gapWidth val="100"/>
        <c:axId val="1354252448"/>
        <c:axId val="1354251008"/>
      </c:barChart>
      <c:valAx>
        <c:axId val="13542510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4252448"/>
        <c:crosses val="autoZero"/>
        <c:crossBetween val="between"/>
      </c:valAx>
      <c:catAx>
        <c:axId val="1354252448"/>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4251008"/>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How long have you resided in your county?</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1C5-4BC5-94E1-E25FD057926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1C5-4BC5-94E1-E25FD057926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1C5-4BC5-94E1-E25FD057926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1C5-4BC5-94E1-E25FD057926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Less than two years</c:v>
                </c:pt>
                <c:pt idx="1">
                  <c:v>Between 2 and 5 years</c:v>
                </c:pt>
                <c:pt idx="2">
                  <c:v>Between 6 and 10 years</c:v>
                </c:pt>
                <c:pt idx="3">
                  <c:v>Over 10 years</c:v>
                </c:pt>
              </c:strCache>
            </c:strRef>
          </c:cat>
          <c:val>
            <c:numRef>
              <c:f>Sheet1!$B$2:$B$5</c:f>
              <c:numCache>
                <c:formatCode>General</c:formatCode>
                <c:ptCount val="4"/>
                <c:pt idx="0">
                  <c:v>7</c:v>
                </c:pt>
                <c:pt idx="1">
                  <c:v>43</c:v>
                </c:pt>
                <c:pt idx="2">
                  <c:v>40</c:v>
                </c:pt>
                <c:pt idx="3">
                  <c:v>264</c:v>
                </c:pt>
              </c:numCache>
            </c:numRef>
          </c:val>
          <c:extLst>
            <c:ext xmlns:c16="http://schemas.microsoft.com/office/drawing/2014/chart" uri="{C3380CC4-5D6E-409C-BE32-E72D297353CC}">
              <c16:uniqueId val="{00000000-6612-4982-9DA0-C2EE9B95C4BC}"/>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How interested are you in knowing what goes on in your county?</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214-4019-AC66-7370B03A7CE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214-4019-AC66-7370B03A7CE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214-4019-AC66-7370B03A7CE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214-4019-AC66-7370B03A7CE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8-8214-4019-AC66-7370B03A7CE0}"/>
              </c:ext>
            </c:extLst>
          </c:dPt>
          <c:dLbls>
            <c:dLbl>
              <c:idx val="2"/>
              <c:delete val="1"/>
              <c:extLst>
                <c:ext xmlns:c15="http://schemas.microsoft.com/office/drawing/2012/chart" uri="{CE6537A1-D6FC-4f65-9D91-7224C49458BB}"/>
                <c:ext xmlns:c16="http://schemas.microsoft.com/office/drawing/2014/chart" uri="{C3380CC4-5D6E-409C-BE32-E72D297353CC}">
                  <c16:uniqueId val="{00000005-8214-4019-AC66-7370B03A7CE0}"/>
                </c:ext>
              </c:extLst>
            </c:dLbl>
            <c:dLbl>
              <c:idx val="3"/>
              <c:delete val="1"/>
              <c:extLst>
                <c:ext xmlns:c15="http://schemas.microsoft.com/office/drawing/2012/chart" uri="{CE6537A1-D6FC-4f65-9D91-7224C49458BB}"/>
                <c:ext xmlns:c16="http://schemas.microsoft.com/office/drawing/2014/chart" uri="{C3380CC4-5D6E-409C-BE32-E72D297353CC}">
                  <c16:uniqueId val="{00000007-8214-4019-AC66-7370B03A7CE0}"/>
                </c:ext>
              </c:extLst>
            </c:dLbl>
            <c:dLbl>
              <c:idx val="4"/>
              <c:delete val="1"/>
              <c:extLst>
                <c:ext xmlns:c15="http://schemas.microsoft.com/office/drawing/2012/chart" uri="{CE6537A1-D6FC-4f65-9D91-7224C49458BB}"/>
                <c:ext xmlns:c16="http://schemas.microsoft.com/office/drawing/2014/chart" uri="{C3380CC4-5D6E-409C-BE32-E72D297353CC}">
                  <c16:uniqueId val="{00000008-8214-4019-AC66-7370B03A7CE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Very much interested</c:v>
                </c:pt>
                <c:pt idx="1">
                  <c:v>Somewhat interested</c:v>
                </c:pt>
                <c:pt idx="2">
                  <c:v>Neither</c:v>
                </c:pt>
                <c:pt idx="3">
                  <c:v>Somewhat disinterested</c:v>
                </c:pt>
                <c:pt idx="4">
                  <c:v>Very desinterested</c:v>
                </c:pt>
              </c:strCache>
            </c:strRef>
          </c:cat>
          <c:val>
            <c:numRef>
              <c:f>Sheet1!$B$2:$B$6</c:f>
              <c:numCache>
                <c:formatCode>General</c:formatCode>
                <c:ptCount val="5"/>
                <c:pt idx="0">
                  <c:v>301</c:v>
                </c:pt>
                <c:pt idx="1">
                  <c:v>44</c:v>
                </c:pt>
                <c:pt idx="2">
                  <c:v>4</c:v>
                </c:pt>
                <c:pt idx="3">
                  <c:v>2</c:v>
                </c:pt>
                <c:pt idx="4">
                  <c:v>3</c:v>
                </c:pt>
              </c:numCache>
            </c:numRef>
          </c:val>
          <c:extLst>
            <c:ext xmlns:c16="http://schemas.microsoft.com/office/drawing/2014/chart" uri="{C3380CC4-5D6E-409C-BE32-E72D297353CC}">
              <c16:uniqueId val="{00000000-6612-4982-9DA0-C2EE9B95C4BC}"/>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In general and outside home and work, how would you describe your level of involvement in your county?</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214-4019-AC66-7370B03A7CE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214-4019-AC66-7370B03A7CE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214-4019-AC66-7370B03A7CE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214-4019-AC66-7370B03A7CE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Very active</c:v>
                </c:pt>
                <c:pt idx="1">
                  <c:v>Somewhat active</c:v>
                </c:pt>
                <c:pt idx="2">
                  <c:v>Not very active</c:v>
                </c:pt>
                <c:pt idx="3">
                  <c:v>Not at all active</c:v>
                </c:pt>
              </c:strCache>
            </c:strRef>
          </c:cat>
          <c:val>
            <c:numRef>
              <c:f>Sheet1!$B$2:$B$5</c:f>
              <c:numCache>
                <c:formatCode>General</c:formatCode>
                <c:ptCount val="4"/>
                <c:pt idx="0">
                  <c:v>127</c:v>
                </c:pt>
                <c:pt idx="1">
                  <c:v>166</c:v>
                </c:pt>
                <c:pt idx="2">
                  <c:v>54</c:v>
                </c:pt>
                <c:pt idx="3">
                  <c:v>7</c:v>
                </c:pt>
              </c:numCache>
            </c:numRef>
          </c:val>
          <c:extLst>
            <c:ext xmlns:c16="http://schemas.microsoft.com/office/drawing/2014/chart" uri="{C3380CC4-5D6E-409C-BE32-E72D297353CC}">
              <c16:uniqueId val="{00000000-6612-4982-9DA0-C2EE9B95C4BC}"/>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solidFill>
                  <a:schemeClr val="accent1"/>
                </a:solidFill>
              </a:rPr>
              <a:t>In your county, who influences important decisions made?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In your county, who influences important decisions made</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8214-4019-AC66-7370B03A7CE0}"/>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8214-4019-AC66-7370B03A7CE0}"/>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8214-4019-AC66-7370B03A7CE0}"/>
              </c:ext>
            </c:extLst>
          </c:dPt>
          <c:dPt>
            <c:idx val="3"/>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7-8214-4019-AC66-7370B03A7CE0}"/>
              </c:ext>
            </c:extLst>
          </c:dPt>
          <c:dLbls>
            <c:dLbl>
              <c:idx val="0"/>
              <c:tx>
                <c:rich>
                  <a:bodyPr/>
                  <a:lstStyle/>
                  <a:p>
                    <a:fld id="{8C99714B-40BA-49B2-90EA-5603A950D258}" type="CELLRANGE">
                      <a:rPr lang="en-US"/>
                      <a:pPr/>
                      <a:t>[CELLRANGE]</a:t>
                    </a:fld>
                    <a:r>
                      <a:rPr lang="en-US" baseline="0"/>
                      <a:t>, </a:t>
                    </a:r>
                    <a:fld id="{D5484F0C-DB7E-4FD4-B524-ABD641647D3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8214-4019-AC66-7370B03A7CE0}"/>
                </c:ext>
              </c:extLst>
            </c:dLbl>
            <c:dLbl>
              <c:idx val="1"/>
              <c:tx>
                <c:rich>
                  <a:bodyPr/>
                  <a:lstStyle/>
                  <a:p>
                    <a:fld id="{85CF1D72-D066-4678-B6D6-662B5D632B81}" type="CELLRANGE">
                      <a:rPr lang="en-US"/>
                      <a:pPr/>
                      <a:t>[CELLRANGE]</a:t>
                    </a:fld>
                    <a:r>
                      <a:rPr lang="en-US" baseline="0"/>
                      <a:t>, </a:t>
                    </a:r>
                    <a:fld id="{E7D42918-AD4F-49D5-A14E-3E7A8D25C0E0}"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8214-4019-AC66-7370B03A7CE0}"/>
                </c:ext>
              </c:extLst>
            </c:dLbl>
            <c:dLbl>
              <c:idx val="2"/>
              <c:tx>
                <c:rich>
                  <a:bodyPr/>
                  <a:lstStyle/>
                  <a:p>
                    <a:fld id="{924A5896-2EC5-444E-B421-BF3A35482543}" type="CELLRANGE">
                      <a:rPr lang="en-US"/>
                      <a:pPr/>
                      <a:t>[CELLRANGE]</a:t>
                    </a:fld>
                    <a:r>
                      <a:rPr lang="en-US" baseline="0"/>
                      <a:t>, </a:t>
                    </a:r>
                    <a:fld id="{1B4A556C-9755-45B7-BD67-D5B352B46F74}"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8214-4019-AC66-7370B03A7CE0}"/>
                </c:ext>
              </c:extLst>
            </c:dLbl>
            <c:dLbl>
              <c:idx val="3"/>
              <c:tx>
                <c:rich>
                  <a:bodyPr/>
                  <a:lstStyle/>
                  <a:p>
                    <a:fld id="{40EFEB3C-7ECF-4015-BAEC-90AD0AB957FE}" type="CELLRANGE">
                      <a:rPr lang="en-US"/>
                      <a:pPr/>
                      <a:t>[CELLRANGE]</a:t>
                    </a:fld>
                    <a:r>
                      <a:rPr lang="en-US" baseline="0"/>
                      <a:t>, </a:t>
                    </a:r>
                    <a:fld id="{C2ECB90B-9072-44EF-BF33-D9BD88D2518E}"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8214-4019-AC66-7370B03A7CE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Almost all adult residents influence county decisions</c:v>
                </c:pt>
                <c:pt idx="1">
                  <c:v>About half of all adult residents influence county decisions</c:v>
                </c:pt>
                <c:pt idx="2">
                  <c:v>About one quarter of all adult residents influence county decisions</c:v>
                </c:pt>
                <c:pt idx="3">
                  <c:v>A small number of people influence county decisions</c:v>
                </c:pt>
              </c:strCache>
            </c:strRef>
          </c:cat>
          <c:val>
            <c:numRef>
              <c:f>Sheet1!$B$2:$B$5</c:f>
              <c:numCache>
                <c:formatCode>General</c:formatCode>
                <c:ptCount val="4"/>
                <c:pt idx="0">
                  <c:v>9</c:v>
                </c:pt>
                <c:pt idx="1">
                  <c:v>30</c:v>
                </c:pt>
                <c:pt idx="2">
                  <c:v>98</c:v>
                </c:pt>
                <c:pt idx="3">
                  <c:v>194</c:v>
                </c:pt>
              </c:numCache>
            </c:numRef>
          </c:val>
          <c:extLst>
            <c:ext xmlns:c15="http://schemas.microsoft.com/office/drawing/2012/chart" uri="{02D57815-91ED-43cb-92C2-25804820EDAC}">
              <c15:datalabelsRange>
                <c15:f>Sheet1!$C$2:$C$5</c15:f>
                <c15:dlblRangeCache>
                  <c:ptCount val="4"/>
                  <c:pt idx="0">
                    <c:v>3%</c:v>
                  </c:pt>
                  <c:pt idx="1">
                    <c:v>9%</c:v>
                  </c:pt>
                  <c:pt idx="2">
                    <c:v>30%</c:v>
                  </c:pt>
                  <c:pt idx="3">
                    <c:v>59%</c:v>
                  </c:pt>
                </c15:dlblRangeCache>
              </c15:datalabelsRange>
            </c:ext>
            <c:ext xmlns:c16="http://schemas.microsoft.com/office/drawing/2014/chart" uri="{C3380CC4-5D6E-409C-BE32-E72D297353CC}">
              <c16:uniqueId val="{00000000-6612-4982-9DA0-C2EE9B95C4BC}"/>
            </c:ext>
          </c:extLst>
        </c:ser>
        <c:dLbls>
          <c:showLegendKey val="0"/>
          <c:showVal val="0"/>
          <c:showCatName val="0"/>
          <c:showSerName val="0"/>
          <c:showPercent val="0"/>
          <c:showBubbleSize val="0"/>
        </c:dLbls>
        <c:gapWidth val="100"/>
        <c:axId val="1050536799"/>
        <c:axId val="1050541599"/>
      </c:barChart>
      <c:catAx>
        <c:axId val="1050536799"/>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50541599"/>
        <c:crosses val="autoZero"/>
        <c:auto val="1"/>
        <c:lblAlgn val="ctr"/>
        <c:lblOffset val="100"/>
        <c:noMultiLvlLbl val="0"/>
      </c:catAx>
      <c:valAx>
        <c:axId val="105054159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5053679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solidFill>
                  <a:schemeClr val="accent1"/>
                </a:solidFill>
              </a:rPr>
              <a:t>Q. 7 Community Analysis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I generally can find everything I need here in my county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Sheet1!$B$2:$B$6</c:f>
              <c:numCache>
                <c:formatCode>General</c:formatCode>
                <c:ptCount val="5"/>
                <c:pt idx="0">
                  <c:v>20</c:v>
                </c:pt>
                <c:pt idx="1">
                  <c:v>68</c:v>
                </c:pt>
                <c:pt idx="2">
                  <c:v>45</c:v>
                </c:pt>
                <c:pt idx="3">
                  <c:v>160</c:v>
                </c:pt>
                <c:pt idx="4">
                  <c:v>30</c:v>
                </c:pt>
              </c:numCache>
            </c:numRef>
          </c:val>
          <c:extLst>
            <c:ext xmlns:c16="http://schemas.microsoft.com/office/drawing/2014/chart" uri="{C3380CC4-5D6E-409C-BE32-E72D297353CC}">
              <c16:uniqueId val="{00000000-1B01-40E3-A3C6-4E17DD9F2C0B}"/>
            </c:ext>
          </c:extLst>
        </c:ser>
        <c:ser>
          <c:idx val="1"/>
          <c:order val="1"/>
          <c:tx>
            <c:strRef>
              <c:f>Sheet1!$C$1</c:f>
              <c:strCache>
                <c:ptCount val="1"/>
                <c:pt idx="0">
                  <c:v>There are several things for children and families to do in my county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Sheet1!$C$2:$C$6</c:f>
              <c:numCache>
                <c:formatCode>General</c:formatCode>
                <c:ptCount val="5"/>
                <c:pt idx="0">
                  <c:v>6</c:v>
                </c:pt>
                <c:pt idx="1">
                  <c:v>40</c:v>
                </c:pt>
                <c:pt idx="2">
                  <c:v>52</c:v>
                </c:pt>
                <c:pt idx="3">
                  <c:v>169</c:v>
                </c:pt>
                <c:pt idx="4">
                  <c:v>55</c:v>
                </c:pt>
              </c:numCache>
            </c:numRef>
          </c:val>
          <c:extLst>
            <c:ext xmlns:c16="http://schemas.microsoft.com/office/drawing/2014/chart" uri="{C3380CC4-5D6E-409C-BE32-E72D297353CC}">
              <c16:uniqueId val="{00000001-1B01-40E3-A3C6-4E17DD9F2C0B}"/>
            </c:ext>
          </c:extLst>
        </c:ser>
        <c:ser>
          <c:idx val="2"/>
          <c:order val="2"/>
          <c:tx>
            <c:strRef>
              <c:f>Sheet1!$D$1</c:f>
              <c:strCache>
                <c:ptCount val="1"/>
                <c:pt idx="0">
                  <c:v>There are activities available for teens and young adults in my county</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Sheet1!$D$2:$D$6</c:f>
              <c:numCache>
                <c:formatCode>General</c:formatCode>
                <c:ptCount val="5"/>
                <c:pt idx="0">
                  <c:v>16</c:v>
                </c:pt>
                <c:pt idx="1">
                  <c:v>83</c:v>
                </c:pt>
                <c:pt idx="2">
                  <c:v>89</c:v>
                </c:pt>
                <c:pt idx="3">
                  <c:v>117</c:v>
                </c:pt>
                <c:pt idx="4">
                  <c:v>15</c:v>
                </c:pt>
              </c:numCache>
            </c:numRef>
          </c:val>
          <c:extLst>
            <c:ext xmlns:c16="http://schemas.microsoft.com/office/drawing/2014/chart" uri="{C3380CC4-5D6E-409C-BE32-E72D297353CC}">
              <c16:uniqueId val="{00000002-1B01-40E3-A3C6-4E17DD9F2C0B}"/>
            </c:ext>
          </c:extLst>
        </c:ser>
        <c:ser>
          <c:idx val="3"/>
          <c:order val="3"/>
          <c:tx>
            <c:strRef>
              <c:f>Sheet1!$E$1</c:f>
              <c:strCache>
                <c:ptCount val="1"/>
                <c:pt idx="0">
                  <c:v>It is easy to find information about activities and events in my county</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Sheet1!$E$2:$E$6</c:f>
              <c:numCache>
                <c:formatCode>General</c:formatCode>
                <c:ptCount val="5"/>
                <c:pt idx="0">
                  <c:v>14</c:v>
                </c:pt>
                <c:pt idx="1">
                  <c:v>74</c:v>
                </c:pt>
                <c:pt idx="2">
                  <c:v>93</c:v>
                </c:pt>
                <c:pt idx="3">
                  <c:v>115</c:v>
                </c:pt>
                <c:pt idx="4">
                  <c:v>26</c:v>
                </c:pt>
              </c:numCache>
            </c:numRef>
          </c:val>
          <c:extLst>
            <c:ext xmlns:c16="http://schemas.microsoft.com/office/drawing/2014/chart" uri="{C3380CC4-5D6E-409C-BE32-E72D297353CC}">
              <c16:uniqueId val="{00000003-1B01-40E3-A3C6-4E17DD9F2C0B}"/>
            </c:ext>
          </c:extLst>
        </c:ser>
        <c:ser>
          <c:idx val="4"/>
          <c:order val="4"/>
          <c:tx>
            <c:strRef>
              <c:f>Sheet1!$F$1</c:f>
              <c:strCache>
                <c:ptCount val="1"/>
                <c:pt idx="0">
                  <c:v>There are adequate well-paid jobs in my county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Sheet1!$F$2:$F$6</c:f>
              <c:numCache>
                <c:formatCode>General</c:formatCode>
                <c:ptCount val="5"/>
                <c:pt idx="0">
                  <c:v>28</c:v>
                </c:pt>
                <c:pt idx="1">
                  <c:v>96</c:v>
                </c:pt>
                <c:pt idx="2">
                  <c:v>81</c:v>
                </c:pt>
                <c:pt idx="3">
                  <c:v>97</c:v>
                </c:pt>
                <c:pt idx="4">
                  <c:v>20</c:v>
                </c:pt>
              </c:numCache>
            </c:numRef>
          </c:val>
          <c:extLst>
            <c:ext xmlns:c16="http://schemas.microsoft.com/office/drawing/2014/chart" uri="{C3380CC4-5D6E-409C-BE32-E72D297353CC}">
              <c16:uniqueId val="{00000004-1B01-40E3-A3C6-4E17DD9F2C0B}"/>
            </c:ext>
          </c:extLst>
        </c:ser>
        <c:ser>
          <c:idx val="5"/>
          <c:order val="5"/>
          <c:tx>
            <c:strRef>
              <c:f>Sheet1!$G$1</c:f>
              <c:strCache>
                <c:ptCount val="1"/>
                <c:pt idx="0">
                  <c:v>Overall, my county is a great place to live</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Strongly Disagree</c:v>
                </c:pt>
                <c:pt idx="1">
                  <c:v>Disagree</c:v>
                </c:pt>
                <c:pt idx="2">
                  <c:v>Neutral</c:v>
                </c:pt>
                <c:pt idx="3">
                  <c:v>Agree</c:v>
                </c:pt>
                <c:pt idx="4">
                  <c:v>Strongly Agree</c:v>
                </c:pt>
              </c:strCache>
            </c:strRef>
          </c:cat>
          <c:val>
            <c:numRef>
              <c:f>Sheet1!$G$2:$G$6</c:f>
              <c:numCache>
                <c:formatCode>General</c:formatCode>
                <c:ptCount val="5"/>
                <c:pt idx="0">
                  <c:v>4</c:v>
                </c:pt>
                <c:pt idx="1">
                  <c:v>19</c:v>
                </c:pt>
                <c:pt idx="2">
                  <c:v>44</c:v>
                </c:pt>
                <c:pt idx="3">
                  <c:v>181</c:v>
                </c:pt>
                <c:pt idx="4">
                  <c:v>72</c:v>
                </c:pt>
              </c:numCache>
            </c:numRef>
          </c:val>
          <c:extLst>
            <c:ext xmlns:c16="http://schemas.microsoft.com/office/drawing/2014/chart" uri="{C3380CC4-5D6E-409C-BE32-E72D297353CC}">
              <c16:uniqueId val="{00000005-1B01-40E3-A3C6-4E17DD9F2C0B}"/>
            </c:ext>
          </c:extLst>
        </c:ser>
        <c:dLbls>
          <c:dLblPos val="outEnd"/>
          <c:showLegendKey val="0"/>
          <c:showVal val="1"/>
          <c:showCatName val="0"/>
          <c:showSerName val="0"/>
          <c:showPercent val="0"/>
          <c:showBubbleSize val="0"/>
        </c:dLbls>
        <c:gapWidth val="219"/>
        <c:overlap val="-27"/>
        <c:axId val="1022651807"/>
        <c:axId val="1022648447"/>
      </c:barChart>
      <c:catAx>
        <c:axId val="10226518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22648447"/>
        <c:crosses val="autoZero"/>
        <c:auto val="1"/>
        <c:lblAlgn val="ctr"/>
        <c:lblOffset val="100"/>
        <c:noMultiLvlLbl val="0"/>
      </c:catAx>
      <c:valAx>
        <c:axId val="10226484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226518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000" b="0" i="0" u="none" strike="noStrike" kern="1200" spc="0" baseline="0" dirty="0">
                <a:solidFill>
                  <a:schemeClr val="accent1"/>
                </a:solidFill>
              </a:rPr>
              <a:t>Q.9 Since COVID, please indicate whether changes in the following aspects of your county have made your county better or worse from much worse to much better.</a:t>
            </a:r>
            <a:endParaRPr lang="en-US" dirty="0">
              <a:solidFill>
                <a:schemeClr val="accent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Jobs and the economy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Much worse</c:v>
                </c:pt>
                <c:pt idx="1">
                  <c:v>Somewhat worse</c:v>
                </c:pt>
                <c:pt idx="2">
                  <c:v>Not sure</c:v>
                </c:pt>
                <c:pt idx="3">
                  <c:v>Somewhat better</c:v>
                </c:pt>
                <c:pt idx="4">
                  <c:v>Much better</c:v>
                </c:pt>
              </c:strCache>
            </c:strRef>
          </c:cat>
          <c:val>
            <c:numRef>
              <c:f>Sheet1!$B$2:$B$6</c:f>
              <c:numCache>
                <c:formatCode>General</c:formatCode>
                <c:ptCount val="5"/>
                <c:pt idx="0">
                  <c:v>14</c:v>
                </c:pt>
                <c:pt idx="1">
                  <c:v>66</c:v>
                </c:pt>
                <c:pt idx="2">
                  <c:v>126</c:v>
                </c:pt>
                <c:pt idx="3">
                  <c:v>93</c:v>
                </c:pt>
                <c:pt idx="4">
                  <c:v>20</c:v>
                </c:pt>
              </c:numCache>
            </c:numRef>
          </c:val>
          <c:extLst>
            <c:ext xmlns:c16="http://schemas.microsoft.com/office/drawing/2014/chart" uri="{C3380CC4-5D6E-409C-BE32-E72D297353CC}">
              <c16:uniqueId val="{00000000-1B01-40E3-A3C6-4E17DD9F2C0B}"/>
            </c:ext>
          </c:extLst>
        </c:ser>
        <c:ser>
          <c:idx val="1"/>
          <c:order val="1"/>
          <c:tx>
            <c:strRef>
              <c:f>Sheet1!$C$1</c:f>
              <c:strCache>
                <c:ptCount val="1"/>
                <c:pt idx="0">
                  <c:v>Community services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Much worse</c:v>
                </c:pt>
                <c:pt idx="1">
                  <c:v>Somewhat worse</c:v>
                </c:pt>
                <c:pt idx="2">
                  <c:v>Not sure</c:v>
                </c:pt>
                <c:pt idx="3">
                  <c:v>Somewhat better</c:v>
                </c:pt>
                <c:pt idx="4">
                  <c:v>Much better</c:v>
                </c:pt>
              </c:strCache>
            </c:strRef>
          </c:cat>
          <c:val>
            <c:numRef>
              <c:f>Sheet1!$C$2:$C$6</c:f>
              <c:numCache>
                <c:formatCode>General</c:formatCode>
                <c:ptCount val="5"/>
                <c:pt idx="0">
                  <c:v>5</c:v>
                </c:pt>
                <c:pt idx="1">
                  <c:v>45</c:v>
                </c:pt>
                <c:pt idx="2">
                  <c:v>142</c:v>
                </c:pt>
                <c:pt idx="3">
                  <c:v>111</c:v>
                </c:pt>
                <c:pt idx="4">
                  <c:v>15</c:v>
                </c:pt>
              </c:numCache>
            </c:numRef>
          </c:val>
          <c:extLst>
            <c:ext xmlns:c16="http://schemas.microsoft.com/office/drawing/2014/chart" uri="{C3380CC4-5D6E-409C-BE32-E72D297353CC}">
              <c16:uniqueId val="{00000001-1B01-40E3-A3C6-4E17DD9F2C0B}"/>
            </c:ext>
          </c:extLst>
        </c:ser>
        <c:ser>
          <c:idx val="2"/>
          <c:order val="2"/>
          <c:tx>
            <c:strRef>
              <c:f>Sheet1!$D$1</c:f>
              <c:strCache>
                <c:ptCount val="1"/>
                <c:pt idx="0">
                  <c:v>Available shopping and restaurants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Much worse</c:v>
                </c:pt>
                <c:pt idx="1">
                  <c:v>Somewhat worse</c:v>
                </c:pt>
                <c:pt idx="2">
                  <c:v>Not sure</c:v>
                </c:pt>
                <c:pt idx="3">
                  <c:v>Somewhat better</c:v>
                </c:pt>
                <c:pt idx="4">
                  <c:v>Much better</c:v>
                </c:pt>
              </c:strCache>
            </c:strRef>
          </c:cat>
          <c:val>
            <c:numRef>
              <c:f>Sheet1!$D$2:$D$6</c:f>
              <c:numCache>
                <c:formatCode>General</c:formatCode>
                <c:ptCount val="5"/>
                <c:pt idx="0">
                  <c:v>22</c:v>
                </c:pt>
                <c:pt idx="1">
                  <c:v>97</c:v>
                </c:pt>
                <c:pt idx="2">
                  <c:v>99</c:v>
                </c:pt>
                <c:pt idx="3">
                  <c:v>86</c:v>
                </c:pt>
                <c:pt idx="4">
                  <c:v>16</c:v>
                </c:pt>
              </c:numCache>
            </c:numRef>
          </c:val>
          <c:extLst>
            <c:ext xmlns:c16="http://schemas.microsoft.com/office/drawing/2014/chart" uri="{C3380CC4-5D6E-409C-BE32-E72D297353CC}">
              <c16:uniqueId val="{00000002-1B01-40E3-A3C6-4E17DD9F2C0B}"/>
            </c:ext>
          </c:extLst>
        </c:ser>
        <c:ser>
          <c:idx val="3"/>
          <c:order val="3"/>
          <c:tx>
            <c:strRef>
              <c:f>Sheet1!$E$1</c:f>
              <c:strCache>
                <c:ptCount val="1"/>
                <c:pt idx="0">
                  <c:v>Community events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Much worse</c:v>
                </c:pt>
                <c:pt idx="1">
                  <c:v>Somewhat worse</c:v>
                </c:pt>
                <c:pt idx="2">
                  <c:v>Not sure</c:v>
                </c:pt>
                <c:pt idx="3">
                  <c:v>Somewhat better</c:v>
                </c:pt>
                <c:pt idx="4">
                  <c:v>Much better</c:v>
                </c:pt>
              </c:strCache>
            </c:strRef>
          </c:cat>
          <c:val>
            <c:numRef>
              <c:f>Sheet1!$E$2:$E$6</c:f>
              <c:numCache>
                <c:formatCode>General</c:formatCode>
                <c:ptCount val="5"/>
                <c:pt idx="0">
                  <c:v>7</c:v>
                </c:pt>
                <c:pt idx="1">
                  <c:v>37</c:v>
                </c:pt>
                <c:pt idx="2">
                  <c:v>127</c:v>
                </c:pt>
                <c:pt idx="3">
                  <c:v>125</c:v>
                </c:pt>
                <c:pt idx="4">
                  <c:v>23</c:v>
                </c:pt>
              </c:numCache>
            </c:numRef>
          </c:val>
          <c:extLst>
            <c:ext xmlns:c16="http://schemas.microsoft.com/office/drawing/2014/chart" uri="{C3380CC4-5D6E-409C-BE32-E72D297353CC}">
              <c16:uniqueId val="{00000003-1B01-40E3-A3C6-4E17DD9F2C0B}"/>
            </c:ext>
          </c:extLst>
        </c:ser>
        <c:ser>
          <c:idx val="4"/>
          <c:order val="4"/>
          <c:tx>
            <c:strRef>
              <c:f>Sheet1!$F$1</c:f>
              <c:strCache>
                <c:ptCount val="1"/>
                <c:pt idx="0">
                  <c:v>Affordable housing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Much worse</c:v>
                </c:pt>
                <c:pt idx="1">
                  <c:v>Somewhat worse</c:v>
                </c:pt>
                <c:pt idx="2">
                  <c:v>Not sure</c:v>
                </c:pt>
                <c:pt idx="3">
                  <c:v>Somewhat better</c:v>
                </c:pt>
                <c:pt idx="4">
                  <c:v>Much better</c:v>
                </c:pt>
              </c:strCache>
            </c:strRef>
          </c:cat>
          <c:val>
            <c:numRef>
              <c:f>Sheet1!$F$2:$F$6</c:f>
              <c:numCache>
                <c:formatCode>General</c:formatCode>
                <c:ptCount val="5"/>
                <c:pt idx="0">
                  <c:v>78</c:v>
                </c:pt>
                <c:pt idx="1">
                  <c:v>127</c:v>
                </c:pt>
                <c:pt idx="2">
                  <c:v>87</c:v>
                </c:pt>
                <c:pt idx="3">
                  <c:v>26</c:v>
                </c:pt>
                <c:pt idx="4">
                  <c:v>2</c:v>
                </c:pt>
              </c:numCache>
            </c:numRef>
          </c:val>
          <c:extLst>
            <c:ext xmlns:c16="http://schemas.microsoft.com/office/drawing/2014/chart" uri="{C3380CC4-5D6E-409C-BE32-E72D297353CC}">
              <c16:uniqueId val="{00000004-1B01-40E3-A3C6-4E17DD9F2C0B}"/>
            </c:ext>
          </c:extLst>
        </c:ser>
        <c:ser>
          <c:idx val="5"/>
          <c:order val="5"/>
          <c:tx>
            <c:strRef>
              <c:f>Sheet1!$G$1</c:f>
              <c:strCache>
                <c:ptCount val="1"/>
                <c:pt idx="0">
                  <c:v>Available childcare</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Much worse</c:v>
                </c:pt>
                <c:pt idx="1">
                  <c:v>Somewhat worse</c:v>
                </c:pt>
                <c:pt idx="2">
                  <c:v>Not sure</c:v>
                </c:pt>
                <c:pt idx="3">
                  <c:v>Somewhat better</c:v>
                </c:pt>
                <c:pt idx="4">
                  <c:v>Much better</c:v>
                </c:pt>
              </c:strCache>
            </c:strRef>
          </c:cat>
          <c:val>
            <c:numRef>
              <c:f>Sheet1!$G$2:$G$6</c:f>
              <c:numCache>
                <c:formatCode>General</c:formatCode>
                <c:ptCount val="5"/>
                <c:pt idx="0">
                  <c:v>56</c:v>
                </c:pt>
                <c:pt idx="1">
                  <c:v>95</c:v>
                </c:pt>
                <c:pt idx="2">
                  <c:v>147</c:v>
                </c:pt>
                <c:pt idx="3">
                  <c:v>13</c:v>
                </c:pt>
                <c:pt idx="4">
                  <c:v>2</c:v>
                </c:pt>
              </c:numCache>
            </c:numRef>
          </c:val>
          <c:extLst>
            <c:ext xmlns:c16="http://schemas.microsoft.com/office/drawing/2014/chart" uri="{C3380CC4-5D6E-409C-BE32-E72D297353CC}">
              <c16:uniqueId val="{00000005-1B01-40E3-A3C6-4E17DD9F2C0B}"/>
            </c:ext>
          </c:extLst>
        </c:ser>
        <c:ser>
          <c:idx val="6"/>
          <c:order val="6"/>
          <c:tx>
            <c:strRef>
              <c:f>Sheet1!$H$1</c:f>
              <c:strCache>
                <c:ptCount val="1"/>
                <c:pt idx="0">
                  <c:v>Affordable senior care</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Much worse</c:v>
                </c:pt>
                <c:pt idx="1">
                  <c:v>Somewhat worse</c:v>
                </c:pt>
                <c:pt idx="2">
                  <c:v>Not sure</c:v>
                </c:pt>
                <c:pt idx="3">
                  <c:v>Somewhat better</c:v>
                </c:pt>
                <c:pt idx="4">
                  <c:v>Much better</c:v>
                </c:pt>
              </c:strCache>
            </c:strRef>
          </c:cat>
          <c:val>
            <c:numRef>
              <c:f>Sheet1!$H$2:$H$6</c:f>
              <c:numCache>
                <c:formatCode>General</c:formatCode>
                <c:ptCount val="5"/>
                <c:pt idx="0">
                  <c:v>46</c:v>
                </c:pt>
                <c:pt idx="1">
                  <c:v>71</c:v>
                </c:pt>
                <c:pt idx="2">
                  <c:v>180</c:v>
                </c:pt>
                <c:pt idx="3">
                  <c:v>17</c:v>
                </c:pt>
                <c:pt idx="4">
                  <c:v>2</c:v>
                </c:pt>
              </c:numCache>
            </c:numRef>
          </c:val>
          <c:extLst>
            <c:ext xmlns:c16="http://schemas.microsoft.com/office/drawing/2014/chart" uri="{C3380CC4-5D6E-409C-BE32-E72D297353CC}">
              <c16:uniqueId val="{00000000-F2C9-485A-BE12-0DEE83A8440C}"/>
            </c:ext>
          </c:extLst>
        </c:ser>
        <c:ser>
          <c:idx val="7"/>
          <c:order val="7"/>
          <c:tx>
            <c:strRef>
              <c:f>Sheet1!$I$1</c:f>
              <c:strCache>
                <c:ptCount val="1"/>
                <c:pt idx="0">
                  <c:v>Affordable broadband</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Much worse</c:v>
                </c:pt>
                <c:pt idx="1">
                  <c:v>Somewhat worse</c:v>
                </c:pt>
                <c:pt idx="2">
                  <c:v>Not sure</c:v>
                </c:pt>
                <c:pt idx="3">
                  <c:v>Somewhat better</c:v>
                </c:pt>
                <c:pt idx="4">
                  <c:v>Much better</c:v>
                </c:pt>
              </c:strCache>
            </c:strRef>
          </c:cat>
          <c:val>
            <c:numRef>
              <c:f>Sheet1!$I$2:$I$6</c:f>
              <c:numCache>
                <c:formatCode>General</c:formatCode>
                <c:ptCount val="5"/>
                <c:pt idx="0">
                  <c:v>16</c:v>
                </c:pt>
                <c:pt idx="1">
                  <c:v>43</c:v>
                </c:pt>
                <c:pt idx="2">
                  <c:v>121</c:v>
                </c:pt>
                <c:pt idx="3">
                  <c:v>109</c:v>
                </c:pt>
                <c:pt idx="4">
                  <c:v>30</c:v>
                </c:pt>
              </c:numCache>
            </c:numRef>
          </c:val>
          <c:extLst>
            <c:ext xmlns:c16="http://schemas.microsoft.com/office/drawing/2014/chart" uri="{C3380CC4-5D6E-409C-BE32-E72D297353CC}">
              <c16:uniqueId val="{00000001-F2C9-485A-BE12-0DEE83A8440C}"/>
            </c:ext>
          </c:extLst>
        </c:ser>
        <c:ser>
          <c:idx val="8"/>
          <c:order val="8"/>
          <c:tx>
            <c:strRef>
              <c:f>Sheet1!$J$1</c:f>
              <c:strCache>
                <c:ptCount val="1"/>
                <c:pt idx="0">
                  <c:v>Kinds of people around my county</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Much worse</c:v>
                </c:pt>
                <c:pt idx="1">
                  <c:v>Somewhat worse</c:v>
                </c:pt>
                <c:pt idx="2">
                  <c:v>Not sure</c:v>
                </c:pt>
                <c:pt idx="3">
                  <c:v>Somewhat better</c:v>
                </c:pt>
                <c:pt idx="4">
                  <c:v>Much better</c:v>
                </c:pt>
              </c:strCache>
            </c:strRef>
          </c:cat>
          <c:val>
            <c:numRef>
              <c:f>Sheet1!$J$2:$J$6</c:f>
              <c:numCache>
                <c:formatCode>General</c:formatCode>
                <c:ptCount val="5"/>
                <c:pt idx="0">
                  <c:v>12</c:v>
                </c:pt>
                <c:pt idx="1">
                  <c:v>44</c:v>
                </c:pt>
                <c:pt idx="2">
                  <c:v>188</c:v>
                </c:pt>
                <c:pt idx="3">
                  <c:v>64</c:v>
                </c:pt>
                <c:pt idx="4">
                  <c:v>9</c:v>
                </c:pt>
              </c:numCache>
            </c:numRef>
          </c:val>
          <c:extLst>
            <c:ext xmlns:c16="http://schemas.microsoft.com/office/drawing/2014/chart" uri="{C3380CC4-5D6E-409C-BE32-E72D297353CC}">
              <c16:uniqueId val="{00000002-F2C9-485A-BE12-0DEE83A8440C}"/>
            </c:ext>
          </c:extLst>
        </c:ser>
        <c:dLbls>
          <c:dLblPos val="outEnd"/>
          <c:showLegendKey val="0"/>
          <c:showVal val="1"/>
          <c:showCatName val="0"/>
          <c:showSerName val="0"/>
          <c:showPercent val="0"/>
          <c:showBubbleSize val="0"/>
        </c:dLbls>
        <c:gapWidth val="219"/>
        <c:overlap val="-27"/>
        <c:axId val="1022651807"/>
        <c:axId val="1022648447"/>
      </c:barChart>
      <c:catAx>
        <c:axId val="10226518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22648447"/>
        <c:crosses val="autoZero"/>
        <c:auto val="1"/>
        <c:lblAlgn val="ctr"/>
        <c:lblOffset val="100"/>
        <c:noMultiLvlLbl val="0"/>
      </c:catAx>
      <c:valAx>
        <c:axId val="10226484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226518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Sheet1!$A$2:$A$17</cx:f>
        <cx:lvl ptCount="16">
          <cx:pt idx="0">180 Alliance</cx:pt>
          <cx:pt idx="1">Accelearte Rural Indiana</cx:pt>
          <cx:pt idx="2">East Central</cx:pt>
          <cx:pt idx="3">Greater Lafayette</cx:pt>
          <cx:pt idx="4">Indiana First</cx:pt>
          <cx:pt idx="5">Indiana Uplands</cx:pt>
          <cx:pt idx="6">North Central</cx:pt>
          <cx:pt idx="7">Northeast</cx:pt>
          <cx:pt idx="8">Northwest</cx:pt>
          <cx:pt idx="9">Our Southern Indiana</cx:pt>
          <cx:pt idx="10">South Bend</cx:pt>
          <cx:pt idx="11">Southeast</cx:pt>
          <cx:pt idx="12">Southwest</cx:pt>
          <cx:pt idx="13">Wabash River</cx:pt>
          <cx:pt idx="14">White River</cx:pt>
          <cx:pt idx="15">Mt. Comfort</cx:pt>
        </cx:lvl>
        <cx:lvl ptCount="0"/>
        <cx:lvl ptCount="0"/>
      </cx:strDim>
      <cx:numDim type="size">
        <cx:f>Sheet1!$B$2:$B$17</cx:f>
        <cx:lvl ptCount="16" formatCode="General">
          <cx:pt idx="0">25</cx:pt>
          <cx:pt idx="1">6</cx:pt>
          <cx:pt idx="2">4</cx:pt>
          <cx:pt idx="3">20</cx:pt>
          <cx:pt idx="4">2</cx:pt>
          <cx:pt idx="5">19</cx:pt>
          <cx:pt idx="6">2</cx:pt>
          <cx:pt idx="7">8</cx:pt>
          <cx:pt idx="8">84</cx:pt>
          <cx:pt idx="9">1</cx:pt>
          <cx:pt idx="10">126</cx:pt>
          <cx:pt idx="11">1</cx:pt>
          <cx:pt idx="12">7</cx:pt>
          <cx:pt idx="13">21</cx:pt>
          <cx:pt idx="14">24</cx:pt>
          <cx:pt idx="15">3</cx:pt>
        </cx:lvl>
      </cx:numDim>
    </cx:data>
  </cx:chartData>
  <cx:chart>
    <cx:plotArea>
      <cx:plotAreaRegion>
        <cx:series layoutId="treemap" uniqueId="{46EA845B-67A2-4DEB-8BA4-72045B627D9A}">
          <cx:tx>
            <cx:txData>
              <cx:f>Sheet1!$B$1</cx:f>
              <cx:v>Series1</cx:v>
            </cx:txData>
          </cx:tx>
          <cx:dataLabels pos="inEnd">
            <cx:visibility seriesName="0" categoryName="1" value="1"/>
            <cx:separator>, </cx:separator>
          </cx:dataLabels>
          <cx:dataId val="0"/>
          <cx:layoutPr>
            <cx:parentLabelLayout val="overlapping"/>
          </cx:layoutPr>
        </cx:series>
      </cx:plotAreaRegion>
    </cx:plotArea>
    <cx:legend pos="b" align="ctr" overlay="0"/>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0">
  <cs:axisTitle>
    <cs:lnRef idx="0"/>
    <cs:fillRef idx="0"/>
    <cs:effectRef idx="0"/>
    <cs:fontRef idx="minor">
      <a:schemeClr val="tx1">
        <a:lumMod val="65000"/>
        <a:lumOff val="35000"/>
      </a:schemeClr>
    </cs:fontRef>
    <cs:spPr>
      <a:solidFill>
        <a:schemeClr val="bg1">
          <a:lumMod val="65000"/>
        </a:schemeClr>
      </a:solidFill>
      <a:ln w="19050">
        <a:solidFill>
          <a:schemeClr val="bg1"/>
        </a:solidFill>
      </a:ln>
    </cs:spPr>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cs:chartArea>
  <cs:dataLabel>
    <cs:lnRef idx="0"/>
    <cs:fillRef idx="0"/>
    <cs:effectRef idx="0"/>
    <cs:fontRef idx="minor">
      <a:schemeClr val="lt1"/>
    </cs:fontRef>
    <cs:defRPr sz="1197"/>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cs:valueAxis>
  <cs:wall>
    <cs:lnRef idx="0"/>
    <cs:fillRef idx="0"/>
    <cs:effectRef idx="0"/>
    <cs:fontRef idx="minor">
      <a:schemeClr val="tx1"/>
    </cs:fontRef>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3510175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95858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4411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2430077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604366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2395820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3998092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1095757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538830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2922131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D417A9-81C2-4E58-8F10-385A8BF39AAA}"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3914061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FD417A9-81C2-4E58-8F10-385A8BF39AAA}" type="datetimeFigureOut">
              <a:rPr lang="en-US" smtClean="0"/>
              <a:t>11/22/2024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2038894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D417A9-81C2-4E58-8F10-385A8BF39AAA}" type="datetimeFigureOut">
              <a:rPr lang="en-US" smtClean="0"/>
              <a:t>11/22/2024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75235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D417A9-81C2-4E58-8F10-385A8BF39AAA}" type="datetimeFigureOut">
              <a:rPr lang="en-US" smtClean="0"/>
              <a:t>11/22/2024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128041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FD417A9-81C2-4E58-8F10-385A8BF39AAA}"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425185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D417A9-81C2-4E58-8F10-385A8BF39AAA}"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67791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FD417A9-81C2-4E58-8F10-385A8BF39AAA}" type="datetimeFigureOut">
              <a:rPr lang="en-US" smtClean="0"/>
              <a:t>11/22/2024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39AD9E2-90A5-4BB2-BD02-F96DEDBFF978}" type="slidenum">
              <a:rPr lang="en-US" smtClean="0"/>
              <a:t>‹#›</a:t>
            </a:fld>
            <a:endParaRPr lang="en-US"/>
          </a:p>
        </p:txBody>
      </p:sp>
    </p:spTree>
    <p:extLst>
      <p:ext uri="{BB962C8B-B14F-4D97-AF65-F5344CB8AC3E}">
        <p14:creationId xmlns:p14="http://schemas.microsoft.com/office/powerpoint/2010/main" val="7095813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microsoft.com/office/2014/relationships/chartEx" Target="../charts/chartEx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4D090-AB43-9DCC-A6F2-035AE8E1D4AF}"/>
              </a:ext>
            </a:extLst>
          </p:cNvPr>
          <p:cNvSpPr>
            <a:spLocks noGrp="1"/>
          </p:cNvSpPr>
          <p:nvPr>
            <p:ph type="ctrTitle"/>
          </p:nvPr>
        </p:nvSpPr>
        <p:spPr/>
        <p:txBody>
          <a:bodyPr/>
          <a:lstStyle/>
          <a:p>
            <a:r>
              <a:rPr lang="en-US" dirty="0"/>
              <a:t>READI 1.0 Wellbeing Survey Analysis</a:t>
            </a:r>
          </a:p>
        </p:txBody>
      </p:sp>
      <p:sp>
        <p:nvSpPr>
          <p:cNvPr id="3" name="Subtitle 2">
            <a:extLst>
              <a:ext uri="{FF2B5EF4-FFF2-40B4-BE49-F238E27FC236}">
                <a16:creationId xmlns:a16="http://schemas.microsoft.com/office/drawing/2014/main" id="{C8A18528-4C7E-CCE6-9B27-FA185B4DFB23}"/>
              </a:ext>
            </a:extLst>
          </p:cNvPr>
          <p:cNvSpPr>
            <a:spLocks noGrp="1"/>
          </p:cNvSpPr>
          <p:nvPr>
            <p:ph type="subTitle" idx="1"/>
          </p:nvPr>
        </p:nvSpPr>
        <p:spPr/>
        <p:txBody>
          <a:bodyPr/>
          <a:lstStyle/>
          <a:p>
            <a:endParaRPr lang="en-US" dirty="0"/>
          </a:p>
        </p:txBody>
      </p:sp>
      <p:pic>
        <p:nvPicPr>
          <p:cNvPr id="4" name="Picture 3">
            <a:extLst>
              <a:ext uri="{FF2B5EF4-FFF2-40B4-BE49-F238E27FC236}">
                <a16:creationId xmlns:a16="http://schemas.microsoft.com/office/drawing/2014/main" id="{86E3B806-E239-E1B7-9117-3211D5C545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86991" y="4370684"/>
            <a:ext cx="4318000" cy="457200"/>
          </a:xfrm>
          <a:prstGeom prst="rect">
            <a:avLst/>
          </a:prstGeom>
        </p:spPr>
      </p:pic>
    </p:spTree>
    <p:extLst>
      <p:ext uri="{BB962C8B-B14F-4D97-AF65-F5344CB8AC3E}">
        <p14:creationId xmlns:p14="http://schemas.microsoft.com/office/powerpoint/2010/main" val="3382082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Survey Respondent Demographics</a:t>
            </a:r>
          </a:p>
        </p:txBody>
      </p:sp>
      <p:graphicFrame>
        <p:nvGraphicFramePr>
          <p:cNvPr id="8" name="Content Placeholder 7">
            <a:extLst>
              <a:ext uri="{FF2B5EF4-FFF2-40B4-BE49-F238E27FC236}">
                <a16:creationId xmlns:a16="http://schemas.microsoft.com/office/drawing/2014/main" id="{DBA5C74F-135D-CE7F-2DA5-6C34C6DCD135}"/>
              </a:ext>
            </a:extLst>
          </p:cNvPr>
          <p:cNvGraphicFramePr>
            <a:graphicFrameLocks noGrp="1"/>
          </p:cNvGraphicFramePr>
          <p:nvPr>
            <p:ph idx="1"/>
            <p:extLst>
              <p:ext uri="{D42A27DB-BD31-4B8C-83A1-F6EECF244321}">
                <p14:modId xmlns:p14="http://schemas.microsoft.com/office/powerpoint/2010/main" val="3807300336"/>
              </p:ext>
            </p:extLst>
          </p:nvPr>
        </p:nvGraphicFramePr>
        <p:xfrm>
          <a:off x="677863" y="1638300"/>
          <a:ext cx="8596312" cy="4403725"/>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909FAFDD-B8CF-A045-1D60-9660E9B006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728027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Survey Respondent Demographics</a:t>
            </a:r>
          </a:p>
        </p:txBody>
      </p:sp>
      <p:graphicFrame>
        <p:nvGraphicFramePr>
          <p:cNvPr id="8" name="Content Placeholder 7">
            <a:extLst>
              <a:ext uri="{FF2B5EF4-FFF2-40B4-BE49-F238E27FC236}">
                <a16:creationId xmlns:a16="http://schemas.microsoft.com/office/drawing/2014/main" id="{DBA5C74F-135D-CE7F-2DA5-6C34C6DCD135}"/>
              </a:ext>
            </a:extLst>
          </p:cNvPr>
          <p:cNvGraphicFramePr>
            <a:graphicFrameLocks noGrp="1"/>
          </p:cNvGraphicFramePr>
          <p:nvPr>
            <p:ph idx="1"/>
            <p:extLst>
              <p:ext uri="{D42A27DB-BD31-4B8C-83A1-F6EECF244321}">
                <p14:modId xmlns:p14="http://schemas.microsoft.com/office/powerpoint/2010/main" val="2131243011"/>
              </p:ext>
            </p:extLst>
          </p:nvPr>
        </p:nvGraphicFramePr>
        <p:xfrm>
          <a:off x="677334" y="1660423"/>
          <a:ext cx="8596312" cy="4403725"/>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E60638F4-0AE6-138E-F34E-8374ADEFC3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063475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Survey Respondent Demographics</a:t>
            </a:r>
          </a:p>
        </p:txBody>
      </p:sp>
      <p:graphicFrame>
        <p:nvGraphicFramePr>
          <p:cNvPr id="8" name="Content Placeholder 7">
            <a:extLst>
              <a:ext uri="{FF2B5EF4-FFF2-40B4-BE49-F238E27FC236}">
                <a16:creationId xmlns:a16="http://schemas.microsoft.com/office/drawing/2014/main" id="{DBA5C74F-135D-CE7F-2DA5-6C34C6DCD135}"/>
              </a:ext>
            </a:extLst>
          </p:cNvPr>
          <p:cNvGraphicFramePr>
            <a:graphicFrameLocks noGrp="1"/>
          </p:cNvGraphicFramePr>
          <p:nvPr>
            <p:ph idx="1"/>
            <p:extLst>
              <p:ext uri="{D42A27DB-BD31-4B8C-83A1-F6EECF244321}">
                <p14:modId xmlns:p14="http://schemas.microsoft.com/office/powerpoint/2010/main" val="2963194349"/>
              </p:ext>
            </p:extLst>
          </p:nvPr>
        </p:nvGraphicFramePr>
        <p:xfrm>
          <a:off x="677863" y="1638300"/>
          <a:ext cx="8596312" cy="4403725"/>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3E65781F-CD23-5840-5BC5-883C6552B9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718389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Survey Respondent Demographics</a:t>
            </a:r>
          </a:p>
        </p:txBody>
      </p:sp>
      <p:graphicFrame>
        <p:nvGraphicFramePr>
          <p:cNvPr id="8" name="Content Placeholder 7">
            <a:extLst>
              <a:ext uri="{FF2B5EF4-FFF2-40B4-BE49-F238E27FC236}">
                <a16:creationId xmlns:a16="http://schemas.microsoft.com/office/drawing/2014/main" id="{DBA5C74F-135D-CE7F-2DA5-6C34C6DCD135}"/>
              </a:ext>
            </a:extLst>
          </p:cNvPr>
          <p:cNvGraphicFramePr>
            <a:graphicFrameLocks noGrp="1"/>
          </p:cNvGraphicFramePr>
          <p:nvPr>
            <p:ph idx="1"/>
            <p:extLst>
              <p:ext uri="{D42A27DB-BD31-4B8C-83A1-F6EECF244321}">
                <p14:modId xmlns:p14="http://schemas.microsoft.com/office/powerpoint/2010/main" val="302051217"/>
              </p:ext>
            </p:extLst>
          </p:nvPr>
        </p:nvGraphicFramePr>
        <p:xfrm>
          <a:off x="677863" y="1638300"/>
          <a:ext cx="8596312" cy="4403725"/>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25830FE5-B6A9-C5FA-C989-8C52FCA941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657959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Survey Respondent Demographics</a:t>
            </a:r>
          </a:p>
        </p:txBody>
      </p:sp>
      <p:graphicFrame>
        <p:nvGraphicFramePr>
          <p:cNvPr id="8" name="Content Placeholder 7">
            <a:extLst>
              <a:ext uri="{FF2B5EF4-FFF2-40B4-BE49-F238E27FC236}">
                <a16:creationId xmlns:a16="http://schemas.microsoft.com/office/drawing/2014/main" id="{DBA5C74F-135D-CE7F-2DA5-6C34C6DCD135}"/>
              </a:ext>
            </a:extLst>
          </p:cNvPr>
          <p:cNvGraphicFramePr>
            <a:graphicFrameLocks noGrp="1"/>
          </p:cNvGraphicFramePr>
          <p:nvPr>
            <p:ph idx="1"/>
            <p:extLst>
              <p:ext uri="{D42A27DB-BD31-4B8C-83A1-F6EECF244321}">
                <p14:modId xmlns:p14="http://schemas.microsoft.com/office/powerpoint/2010/main" val="1557768381"/>
              </p:ext>
            </p:extLst>
          </p:nvPr>
        </p:nvGraphicFramePr>
        <p:xfrm>
          <a:off x="677863" y="1638300"/>
          <a:ext cx="8596312" cy="4403725"/>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8AAB1142-07ED-77D7-CE74-8167097157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670098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title"/>
          </p:nvPr>
        </p:nvSpPr>
        <p:spPr/>
        <p:txBody>
          <a:bodyPr vert="horz" lIns="91440" tIns="45720" rIns="91440" bIns="45720" rtlCol="0" anchor="b">
            <a:normAutofit/>
          </a:bodyPr>
          <a:lstStyle/>
          <a:p>
            <a:r>
              <a:rPr lang="en-US" sz="5400" dirty="0"/>
              <a:t>Community Analysis</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body" idx="1"/>
          </p:nvPr>
        </p:nvSpPr>
        <p:spPr/>
        <p:txBody>
          <a:bodyPr vert="horz" lIns="91440" tIns="45720" rIns="91440" bIns="45720" rtlCol="0" anchor="t">
            <a:normAutofit/>
          </a:bodyPr>
          <a:lstStyle/>
          <a:p>
            <a:r>
              <a:rPr lang="en-US" sz="1800" dirty="0">
                <a:solidFill>
                  <a:schemeClr val="tx2">
                    <a:lumMod val="40000"/>
                    <a:lumOff val="60000"/>
                  </a:schemeClr>
                </a:solidFill>
              </a:rPr>
              <a:t>A breakdown of the community dynamics in Indiana’s 17 regions</a:t>
            </a:r>
          </a:p>
        </p:txBody>
      </p:sp>
      <p:pic>
        <p:nvPicPr>
          <p:cNvPr id="2" name="Picture 1">
            <a:extLst>
              <a:ext uri="{FF2B5EF4-FFF2-40B4-BE49-F238E27FC236}">
                <a16:creationId xmlns:a16="http://schemas.microsoft.com/office/drawing/2014/main" id="{458E8516-C97A-C028-F495-BE0B84DAB8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750619505"/>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DBA5C74F-135D-CE7F-2DA5-6C34C6DCD135}"/>
              </a:ext>
            </a:extLst>
          </p:cNvPr>
          <p:cNvGraphicFramePr>
            <a:graphicFrameLocks noGrp="1"/>
          </p:cNvGraphicFramePr>
          <p:nvPr>
            <p:ph idx="1"/>
            <p:extLst>
              <p:ext uri="{D42A27DB-BD31-4B8C-83A1-F6EECF244321}">
                <p14:modId xmlns:p14="http://schemas.microsoft.com/office/powerpoint/2010/main" val="3834132348"/>
              </p:ext>
            </p:extLst>
          </p:nvPr>
        </p:nvGraphicFramePr>
        <p:xfrm>
          <a:off x="677863" y="615352"/>
          <a:ext cx="8596312" cy="5426674"/>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84B1125A-44D4-F275-3B88-7432352343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278553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810BF5DB-9A39-ABDB-C48C-F2C41254105B}"/>
              </a:ext>
            </a:extLst>
          </p:cNvPr>
          <p:cNvGraphicFramePr>
            <a:graphicFrameLocks noGrp="1"/>
          </p:cNvGraphicFramePr>
          <p:nvPr>
            <p:ph idx="1"/>
            <p:extLst>
              <p:ext uri="{D42A27DB-BD31-4B8C-83A1-F6EECF244321}">
                <p14:modId xmlns:p14="http://schemas.microsoft.com/office/powerpoint/2010/main" val="3822379452"/>
              </p:ext>
            </p:extLst>
          </p:nvPr>
        </p:nvGraphicFramePr>
        <p:xfrm>
          <a:off x="677863" y="517585"/>
          <a:ext cx="9524311" cy="6124755"/>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2" descr="A logo on a black background&#10;&#10;Description automatically generated">
            <a:extLst>
              <a:ext uri="{FF2B5EF4-FFF2-40B4-BE49-F238E27FC236}">
                <a16:creationId xmlns:a16="http://schemas.microsoft.com/office/drawing/2014/main" id="{3B701812-6221-088F-A043-5796D5A1E0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4400" y="5615796"/>
            <a:ext cx="1742100" cy="1371904"/>
          </a:xfrm>
          <a:prstGeom prst="rect">
            <a:avLst/>
          </a:prstGeom>
        </p:spPr>
      </p:pic>
    </p:spTree>
    <p:extLst>
      <p:ext uri="{BB962C8B-B14F-4D97-AF65-F5344CB8AC3E}">
        <p14:creationId xmlns:p14="http://schemas.microsoft.com/office/powerpoint/2010/main" val="1292631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810BF5DB-9A39-ABDB-C48C-F2C41254105B}"/>
              </a:ext>
            </a:extLst>
          </p:cNvPr>
          <p:cNvGraphicFramePr>
            <a:graphicFrameLocks noGrp="1"/>
          </p:cNvGraphicFramePr>
          <p:nvPr>
            <p:ph idx="1"/>
            <p:extLst>
              <p:ext uri="{D42A27DB-BD31-4B8C-83A1-F6EECF244321}">
                <p14:modId xmlns:p14="http://schemas.microsoft.com/office/powerpoint/2010/main" val="3121971052"/>
              </p:ext>
            </p:extLst>
          </p:nvPr>
        </p:nvGraphicFramePr>
        <p:xfrm>
          <a:off x="677863" y="379562"/>
          <a:ext cx="9524311" cy="6262778"/>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descr="A logo on a black background&#10;&#10;Description automatically generated">
            <a:extLst>
              <a:ext uri="{FF2B5EF4-FFF2-40B4-BE49-F238E27FC236}">
                <a16:creationId xmlns:a16="http://schemas.microsoft.com/office/drawing/2014/main" id="{6E9818C7-652D-3CB0-E31D-1D03CF8323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4400" y="5615796"/>
            <a:ext cx="1742100" cy="1371904"/>
          </a:xfrm>
          <a:prstGeom prst="rect">
            <a:avLst/>
          </a:prstGeom>
        </p:spPr>
      </p:pic>
    </p:spTree>
    <p:extLst>
      <p:ext uri="{BB962C8B-B14F-4D97-AF65-F5344CB8AC3E}">
        <p14:creationId xmlns:p14="http://schemas.microsoft.com/office/powerpoint/2010/main" val="2234578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title"/>
          </p:nvPr>
        </p:nvSpPr>
        <p:spPr/>
        <p:txBody>
          <a:bodyPr vert="horz" lIns="91440" tIns="45720" rIns="91440" bIns="45720" rtlCol="0" anchor="b">
            <a:normAutofit/>
          </a:bodyPr>
          <a:lstStyle/>
          <a:p>
            <a:r>
              <a:rPr lang="en-US" sz="5400" dirty="0"/>
              <a:t>READI 1.0 Response Analysis</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body" idx="1"/>
          </p:nvPr>
        </p:nvSpPr>
        <p:spPr/>
        <p:txBody>
          <a:bodyPr vert="horz" lIns="91440" tIns="45720" rIns="91440" bIns="45720" rtlCol="0" anchor="t">
            <a:normAutofit/>
          </a:bodyPr>
          <a:lstStyle/>
          <a:p>
            <a:r>
              <a:rPr lang="en-US" sz="1800" dirty="0">
                <a:solidFill>
                  <a:schemeClr val="tx2">
                    <a:lumMod val="40000"/>
                    <a:lumOff val="60000"/>
                  </a:schemeClr>
                </a:solidFill>
              </a:rPr>
              <a:t>A breakdown of the READI process and its perceived strengths/weaknesses</a:t>
            </a:r>
          </a:p>
        </p:txBody>
      </p:sp>
      <p:pic>
        <p:nvPicPr>
          <p:cNvPr id="2" name="Picture 1">
            <a:extLst>
              <a:ext uri="{FF2B5EF4-FFF2-40B4-BE49-F238E27FC236}">
                <a16:creationId xmlns:a16="http://schemas.microsoft.com/office/drawing/2014/main" id="{4C3872BD-A503-E35D-0E20-D719FAEEAB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58515621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A3920-DFE8-F40C-E05D-E7F8C0E2222D}"/>
              </a:ext>
            </a:extLst>
          </p:cNvPr>
          <p:cNvSpPr>
            <a:spLocks noGrp="1"/>
          </p:cNvSpPr>
          <p:nvPr>
            <p:ph type="title"/>
          </p:nvPr>
        </p:nvSpPr>
        <p:spPr/>
        <p:txBody>
          <a:bodyPr/>
          <a:lstStyle/>
          <a:p>
            <a:r>
              <a:rPr lang="en-US" dirty="0"/>
              <a:t>About the Wellbeing Survey</a:t>
            </a:r>
          </a:p>
        </p:txBody>
      </p:sp>
      <p:sp>
        <p:nvSpPr>
          <p:cNvPr id="3" name="Content Placeholder 2">
            <a:extLst>
              <a:ext uri="{FF2B5EF4-FFF2-40B4-BE49-F238E27FC236}">
                <a16:creationId xmlns:a16="http://schemas.microsoft.com/office/drawing/2014/main" id="{83775784-E656-FB40-0BA4-735E3D293733}"/>
              </a:ext>
            </a:extLst>
          </p:cNvPr>
          <p:cNvSpPr>
            <a:spLocks noGrp="1"/>
          </p:cNvSpPr>
          <p:nvPr>
            <p:ph idx="1"/>
          </p:nvPr>
        </p:nvSpPr>
        <p:spPr/>
        <p:txBody>
          <a:bodyPr/>
          <a:lstStyle/>
          <a:p>
            <a:r>
              <a:rPr lang="en-US" b="0" i="0" dirty="0">
                <a:solidFill>
                  <a:srgbClr val="000000"/>
                </a:solidFill>
                <a:effectLst/>
                <a:latin typeface="Poppins" panose="00000500000000000000" pitchFamily="2" charset="0"/>
                <a:cs typeface="Poppins" panose="00000500000000000000" pitchFamily="2" charset="0"/>
              </a:rPr>
              <a:t>The Purdue Center for Regional Development at Purdue University has conducte</a:t>
            </a:r>
            <a:r>
              <a:rPr lang="en-US" dirty="0">
                <a:solidFill>
                  <a:srgbClr val="000000"/>
                </a:solidFill>
                <a:latin typeface="Poppins" panose="00000500000000000000" pitchFamily="2" charset="0"/>
                <a:cs typeface="Poppins" panose="00000500000000000000" pitchFamily="2" charset="0"/>
              </a:rPr>
              <a:t>d </a:t>
            </a:r>
            <a:r>
              <a:rPr lang="en-US" b="0" i="0" dirty="0">
                <a:solidFill>
                  <a:srgbClr val="000000"/>
                </a:solidFill>
                <a:effectLst/>
                <a:latin typeface="Poppins" panose="00000500000000000000" pitchFamily="2" charset="0"/>
                <a:cs typeface="Poppins" panose="00000500000000000000" pitchFamily="2" charset="0"/>
              </a:rPr>
              <a:t>a survey in an effort to gain the sense of belonging and community pride in our counties during the implementation of large-scale economic development projects throughout Indiana's regions. This effort is a collaboration with the Indiana Economic Development Corporation (IEDC) and Indiana University.</a:t>
            </a:r>
          </a:p>
          <a:p>
            <a:r>
              <a:rPr lang="en-US" dirty="0">
                <a:solidFill>
                  <a:srgbClr val="000000"/>
                </a:solidFill>
                <a:latin typeface="Poppins" panose="00000500000000000000" pitchFamily="2" charset="0"/>
                <a:cs typeface="Poppins" panose="00000500000000000000" pitchFamily="2" charset="0"/>
              </a:rPr>
              <a:t>The survey was completely anonymous</a:t>
            </a:r>
          </a:p>
          <a:p>
            <a:r>
              <a:rPr lang="en-US" dirty="0">
                <a:solidFill>
                  <a:srgbClr val="000000"/>
                </a:solidFill>
                <a:latin typeface="Poppins" panose="00000500000000000000" pitchFamily="2" charset="0"/>
                <a:cs typeface="Poppins" panose="00000500000000000000" pitchFamily="2" charset="0"/>
              </a:rPr>
              <a:t>The survey garnered 353 valid responses across 16 of Indiana’s 17 READI 1.0 regions</a:t>
            </a:r>
            <a:endParaRPr lang="en-US" dirty="0">
              <a:latin typeface="Poppins" panose="00000500000000000000" pitchFamily="2" charset="0"/>
              <a:cs typeface="Poppins" panose="00000500000000000000" pitchFamily="2" charset="0"/>
            </a:endParaRPr>
          </a:p>
        </p:txBody>
      </p:sp>
      <p:pic>
        <p:nvPicPr>
          <p:cNvPr id="4" name="Picture 3">
            <a:extLst>
              <a:ext uri="{FF2B5EF4-FFF2-40B4-BE49-F238E27FC236}">
                <a16:creationId xmlns:a16="http://schemas.microsoft.com/office/drawing/2014/main" id="{4ABE932F-96BA-0E83-7BC7-3A040FDA9C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8153971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READI 1.0 Response Analysis</a:t>
            </a:r>
          </a:p>
        </p:txBody>
      </p:sp>
      <p:graphicFrame>
        <p:nvGraphicFramePr>
          <p:cNvPr id="8" name="Content Placeholder 7">
            <a:extLst>
              <a:ext uri="{FF2B5EF4-FFF2-40B4-BE49-F238E27FC236}">
                <a16:creationId xmlns:a16="http://schemas.microsoft.com/office/drawing/2014/main" id="{DBA5C74F-135D-CE7F-2DA5-6C34C6DCD135}"/>
              </a:ext>
            </a:extLst>
          </p:cNvPr>
          <p:cNvGraphicFramePr>
            <a:graphicFrameLocks noGrp="1"/>
          </p:cNvGraphicFramePr>
          <p:nvPr>
            <p:ph idx="1"/>
            <p:extLst>
              <p:ext uri="{D42A27DB-BD31-4B8C-83A1-F6EECF244321}">
                <p14:modId xmlns:p14="http://schemas.microsoft.com/office/powerpoint/2010/main" val="529405640"/>
              </p:ext>
            </p:extLst>
          </p:nvPr>
        </p:nvGraphicFramePr>
        <p:xfrm>
          <a:off x="677863" y="1638300"/>
          <a:ext cx="8596312" cy="4403725"/>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DA8FB142-91A8-753F-0E1A-EABB514228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526424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810BF5DB-9A39-ABDB-C48C-F2C41254105B}"/>
              </a:ext>
            </a:extLst>
          </p:cNvPr>
          <p:cNvGraphicFramePr>
            <a:graphicFrameLocks noGrp="1"/>
          </p:cNvGraphicFramePr>
          <p:nvPr>
            <p:ph idx="1"/>
            <p:extLst>
              <p:ext uri="{D42A27DB-BD31-4B8C-83A1-F6EECF244321}">
                <p14:modId xmlns:p14="http://schemas.microsoft.com/office/powerpoint/2010/main" val="818666797"/>
              </p:ext>
            </p:extLst>
          </p:nvPr>
        </p:nvGraphicFramePr>
        <p:xfrm>
          <a:off x="677863" y="379562"/>
          <a:ext cx="9524311" cy="6262778"/>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descr="A logo on a black background&#10;&#10;Description automatically generated">
            <a:extLst>
              <a:ext uri="{FF2B5EF4-FFF2-40B4-BE49-F238E27FC236}">
                <a16:creationId xmlns:a16="http://schemas.microsoft.com/office/drawing/2014/main" id="{BC92434B-A2FC-F5F6-8BC3-4CD67E0D7D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4400" y="5615796"/>
            <a:ext cx="1742100" cy="1371904"/>
          </a:xfrm>
          <a:prstGeom prst="rect">
            <a:avLst/>
          </a:prstGeom>
        </p:spPr>
      </p:pic>
    </p:spTree>
    <p:extLst>
      <p:ext uri="{BB962C8B-B14F-4D97-AF65-F5344CB8AC3E}">
        <p14:creationId xmlns:p14="http://schemas.microsoft.com/office/powerpoint/2010/main" val="3759851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title"/>
          </p:nvPr>
        </p:nvSpPr>
        <p:spPr/>
        <p:txBody>
          <a:bodyPr vert="horz" lIns="91440" tIns="45720" rIns="91440" bIns="45720" rtlCol="0" anchor="b">
            <a:normAutofit/>
          </a:bodyPr>
          <a:lstStyle/>
          <a:p>
            <a:r>
              <a:rPr lang="en-US" sz="5400" dirty="0"/>
              <a:t>Conclusions</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body" idx="1"/>
          </p:nvPr>
        </p:nvSpPr>
        <p:spPr/>
        <p:txBody>
          <a:bodyPr vert="horz" lIns="91440" tIns="45720" rIns="91440" bIns="45720" rtlCol="0" anchor="t">
            <a:normAutofit/>
          </a:bodyPr>
          <a:lstStyle/>
          <a:p>
            <a:r>
              <a:rPr lang="en-US" sz="1800" dirty="0">
                <a:solidFill>
                  <a:schemeClr val="tx2">
                    <a:lumMod val="40000"/>
                    <a:lumOff val="60000"/>
                  </a:schemeClr>
                </a:solidFill>
              </a:rPr>
              <a:t>Conclusions and findings from the analyzed data</a:t>
            </a:r>
          </a:p>
        </p:txBody>
      </p:sp>
      <p:pic>
        <p:nvPicPr>
          <p:cNvPr id="2" name="Picture 1">
            <a:extLst>
              <a:ext uri="{FF2B5EF4-FFF2-40B4-BE49-F238E27FC236}">
                <a16:creationId xmlns:a16="http://schemas.microsoft.com/office/drawing/2014/main" id="{34AB2040-BFAC-F42E-DB8F-ADB5B2CBC2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713891925"/>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Survey Respondent Demographics Conclusions</a:t>
            </a:r>
          </a:p>
        </p:txBody>
      </p:sp>
      <p:sp>
        <p:nvSpPr>
          <p:cNvPr id="3" name="Content Placeholder 2">
            <a:extLst>
              <a:ext uri="{FF2B5EF4-FFF2-40B4-BE49-F238E27FC236}">
                <a16:creationId xmlns:a16="http://schemas.microsoft.com/office/drawing/2014/main" id="{D8C56D6B-8079-02CE-484C-5D7254A4D665}"/>
              </a:ext>
            </a:extLst>
          </p:cNvPr>
          <p:cNvSpPr>
            <a:spLocks noGrp="1"/>
          </p:cNvSpPr>
          <p:nvPr>
            <p:ph idx="1"/>
          </p:nvPr>
        </p:nvSpPr>
        <p:spPr/>
        <p:txBody>
          <a:bodyPr/>
          <a:lstStyle/>
          <a:p>
            <a:r>
              <a:rPr lang="en-US" dirty="0"/>
              <a:t>South Bend and Northwest Regions make up 58.8% of all responses gathered</a:t>
            </a:r>
          </a:p>
          <a:p>
            <a:r>
              <a:rPr lang="en-US" dirty="0"/>
              <a:t>Most (74%) of respondents had resided in their county for greater than 10+ years</a:t>
            </a:r>
          </a:p>
          <a:p>
            <a:r>
              <a:rPr lang="en-US" dirty="0"/>
              <a:t>Most (85%) of respondents were very interested in knowing what was going on in the county, but only 36% were very actively involved.</a:t>
            </a:r>
          </a:p>
          <a:p>
            <a:r>
              <a:rPr lang="en-US" dirty="0"/>
              <a:t>Most respondents have a four-year degree</a:t>
            </a:r>
          </a:p>
        </p:txBody>
      </p:sp>
      <p:pic>
        <p:nvPicPr>
          <p:cNvPr id="2" name="Picture 1">
            <a:extLst>
              <a:ext uri="{FF2B5EF4-FFF2-40B4-BE49-F238E27FC236}">
                <a16:creationId xmlns:a16="http://schemas.microsoft.com/office/drawing/2014/main" id="{49A928D2-FE55-1162-354E-D88728F963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988871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Community Analysis Conclusions</a:t>
            </a:r>
          </a:p>
        </p:txBody>
      </p:sp>
      <p:sp>
        <p:nvSpPr>
          <p:cNvPr id="3" name="Content Placeholder 2">
            <a:extLst>
              <a:ext uri="{FF2B5EF4-FFF2-40B4-BE49-F238E27FC236}">
                <a16:creationId xmlns:a16="http://schemas.microsoft.com/office/drawing/2014/main" id="{D8C56D6B-8079-02CE-484C-5D7254A4D665}"/>
              </a:ext>
            </a:extLst>
          </p:cNvPr>
          <p:cNvSpPr>
            <a:spLocks noGrp="1"/>
          </p:cNvSpPr>
          <p:nvPr>
            <p:ph idx="1"/>
          </p:nvPr>
        </p:nvSpPr>
        <p:spPr>
          <a:xfrm>
            <a:off x="677334" y="1719533"/>
            <a:ext cx="8596668" cy="4321830"/>
          </a:xfrm>
        </p:spPr>
        <p:txBody>
          <a:bodyPr>
            <a:normAutofit/>
          </a:bodyPr>
          <a:lstStyle/>
          <a:p>
            <a:r>
              <a:rPr lang="en-US" dirty="0"/>
              <a:t>58% of respondents believe that a small number of people influence county decisions</a:t>
            </a:r>
          </a:p>
          <a:p>
            <a:r>
              <a:rPr lang="en-US" dirty="0"/>
              <a:t>Q.7 – Most individuals have a positive outlook on their community with many respondents selecting “Agree” as the primary choice</a:t>
            </a:r>
          </a:p>
          <a:p>
            <a:pPr lvl="1"/>
            <a:r>
              <a:rPr lang="en-US" sz="1800" dirty="0"/>
              <a:t>Excluding presence of high-paying jobs in the county. That was pretty evenly split between “Agree” and “Disagree”</a:t>
            </a:r>
          </a:p>
          <a:p>
            <a:r>
              <a:rPr lang="en-US" dirty="0"/>
              <a:t>Q. 9 – Since COVID-19, many individuals acknowledge that jobs and the economy, community events, and affordable broadband increased. However, since COVID-19, affordable housing prices and childcare have gotten worse.</a:t>
            </a:r>
          </a:p>
          <a:p>
            <a:pPr lvl="1"/>
            <a:r>
              <a:rPr lang="en-US" sz="1800" dirty="0"/>
              <a:t>Many responses fall in the “Not Sure” category indicating that respondents are still feeling the impact of COVID-19 and have not seen much growth or decline</a:t>
            </a:r>
          </a:p>
          <a:p>
            <a:pPr marL="0" indent="0">
              <a:buNone/>
            </a:pPr>
            <a:endParaRPr lang="en-US" dirty="0"/>
          </a:p>
        </p:txBody>
      </p:sp>
      <p:pic>
        <p:nvPicPr>
          <p:cNvPr id="2" name="Picture 1">
            <a:extLst>
              <a:ext uri="{FF2B5EF4-FFF2-40B4-BE49-F238E27FC236}">
                <a16:creationId xmlns:a16="http://schemas.microsoft.com/office/drawing/2014/main" id="{F277B0CC-3406-402A-B3A8-B972079FC9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3711580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READI 1.0 Analysis Conclusions</a:t>
            </a:r>
          </a:p>
        </p:txBody>
      </p:sp>
      <p:sp>
        <p:nvSpPr>
          <p:cNvPr id="3" name="Content Placeholder 2">
            <a:extLst>
              <a:ext uri="{FF2B5EF4-FFF2-40B4-BE49-F238E27FC236}">
                <a16:creationId xmlns:a16="http://schemas.microsoft.com/office/drawing/2014/main" id="{D8C56D6B-8079-02CE-484C-5D7254A4D665}"/>
              </a:ext>
            </a:extLst>
          </p:cNvPr>
          <p:cNvSpPr>
            <a:spLocks noGrp="1"/>
          </p:cNvSpPr>
          <p:nvPr>
            <p:ph idx="1"/>
          </p:nvPr>
        </p:nvSpPr>
        <p:spPr/>
        <p:txBody>
          <a:bodyPr>
            <a:normAutofit/>
          </a:bodyPr>
          <a:lstStyle/>
          <a:p>
            <a:r>
              <a:rPr lang="en-US" dirty="0"/>
              <a:t>78.8% of respondents were aware of the READI 1.0 Program</a:t>
            </a:r>
          </a:p>
          <a:p>
            <a:r>
              <a:rPr lang="en-US" dirty="0"/>
              <a:t>Across the board, responses indicate a positive response to the READI 1.0 program and its administration</a:t>
            </a:r>
          </a:p>
          <a:p>
            <a:pPr lvl="1"/>
            <a:r>
              <a:rPr lang="en-US" sz="1800" dirty="0"/>
              <a:t>Specifically, respondents were confident in the organizations overseeing the READI 1.0 plan and that the timeline for implementing the READI 1.0 plan was transparent and achievable</a:t>
            </a:r>
          </a:p>
          <a:p>
            <a:pPr lvl="1"/>
            <a:r>
              <a:rPr lang="en-US" sz="1800" dirty="0"/>
              <a:t>However, “I feel well-informed about the goals and objectives of the READI plan” and “I believe the allocated resources for the READI plan are sufficient” is relatively split between positive and </a:t>
            </a:r>
            <a:r>
              <a:rPr lang="en-US" sz="1800"/>
              <a:t>negative responses</a:t>
            </a:r>
            <a:endParaRPr lang="en-US" sz="1800" dirty="0"/>
          </a:p>
          <a:p>
            <a:endParaRPr lang="en-US" dirty="0"/>
          </a:p>
        </p:txBody>
      </p:sp>
      <p:pic>
        <p:nvPicPr>
          <p:cNvPr id="2" name="Picture 1">
            <a:extLst>
              <a:ext uri="{FF2B5EF4-FFF2-40B4-BE49-F238E27FC236}">
                <a16:creationId xmlns:a16="http://schemas.microsoft.com/office/drawing/2014/main" id="{6F228460-E474-B993-D5BF-23D9E158ED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86890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A3920-DFE8-F40C-E05D-E7F8C0E2222D}"/>
              </a:ext>
            </a:extLst>
          </p:cNvPr>
          <p:cNvSpPr>
            <a:spLocks noGrp="1"/>
          </p:cNvSpPr>
          <p:nvPr>
            <p:ph type="title"/>
          </p:nvPr>
        </p:nvSpPr>
        <p:spPr/>
        <p:txBody>
          <a:bodyPr/>
          <a:lstStyle/>
          <a:p>
            <a:r>
              <a:rPr lang="en-US" dirty="0"/>
              <a:t>Methodology</a:t>
            </a:r>
          </a:p>
        </p:txBody>
      </p:sp>
      <p:sp>
        <p:nvSpPr>
          <p:cNvPr id="3" name="Content Placeholder 2">
            <a:extLst>
              <a:ext uri="{FF2B5EF4-FFF2-40B4-BE49-F238E27FC236}">
                <a16:creationId xmlns:a16="http://schemas.microsoft.com/office/drawing/2014/main" id="{83775784-E656-FB40-0BA4-735E3D293733}"/>
              </a:ext>
            </a:extLst>
          </p:cNvPr>
          <p:cNvSpPr>
            <a:spLocks noGrp="1"/>
          </p:cNvSpPr>
          <p:nvPr>
            <p:ph idx="1"/>
          </p:nvPr>
        </p:nvSpPr>
        <p:spPr>
          <a:xfrm>
            <a:off x="677334" y="1529751"/>
            <a:ext cx="8596668" cy="4968815"/>
          </a:xfrm>
        </p:spPr>
        <p:txBody>
          <a:bodyPr>
            <a:normAutofit lnSpcReduction="10000"/>
          </a:bodyPr>
          <a:lstStyle/>
          <a:p>
            <a:r>
              <a:rPr lang="en-US" b="0" i="0" dirty="0">
                <a:solidFill>
                  <a:srgbClr val="000000"/>
                </a:solidFill>
                <a:effectLst/>
                <a:latin typeface="Poppins" panose="00000500000000000000" pitchFamily="2" charset="0"/>
                <a:cs typeface="Poppins" panose="00000500000000000000" pitchFamily="2" charset="0"/>
              </a:rPr>
              <a:t>This survey was administered through Qualtrics garnering 407 responses. Of those responses, 353 were valid. </a:t>
            </a:r>
            <a:r>
              <a:rPr lang="en-US" dirty="0">
                <a:solidFill>
                  <a:srgbClr val="000000"/>
                </a:solidFill>
                <a:latin typeface="Poppins" panose="00000500000000000000" pitchFamily="2" charset="0"/>
                <a:cs typeface="Poppins" panose="00000500000000000000" pitchFamily="2" charset="0"/>
              </a:rPr>
              <a:t>Respondents that had completed less than 6% of the survey were culled from the final survey analysis.</a:t>
            </a:r>
          </a:p>
          <a:p>
            <a:r>
              <a:rPr lang="en-US" dirty="0">
                <a:solidFill>
                  <a:srgbClr val="000000"/>
                </a:solidFill>
                <a:latin typeface="Poppins" panose="00000500000000000000" pitchFamily="2" charset="0"/>
                <a:cs typeface="Poppins" panose="00000500000000000000" pitchFamily="2" charset="0"/>
              </a:rPr>
              <a:t>PCRD utilized IMB’s SPSS software to analyze results from the survey. Each county was coded to represent its license plate number. Each region was coded to include the counties within it. Because the distribution of responses was not equally spread throughout the State, PCRD opted to pursue aggregate analysis instead of regional focuses.</a:t>
            </a:r>
          </a:p>
          <a:p>
            <a:r>
              <a:rPr lang="en-US" dirty="0">
                <a:solidFill>
                  <a:srgbClr val="000000"/>
                </a:solidFill>
                <a:latin typeface="Poppins" panose="00000500000000000000" pitchFamily="2" charset="0"/>
                <a:cs typeface="Poppins" panose="00000500000000000000" pitchFamily="2" charset="0"/>
              </a:rPr>
              <a:t>Although PCRD did utilize bivariate testing, there was no evidence of correlation between the responses. Thus, the primary source of analysis was frequency tables.</a:t>
            </a:r>
          </a:p>
          <a:p>
            <a:r>
              <a:rPr lang="en-US" dirty="0">
                <a:solidFill>
                  <a:srgbClr val="000000"/>
                </a:solidFill>
                <a:latin typeface="Poppins" panose="00000500000000000000" pitchFamily="2" charset="0"/>
                <a:cs typeface="Poppins" panose="00000500000000000000" pitchFamily="2" charset="0"/>
              </a:rPr>
              <a:t>Graphs and charts were developed in Microsoft Excel. Scale based questions utilized cluster charts so as to easily exhibit the data.</a:t>
            </a:r>
          </a:p>
          <a:p>
            <a:r>
              <a:rPr lang="en-US" dirty="0">
                <a:solidFill>
                  <a:srgbClr val="000000"/>
                </a:solidFill>
                <a:latin typeface="Poppins" panose="00000500000000000000" pitchFamily="2" charset="0"/>
                <a:cs typeface="Poppins" panose="00000500000000000000" pitchFamily="2" charset="0"/>
              </a:rPr>
              <a:t>This survey did not contain qualitative responses and thus, did not require for individual responses to be read.</a:t>
            </a:r>
          </a:p>
          <a:p>
            <a:endParaRPr lang="en-US" dirty="0">
              <a:latin typeface="Poppins" panose="00000500000000000000" pitchFamily="2" charset="0"/>
              <a:cs typeface="Poppins" panose="00000500000000000000" pitchFamily="2" charset="0"/>
            </a:endParaRPr>
          </a:p>
        </p:txBody>
      </p:sp>
      <p:pic>
        <p:nvPicPr>
          <p:cNvPr id="4" name="Picture 3">
            <a:extLst>
              <a:ext uri="{FF2B5EF4-FFF2-40B4-BE49-F238E27FC236}">
                <a16:creationId xmlns:a16="http://schemas.microsoft.com/office/drawing/2014/main" id="{3EF363F9-9118-516B-B478-FEC2E1ED94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907742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title"/>
          </p:nvPr>
        </p:nvSpPr>
        <p:spPr/>
        <p:txBody>
          <a:bodyPr vert="horz" lIns="91440" tIns="45720" rIns="91440" bIns="45720" rtlCol="0" anchor="b">
            <a:normAutofit/>
          </a:bodyPr>
          <a:lstStyle/>
          <a:p>
            <a:r>
              <a:rPr lang="en-US" sz="5400" dirty="0"/>
              <a:t>High-Level </a:t>
            </a:r>
            <a:br>
              <a:rPr lang="en-US" sz="5400" dirty="0"/>
            </a:br>
            <a:r>
              <a:rPr lang="en-US" sz="5400" dirty="0"/>
              <a:t>Regional Analysis</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body" idx="1"/>
          </p:nvPr>
        </p:nvSpPr>
        <p:spPr/>
        <p:txBody>
          <a:bodyPr vert="horz" lIns="91440" tIns="45720" rIns="91440" bIns="45720" rtlCol="0" anchor="t">
            <a:normAutofit/>
          </a:bodyPr>
          <a:lstStyle/>
          <a:p>
            <a:r>
              <a:rPr lang="en-US" sz="1800" dirty="0">
                <a:solidFill>
                  <a:schemeClr val="tx2">
                    <a:lumMod val="40000"/>
                    <a:lumOff val="60000"/>
                  </a:schemeClr>
                </a:solidFill>
              </a:rPr>
              <a:t>A breakdown of the regions and their participation in the well being survey.</a:t>
            </a:r>
          </a:p>
        </p:txBody>
      </p:sp>
      <p:pic>
        <p:nvPicPr>
          <p:cNvPr id="2" name="Picture 1">
            <a:extLst>
              <a:ext uri="{FF2B5EF4-FFF2-40B4-BE49-F238E27FC236}">
                <a16:creationId xmlns:a16="http://schemas.microsoft.com/office/drawing/2014/main" id="{0CC508C0-A4B7-7848-20C4-689DA79B1C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84668757"/>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08E250-9A63-B5E3-2891-E169FAA39F8C}"/>
              </a:ext>
            </a:extLst>
          </p:cNvPr>
          <p:cNvSpPr>
            <a:spLocks noGrp="1"/>
          </p:cNvSpPr>
          <p:nvPr>
            <p:ph type="title"/>
          </p:nvPr>
        </p:nvSpPr>
        <p:spPr/>
        <p:txBody>
          <a:bodyPr/>
          <a:lstStyle/>
          <a:p>
            <a:r>
              <a:rPr lang="en-US" dirty="0"/>
              <a:t>READI 1.0 Regions</a:t>
            </a:r>
          </a:p>
        </p:txBody>
      </p:sp>
      <p:grpSp>
        <p:nvGrpSpPr>
          <p:cNvPr id="10" name="Group 9">
            <a:extLst>
              <a:ext uri="{FF2B5EF4-FFF2-40B4-BE49-F238E27FC236}">
                <a16:creationId xmlns:a16="http://schemas.microsoft.com/office/drawing/2014/main" id="{BA3912AB-E818-474E-A1E1-913EBF42338F}"/>
              </a:ext>
            </a:extLst>
          </p:cNvPr>
          <p:cNvGrpSpPr/>
          <p:nvPr/>
        </p:nvGrpSpPr>
        <p:grpSpPr>
          <a:xfrm>
            <a:off x="5985123" y="252389"/>
            <a:ext cx="5295939" cy="6353221"/>
            <a:chOff x="6318678" y="252389"/>
            <a:chExt cx="5295939" cy="6353221"/>
          </a:xfrm>
        </p:grpSpPr>
        <p:pic>
          <p:nvPicPr>
            <p:cNvPr id="7" name="Picture 6">
              <a:extLst>
                <a:ext uri="{FF2B5EF4-FFF2-40B4-BE49-F238E27FC236}">
                  <a16:creationId xmlns:a16="http://schemas.microsoft.com/office/drawing/2014/main" id="{7E94871D-361D-5F18-ED30-EE67FAA40BEE}"/>
                </a:ext>
              </a:extLst>
            </p:cNvPr>
            <p:cNvPicPr>
              <a:picLocks noChangeAspect="1"/>
            </p:cNvPicPr>
            <p:nvPr/>
          </p:nvPicPr>
          <p:blipFill>
            <a:blip r:embed="rId2"/>
            <a:stretch>
              <a:fillRect/>
            </a:stretch>
          </p:blipFill>
          <p:spPr>
            <a:xfrm>
              <a:off x="6318678" y="252389"/>
              <a:ext cx="5295939" cy="6353221"/>
            </a:xfrm>
            <a:prstGeom prst="rect">
              <a:avLst/>
            </a:prstGeom>
          </p:spPr>
        </p:pic>
        <p:pic>
          <p:nvPicPr>
            <p:cNvPr id="9" name="Picture 8">
              <a:extLst>
                <a:ext uri="{FF2B5EF4-FFF2-40B4-BE49-F238E27FC236}">
                  <a16:creationId xmlns:a16="http://schemas.microsoft.com/office/drawing/2014/main" id="{AC482B87-CA71-7E98-DB5F-D55B67D77B09}"/>
                </a:ext>
              </a:extLst>
            </p:cNvPr>
            <p:cNvPicPr>
              <a:picLocks noChangeAspect="1"/>
            </p:cNvPicPr>
            <p:nvPr/>
          </p:nvPicPr>
          <p:blipFill>
            <a:blip r:embed="rId3"/>
            <a:stretch>
              <a:fillRect/>
            </a:stretch>
          </p:blipFill>
          <p:spPr>
            <a:xfrm>
              <a:off x="6432056" y="1044047"/>
              <a:ext cx="1495436" cy="4076730"/>
            </a:xfrm>
            <a:prstGeom prst="rect">
              <a:avLst/>
            </a:prstGeom>
          </p:spPr>
        </p:pic>
      </p:grpSp>
      <p:sp>
        <p:nvSpPr>
          <p:cNvPr id="11" name="TextBox 10">
            <a:extLst>
              <a:ext uri="{FF2B5EF4-FFF2-40B4-BE49-F238E27FC236}">
                <a16:creationId xmlns:a16="http://schemas.microsoft.com/office/drawing/2014/main" id="{72B12025-825F-4DD3-93B6-4CF86241A06A}"/>
              </a:ext>
            </a:extLst>
          </p:cNvPr>
          <p:cNvSpPr txBox="1"/>
          <p:nvPr/>
        </p:nvSpPr>
        <p:spPr>
          <a:xfrm>
            <a:off x="874143" y="1391728"/>
            <a:ext cx="4462732" cy="3693319"/>
          </a:xfrm>
          <a:prstGeom prst="rect">
            <a:avLst/>
          </a:prstGeom>
          <a:noFill/>
        </p:spPr>
        <p:txBody>
          <a:bodyPr wrap="square" rtlCol="0">
            <a:spAutoFit/>
          </a:bodyPr>
          <a:lstStyle/>
          <a:p>
            <a:pPr algn="l"/>
            <a:r>
              <a:rPr lang="en-US" b="0" i="0" dirty="0">
                <a:effectLst/>
                <a:latin typeface="Poppins" panose="020B0502040204020203" pitchFamily="2" charset="0"/>
              </a:rPr>
              <a:t>Indiana and its regional communities have an opportunity to accelerate economic resilience and growth and become magnets for the talent Hoosier businesses need to thrive. By developing a collaborative, long-term plan for growth, regional communities throughout the state will have a game plan to invest in their future growth and prosperity, deliberately and thoughtfully.</a:t>
            </a:r>
          </a:p>
          <a:p>
            <a:br>
              <a:rPr lang="en-US" b="0" i="0" dirty="0">
                <a:solidFill>
                  <a:srgbClr val="1A202C"/>
                </a:solidFill>
                <a:effectLst/>
                <a:latin typeface="Poppins" panose="020B0502040204020203" pitchFamily="2" charset="0"/>
              </a:rPr>
            </a:br>
            <a:endParaRPr lang="en-US" dirty="0"/>
          </a:p>
        </p:txBody>
      </p:sp>
      <p:pic>
        <p:nvPicPr>
          <p:cNvPr id="2" name="Picture 1">
            <a:extLst>
              <a:ext uri="{FF2B5EF4-FFF2-40B4-BE49-F238E27FC236}">
                <a16:creationId xmlns:a16="http://schemas.microsoft.com/office/drawing/2014/main" id="{E4909A4C-A46C-9620-3779-E14FF35129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726934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695DA-63B5-C9CA-8EEC-53DCB23E5386}"/>
              </a:ext>
            </a:extLst>
          </p:cNvPr>
          <p:cNvSpPr>
            <a:spLocks noGrp="1"/>
          </p:cNvSpPr>
          <p:nvPr>
            <p:ph type="title"/>
          </p:nvPr>
        </p:nvSpPr>
        <p:spPr>
          <a:xfrm>
            <a:off x="677334" y="434291"/>
            <a:ext cx="8596668" cy="1452880"/>
          </a:xfrm>
        </p:spPr>
        <p:txBody>
          <a:bodyPr/>
          <a:lstStyle/>
          <a:p>
            <a:r>
              <a:rPr lang="en-US" dirty="0"/>
              <a:t>Regional Participation</a:t>
            </a:r>
          </a:p>
        </p:txBody>
      </p:sp>
      <mc:AlternateContent xmlns:mc="http://schemas.openxmlformats.org/markup-compatibility/2006">
        <mc:Choice xmlns:cx1="http://schemas.microsoft.com/office/drawing/2015/9/8/chartex" Requires="cx1">
          <p:graphicFrame>
            <p:nvGraphicFramePr>
              <p:cNvPr id="6" name="Content Placeholder 5">
                <a:extLst>
                  <a:ext uri="{FF2B5EF4-FFF2-40B4-BE49-F238E27FC236}">
                    <a16:creationId xmlns:a16="http://schemas.microsoft.com/office/drawing/2014/main" id="{8159C73B-3BFA-5DD5-4625-2B8E722329B7}"/>
                  </a:ext>
                </a:extLst>
              </p:cNvPr>
              <p:cNvGraphicFramePr>
                <a:graphicFrameLocks noGrp="1"/>
              </p:cNvGraphicFramePr>
              <p:nvPr>
                <p:ph idx="1"/>
                <p:extLst>
                  <p:ext uri="{D42A27DB-BD31-4B8C-83A1-F6EECF244321}">
                    <p14:modId xmlns:p14="http://schemas.microsoft.com/office/powerpoint/2010/main" val="2175333693"/>
                  </p:ext>
                </p:extLst>
              </p:nvPr>
            </p:nvGraphicFramePr>
            <p:xfrm>
              <a:off x="677862" y="1242204"/>
              <a:ext cx="10340946" cy="5359879"/>
            </p:xfrm>
            <a:graphic>
              <a:graphicData uri="http://schemas.microsoft.com/office/drawing/2014/chartex">
                <cx:chart xmlns:cx="http://schemas.microsoft.com/office/drawing/2014/chartex" xmlns:r="http://schemas.openxmlformats.org/officeDocument/2006/relationships" r:id="rId2"/>
              </a:graphicData>
            </a:graphic>
          </p:graphicFrame>
        </mc:Choice>
        <mc:Fallback>
          <p:pic>
            <p:nvPicPr>
              <p:cNvPr id="6" name="Content Placeholder 5">
                <a:extLst>
                  <a:ext uri="{FF2B5EF4-FFF2-40B4-BE49-F238E27FC236}">
                    <a16:creationId xmlns:a16="http://schemas.microsoft.com/office/drawing/2014/main" id="{8159C73B-3BFA-5DD5-4625-2B8E722329B7}"/>
                  </a:ext>
                </a:extLst>
              </p:cNvPr>
              <p:cNvPicPr>
                <a:picLocks noGrp="1" noRot="1" noChangeAspect="1" noMove="1" noResize="1" noEditPoints="1" noAdjustHandles="1" noChangeArrowheads="1" noChangeShapeType="1"/>
              </p:cNvPicPr>
              <p:nvPr/>
            </p:nvPicPr>
            <p:blipFill>
              <a:blip r:embed="rId3"/>
              <a:stretch>
                <a:fillRect/>
              </a:stretch>
            </p:blipFill>
            <p:spPr>
              <a:xfrm>
                <a:off x="677862" y="1242204"/>
                <a:ext cx="10340946" cy="5359879"/>
              </a:xfrm>
              <a:prstGeom prst="rect">
                <a:avLst/>
              </a:prstGeom>
            </p:spPr>
          </p:pic>
        </mc:Fallback>
      </mc:AlternateContent>
      <p:pic>
        <p:nvPicPr>
          <p:cNvPr id="4" name="Picture 3" descr="A logo on a black background&#10;&#10;Description automatically generated">
            <a:extLst>
              <a:ext uri="{FF2B5EF4-FFF2-40B4-BE49-F238E27FC236}">
                <a16:creationId xmlns:a16="http://schemas.microsoft.com/office/drawing/2014/main" id="{A172A321-5612-8B8D-C7FA-5E784C86C4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84400" y="5615796"/>
            <a:ext cx="1742100" cy="1371904"/>
          </a:xfrm>
          <a:prstGeom prst="rect">
            <a:avLst/>
          </a:prstGeom>
        </p:spPr>
      </p:pic>
    </p:spTree>
    <p:extLst>
      <p:ext uri="{BB962C8B-B14F-4D97-AF65-F5344CB8AC3E}">
        <p14:creationId xmlns:p14="http://schemas.microsoft.com/office/powerpoint/2010/main" val="1010938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ctrTitle"/>
          </p:nvPr>
        </p:nvSpPr>
        <p:spPr/>
        <p:txBody>
          <a:bodyPr vert="horz" lIns="91440" tIns="45720" rIns="91440" bIns="45720" rtlCol="0" anchor="b">
            <a:normAutofit/>
          </a:bodyPr>
          <a:lstStyle/>
          <a:p>
            <a:r>
              <a:rPr lang="en-US" sz="5400" dirty="0"/>
              <a:t>Aggregate Analysis</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subTitle" idx="1"/>
          </p:nvPr>
        </p:nvSpPr>
        <p:spPr/>
        <p:txBody>
          <a:bodyPr vert="horz" lIns="91440" tIns="45720" rIns="91440" bIns="45720" rtlCol="0" anchor="t">
            <a:normAutofit/>
          </a:bodyPr>
          <a:lstStyle/>
          <a:p>
            <a:r>
              <a:rPr lang="en-US" sz="1800" dirty="0">
                <a:solidFill>
                  <a:schemeClr val="tx2">
                    <a:lumMod val="40000"/>
                    <a:lumOff val="60000"/>
                  </a:schemeClr>
                </a:solidFill>
              </a:rPr>
              <a:t>A breakdown of the responses gathered across Indiana’s 17 READI 1.0 Regions</a:t>
            </a:r>
          </a:p>
        </p:txBody>
      </p:sp>
      <p:pic>
        <p:nvPicPr>
          <p:cNvPr id="2" name="Picture 1">
            <a:extLst>
              <a:ext uri="{FF2B5EF4-FFF2-40B4-BE49-F238E27FC236}">
                <a16:creationId xmlns:a16="http://schemas.microsoft.com/office/drawing/2014/main" id="{0EDD6D28-8376-1578-F71F-F55DA54E78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39456568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title"/>
          </p:nvPr>
        </p:nvSpPr>
        <p:spPr/>
        <p:txBody>
          <a:bodyPr vert="horz" lIns="91440" tIns="45720" rIns="91440" bIns="45720" rtlCol="0" anchor="b">
            <a:normAutofit/>
          </a:bodyPr>
          <a:lstStyle/>
          <a:p>
            <a:r>
              <a:rPr lang="en-US" sz="5400" dirty="0"/>
              <a:t>Survey Respondent Demographics</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body" idx="1"/>
          </p:nvPr>
        </p:nvSpPr>
        <p:spPr/>
        <p:txBody>
          <a:bodyPr vert="horz" lIns="91440" tIns="45720" rIns="91440" bIns="45720" rtlCol="0" anchor="t">
            <a:normAutofit/>
          </a:bodyPr>
          <a:lstStyle/>
          <a:p>
            <a:r>
              <a:rPr lang="en-US" sz="1800" dirty="0">
                <a:solidFill>
                  <a:schemeClr val="tx2">
                    <a:lumMod val="40000"/>
                    <a:lumOff val="60000"/>
                  </a:schemeClr>
                </a:solidFill>
              </a:rPr>
              <a:t>A breakdown of the responses gathered across Indiana’s 17 READI 1.0 Regions</a:t>
            </a:r>
          </a:p>
        </p:txBody>
      </p:sp>
      <p:pic>
        <p:nvPicPr>
          <p:cNvPr id="2" name="Picture 1">
            <a:extLst>
              <a:ext uri="{FF2B5EF4-FFF2-40B4-BE49-F238E27FC236}">
                <a16:creationId xmlns:a16="http://schemas.microsoft.com/office/drawing/2014/main" id="{1D697236-61E8-C6B8-A3E0-538BB21363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21640760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Survey Respondent Demographics</a:t>
            </a:r>
          </a:p>
        </p:txBody>
      </p:sp>
      <p:graphicFrame>
        <p:nvGraphicFramePr>
          <p:cNvPr id="8" name="Content Placeholder 7">
            <a:extLst>
              <a:ext uri="{FF2B5EF4-FFF2-40B4-BE49-F238E27FC236}">
                <a16:creationId xmlns:a16="http://schemas.microsoft.com/office/drawing/2014/main" id="{DBA5C74F-135D-CE7F-2DA5-6C34C6DCD135}"/>
              </a:ext>
            </a:extLst>
          </p:cNvPr>
          <p:cNvGraphicFramePr>
            <a:graphicFrameLocks noGrp="1"/>
          </p:cNvGraphicFramePr>
          <p:nvPr>
            <p:ph idx="1"/>
            <p:extLst>
              <p:ext uri="{D42A27DB-BD31-4B8C-83A1-F6EECF244321}">
                <p14:modId xmlns:p14="http://schemas.microsoft.com/office/powerpoint/2010/main" val="1066723737"/>
              </p:ext>
            </p:extLst>
          </p:nvPr>
        </p:nvGraphicFramePr>
        <p:xfrm>
          <a:off x="677863" y="1638300"/>
          <a:ext cx="8596312" cy="4403725"/>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9BD9C7B1-249A-AF49-0DA8-674C00C78C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79402297"/>
      </p:ext>
    </p:extLst>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a4a9a2a-21e1-431a-9d46-47b3dd98f37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CCE22F1A05F59409E02FC57A6E1D96E" ma:contentTypeVersion="16" ma:contentTypeDescription="Create a new document." ma:contentTypeScope="" ma:versionID="710e43e5f08155446eed91e34f3af0d3">
  <xsd:schema xmlns:xsd="http://www.w3.org/2001/XMLSchema" xmlns:xs="http://www.w3.org/2001/XMLSchema" xmlns:p="http://schemas.microsoft.com/office/2006/metadata/properties" xmlns:ns3="3a4a9a2a-21e1-431a-9d46-47b3dd98f37e" xmlns:ns4="3a46492f-dbcf-4453-922f-5919a5d044b4" targetNamespace="http://schemas.microsoft.com/office/2006/metadata/properties" ma:root="true" ma:fieldsID="624f1d9301d404c668612f1d3e6eb946" ns3:_="" ns4:_="">
    <xsd:import namespace="3a4a9a2a-21e1-431a-9d46-47b3dd98f37e"/>
    <xsd:import namespace="3a46492f-dbcf-4453-922f-5919a5d044b4"/>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_activity" minOccurs="0"/>
                <xsd:element ref="ns4:SharedWithUsers" minOccurs="0"/>
                <xsd:element ref="ns4:SharedWithDetails" minOccurs="0"/>
                <xsd:element ref="ns4:SharingHintHash" minOccurs="0"/>
                <xsd:element ref="ns3:MediaServiceObjectDetectorVersions" minOccurs="0"/>
                <xsd:element ref="ns3:MediaServiceGenerationTime" minOccurs="0"/>
                <xsd:element ref="ns3:MediaServiceEventHashCode" minOccurs="0"/>
                <xsd:element ref="ns3:MediaLengthInSeconds" minOccurs="0"/>
                <xsd:element ref="ns3:MediaServiceDateTaken" minOccurs="0"/>
                <xsd:element ref="ns3:MediaServiceSystemTags" minOccurs="0"/>
                <xsd:element ref="ns3:MediaServiceSearchPropertie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a9a2a-21e1-431a-9d46-47b3dd98f3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2" nillable="true" ma:displayName="_activity" ma:hidden="true" ma:internalName="_activity">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CR" ma:index="23"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a46492f-dbcf-4453-922f-5919a5d044b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E5CE95-27D3-477F-8BFD-AB9E7239A691}">
  <ds:schemaRefs>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http://purl.org/dc/elements/1.1/"/>
    <ds:schemaRef ds:uri="http://schemas.microsoft.com/office/2006/metadata/properties"/>
    <ds:schemaRef ds:uri="http://purl.org/dc/terms/"/>
    <ds:schemaRef ds:uri="3a46492f-dbcf-4453-922f-5919a5d044b4"/>
    <ds:schemaRef ds:uri="3a4a9a2a-21e1-431a-9d46-47b3dd98f37e"/>
    <ds:schemaRef ds:uri="http://www.w3.org/XML/1998/namespace"/>
  </ds:schemaRefs>
</ds:datastoreItem>
</file>

<file path=customXml/itemProps2.xml><?xml version="1.0" encoding="utf-8"?>
<ds:datastoreItem xmlns:ds="http://schemas.openxmlformats.org/officeDocument/2006/customXml" ds:itemID="{4882ECEC-D833-436C-B5C5-D76FAB202B69}">
  <ds:schemaRefs>
    <ds:schemaRef ds:uri="http://schemas.microsoft.com/sharepoint/v3/contenttype/forms"/>
  </ds:schemaRefs>
</ds:datastoreItem>
</file>

<file path=customXml/itemProps3.xml><?xml version="1.0" encoding="utf-8"?>
<ds:datastoreItem xmlns:ds="http://schemas.openxmlformats.org/officeDocument/2006/customXml" ds:itemID="{77280605-B118-4CB6-BBE1-F659E4D091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4a9a2a-21e1-431a-9d46-47b3dd98f37e"/>
    <ds:schemaRef ds:uri="3a46492f-dbcf-4453-922f-5919a5d044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166</TotalTime>
  <Words>877</Words>
  <Application>Microsoft Office PowerPoint</Application>
  <PresentationFormat>Widescreen</PresentationFormat>
  <Paragraphs>61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Poppins</vt:lpstr>
      <vt:lpstr>Trebuchet MS</vt:lpstr>
      <vt:lpstr>Wingdings 3</vt:lpstr>
      <vt:lpstr>Facet</vt:lpstr>
      <vt:lpstr>READI 1.0 Wellbeing Survey Analysis</vt:lpstr>
      <vt:lpstr>About the Wellbeing Survey</vt:lpstr>
      <vt:lpstr>Methodology</vt:lpstr>
      <vt:lpstr>High-Level  Regional Analysis</vt:lpstr>
      <vt:lpstr>READI 1.0 Regions</vt:lpstr>
      <vt:lpstr>Regional Participation</vt:lpstr>
      <vt:lpstr>Aggregate Analysis</vt:lpstr>
      <vt:lpstr>Survey Respondent Demographics</vt:lpstr>
      <vt:lpstr>Survey Respondent Demographics</vt:lpstr>
      <vt:lpstr>Survey Respondent Demographics</vt:lpstr>
      <vt:lpstr>Survey Respondent Demographics</vt:lpstr>
      <vt:lpstr>Survey Respondent Demographics</vt:lpstr>
      <vt:lpstr>Survey Respondent Demographics</vt:lpstr>
      <vt:lpstr>Survey Respondent Demographics</vt:lpstr>
      <vt:lpstr>Community Analysis</vt:lpstr>
      <vt:lpstr>PowerPoint Presentation</vt:lpstr>
      <vt:lpstr>PowerPoint Presentation</vt:lpstr>
      <vt:lpstr>PowerPoint Presentation</vt:lpstr>
      <vt:lpstr>READI 1.0 Response Analysis</vt:lpstr>
      <vt:lpstr>READI 1.0 Response Analysis</vt:lpstr>
      <vt:lpstr>PowerPoint Presentation</vt:lpstr>
      <vt:lpstr>Conclusions</vt:lpstr>
      <vt:lpstr>Survey Respondent Demographics Conclusions</vt:lpstr>
      <vt:lpstr>Community Analysis Conclusions</vt:lpstr>
      <vt:lpstr>READI 1.0 Analysis 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Nicholas Aaron Neuman</dc:creator>
  <cp:lastModifiedBy>Nicholas Aaron Neuman</cp:lastModifiedBy>
  <cp:revision>5</cp:revision>
  <dcterms:created xsi:type="dcterms:W3CDTF">2024-10-08T17:46:34Z</dcterms:created>
  <dcterms:modified xsi:type="dcterms:W3CDTF">2024-11-22T20:50:23Z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044bd30-2ed7-4c9d-9d12-46200872a97b_Enabled">
    <vt:lpwstr>true</vt:lpwstr>
  </property>
  <property fmtid="{D5CDD505-2E9C-101B-9397-08002B2CF9AE}" pid="3" name="MSIP_Label_4044bd30-2ed7-4c9d-9d12-46200872a97b_SetDate">
    <vt:lpwstr>2024-10-08T17:47:06Z</vt:lpwstr>
  </property>
  <property fmtid="{D5CDD505-2E9C-101B-9397-08002B2CF9AE}" pid="4" name="MSIP_Label_4044bd30-2ed7-4c9d-9d12-46200872a97b_Method">
    <vt:lpwstr>Standard</vt:lpwstr>
  </property>
  <property fmtid="{D5CDD505-2E9C-101B-9397-08002B2CF9AE}" pid="5" name="MSIP_Label_4044bd30-2ed7-4c9d-9d12-46200872a97b_Name">
    <vt:lpwstr>defa4170-0d19-0005-0004-bc88714345d2</vt:lpwstr>
  </property>
  <property fmtid="{D5CDD505-2E9C-101B-9397-08002B2CF9AE}" pid="6" name="MSIP_Label_4044bd30-2ed7-4c9d-9d12-46200872a97b_SiteId">
    <vt:lpwstr>4130bd39-7c53-419c-b1e5-8758d6d63f21</vt:lpwstr>
  </property>
  <property fmtid="{D5CDD505-2E9C-101B-9397-08002B2CF9AE}" pid="7" name="MSIP_Label_4044bd30-2ed7-4c9d-9d12-46200872a97b_ActionId">
    <vt:lpwstr>a2eeabbc-8dd7-4a5b-bc27-0255df86e34f</vt:lpwstr>
  </property>
  <property fmtid="{D5CDD505-2E9C-101B-9397-08002B2CF9AE}" pid="8" name="MSIP_Label_4044bd30-2ed7-4c9d-9d12-46200872a97b_ContentBits">
    <vt:lpwstr>0</vt:lpwstr>
  </property>
  <property fmtid="{D5CDD505-2E9C-101B-9397-08002B2CF9AE}" pid="9" name="ContentTypeId">
    <vt:lpwstr>0x0101002CCE22F1A05F59409E02FC57A6E1D96E</vt:lpwstr>
  </property>
</Properties>
</file>