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 id="2147483726" r:id="rId5"/>
    <p:sldMasterId id="2147483752" r:id="rId6"/>
  </p:sldMasterIdLst>
  <p:notesMasterIdLst>
    <p:notesMasterId r:id="rId52"/>
  </p:notesMasterIdLst>
  <p:handoutMasterIdLst>
    <p:handoutMasterId r:id="rId53"/>
  </p:handoutMasterIdLst>
  <p:sldIdLst>
    <p:sldId id="641" r:id="rId7"/>
    <p:sldId id="267" r:id="rId8"/>
    <p:sldId id="639" r:id="rId9"/>
    <p:sldId id="726" r:id="rId10"/>
    <p:sldId id="727" r:id="rId11"/>
    <p:sldId id="456" r:id="rId12"/>
    <p:sldId id="729" r:id="rId13"/>
    <p:sldId id="730" r:id="rId14"/>
    <p:sldId id="731" r:id="rId15"/>
    <p:sldId id="732" r:id="rId16"/>
    <p:sldId id="733" r:id="rId17"/>
    <p:sldId id="734" r:id="rId18"/>
    <p:sldId id="735" r:id="rId19"/>
    <p:sldId id="736" r:id="rId20"/>
    <p:sldId id="746" r:id="rId21"/>
    <p:sldId id="644" r:id="rId22"/>
    <p:sldId id="692" r:id="rId23"/>
    <p:sldId id="691" r:id="rId24"/>
    <p:sldId id="737" r:id="rId25"/>
    <p:sldId id="696" r:id="rId26"/>
    <p:sldId id="697" r:id="rId27"/>
    <p:sldId id="738" r:id="rId28"/>
    <p:sldId id="695" r:id="rId29"/>
    <p:sldId id="693" r:id="rId30"/>
    <p:sldId id="739" r:id="rId31"/>
    <p:sldId id="740" r:id="rId32"/>
    <p:sldId id="741" r:id="rId33"/>
    <p:sldId id="742" r:id="rId34"/>
    <p:sldId id="743" r:id="rId35"/>
    <p:sldId id="744" r:id="rId36"/>
    <p:sldId id="745" r:id="rId37"/>
    <p:sldId id="707" r:id="rId38"/>
    <p:sldId id="709" r:id="rId39"/>
    <p:sldId id="710" r:id="rId40"/>
    <p:sldId id="748" r:id="rId41"/>
    <p:sldId id="712" r:id="rId42"/>
    <p:sldId id="754" r:id="rId43"/>
    <p:sldId id="753" r:id="rId44"/>
    <p:sldId id="756" r:id="rId45"/>
    <p:sldId id="757" r:id="rId46"/>
    <p:sldId id="755" r:id="rId47"/>
    <p:sldId id="713" r:id="rId48"/>
    <p:sldId id="694" r:id="rId49"/>
    <p:sldId id="751" r:id="rId50"/>
    <p:sldId id="721" r:id="rId51"/>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BF4913-A6EB-B0DA-FC89-928D6F70911C}" name="Clarke, Kelly" initials="CK" userId="S::kclarke@iff.org::14b259f4-0e58-414b-bc75-2dbcf1cdc7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2"/>
    <a:srgbClr val="002776"/>
    <a:srgbClr val="FFDF00"/>
    <a:srgbClr val="009C3B"/>
    <a:srgbClr val="007377"/>
    <a:srgbClr val="DAAA00"/>
    <a:srgbClr val="E03C31"/>
    <a:srgbClr val="494949"/>
    <a:srgbClr val="006264"/>
    <a:srgbClr val="7474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9" d="100"/>
          <a:sy n="129" d="100"/>
        </p:scale>
        <p:origin x="150" y="372"/>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7" tIns="46659" rIns="93317" bIns="46659" rtlCol="0"/>
          <a:lstStyle>
            <a:lvl1pPr algn="r">
              <a:defRPr sz="1200"/>
            </a:lvl1pPr>
          </a:lstStyle>
          <a:p>
            <a:fld id="{234C4342-0D36-4278-B697-3523B8D3592A}" type="datetimeFigureOut">
              <a:rPr lang="en-US" smtClean="0"/>
              <a:t>10/3/2025</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7" tIns="46659" rIns="93317" bIns="46659" rtlCol="0" anchor="b"/>
          <a:lstStyle>
            <a:lvl1pPr algn="r">
              <a:defRPr sz="1200"/>
            </a:lvl1pPr>
          </a:lstStyle>
          <a:p>
            <a:fld id="{92B79B5C-3D28-43DB-AEBD-62F4D1A3FA2E}" type="slidenum">
              <a:rPr lang="en-US" smtClean="0"/>
              <a:t>‹#›</a:t>
            </a:fld>
            <a:endParaRPr lang="en-US"/>
          </a:p>
        </p:txBody>
      </p:sp>
    </p:spTree>
    <p:extLst>
      <p:ext uri="{BB962C8B-B14F-4D97-AF65-F5344CB8AC3E}">
        <p14:creationId xmlns:p14="http://schemas.microsoft.com/office/powerpoint/2010/main" val="3133537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019A1EAE-6E22-49DA-B78B-373A25BDBBD0}" type="datetimeFigureOut">
              <a:rPr lang="en-US" smtClean="0"/>
              <a:t>10/3/2025</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E84D3584-681D-4EEA-97C0-46036F6DF9F4}" type="slidenum">
              <a:rPr lang="en-US" smtClean="0"/>
              <a:t>‹#›</a:t>
            </a:fld>
            <a:endParaRPr lang="en-US"/>
          </a:p>
        </p:txBody>
      </p:sp>
    </p:spTree>
    <p:extLst>
      <p:ext uri="{BB962C8B-B14F-4D97-AF65-F5344CB8AC3E}">
        <p14:creationId xmlns:p14="http://schemas.microsoft.com/office/powerpoint/2010/main" val="1944161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7220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742BD-BEB3-AA67-1FEB-4556E0679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303C0-CBF2-333A-1996-F2B5AF7CAF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CEA58-0850-BB5E-DD57-A28FB2AB1A7F}"/>
              </a:ext>
            </a:extLst>
          </p:cNvPr>
          <p:cNvSpPr>
            <a:spLocks noGrp="1"/>
          </p:cNvSpPr>
          <p:nvPr>
            <p:ph type="body" idx="1"/>
          </p:nvPr>
        </p:nvSpPr>
        <p:spPr/>
        <p:txBody>
          <a:bodyPr/>
          <a:lstStyle/>
          <a:p>
            <a:r>
              <a:rPr lang="en-US"/>
              <a:t>In February, we held a preliminary presentation of these findings with stakeholders in the ECE space in Benton County where we also had a conversation of challenges in childcare.</a:t>
            </a:r>
          </a:p>
        </p:txBody>
      </p:sp>
      <p:sp>
        <p:nvSpPr>
          <p:cNvPr id="4" name="Slide Number Placeholder 3">
            <a:extLst>
              <a:ext uri="{FF2B5EF4-FFF2-40B4-BE49-F238E27FC236}">
                <a16:creationId xmlns:a16="http://schemas.microsoft.com/office/drawing/2014/main" id="{F9C0F599-0826-F75E-9C8C-FCE8C1BA3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5179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58D04-5C6A-0159-9C6E-60C40BA1C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2AD3A-A52C-78EC-206D-C8718A8F0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75A22-6293-DD13-3144-9BFC311FA6BD}"/>
              </a:ext>
            </a:extLst>
          </p:cNvPr>
          <p:cNvSpPr>
            <a:spLocks noGrp="1"/>
          </p:cNvSpPr>
          <p:nvPr>
            <p:ph type="body" idx="1"/>
          </p:nvPr>
        </p:nvSpPr>
        <p:spPr/>
        <p:txBody>
          <a:bodyPr/>
          <a:lstStyle/>
          <a:p>
            <a:r>
              <a:rPr lang="en-US"/>
              <a:t>There are also opportunities for developing child care services in Benton County as discussed in our dialogue with stakeholders. Home Care is one of them where</a:t>
            </a:r>
          </a:p>
        </p:txBody>
      </p:sp>
      <p:sp>
        <p:nvSpPr>
          <p:cNvPr id="4" name="Slide Number Placeholder 3">
            <a:extLst>
              <a:ext uri="{FF2B5EF4-FFF2-40B4-BE49-F238E27FC236}">
                <a16:creationId xmlns:a16="http://schemas.microsoft.com/office/drawing/2014/main" id="{70E96336-55E0-9FF3-F081-EC516531FD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5159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D5FFC-0D3D-C550-B98E-F4A6009F1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2F7A1-CEB9-B227-97BE-2C53A21CE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5431F-050F-D339-D2E7-7991CF0E12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10D1BB0-3498-031D-7D8F-0E61CA54BD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1729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StoryMap: https://storymaps.arcgis.com/stories/06895649e303458dafda8f4a067f4b80</a:t>
            </a:r>
          </a:p>
          <a:p>
            <a:endParaRPr lang="en-US"/>
          </a:p>
          <a:p>
            <a:r>
              <a:rPr lang="en-US"/>
              <a:t>We made reference to our online report which I would like to go over now. This online report is organized to start with the key takeaways from this report, then we go over the ECE landscape on provider supply and demand, demographics, and key indicators. We review the challenges, and opportunities. We also present some recommendations and call to actions at the end. You can click on the headers to jump to each section. </a:t>
            </a:r>
          </a:p>
        </p:txBody>
      </p:sp>
      <p:sp>
        <p:nvSpPr>
          <p:cNvPr id="4" name="Slide Number Placeholder 3"/>
          <p:cNvSpPr>
            <a:spLocks noGrp="1"/>
          </p:cNvSpPr>
          <p:nvPr>
            <p:ph type="sldNum" sz="quarter" idx="5"/>
          </p:nvPr>
        </p:nvSpPr>
        <p:spPr/>
        <p:txBody>
          <a:bodyPr/>
          <a:lstStyle/>
          <a:p>
            <a:fld id="{E84D3584-681D-4EEA-97C0-46036F6DF9F4}" type="slidenum">
              <a:rPr lang="en-US" smtClean="0"/>
              <a:t>15</a:t>
            </a:fld>
            <a:endParaRPr lang="en-US"/>
          </a:p>
        </p:txBody>
      </p:sp>
    </p:spTree>
    <p:extLst>
      <p:ext uri="{BB962C8B-B14F-4D97-AF65-F5344CB8AC3E}">
        <p14:creationId xmlns:p14="http://schemas.microsoft.com/office/powerpoint/2010/main" val="1940603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66A74-48EF-243C-8399-240D17573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2FC20-42FD-B094-6016-1344E78F7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7415F-8C6E-B802-827A-2B4C3B18CBF6}"/>
              </a:ext>
            </a:extLst>
          </p:cNvPr>
          <p:cNvSpPr>
            <a:spLocks noGrp="1"/>
          </p:cNvSpPr>
          <p:nvPr>
            <p:ph type="body" idx="1"/>
          </p:nvPr>
        </p:nvSpPr>
        <p:spPr/>
        <p:txBody>
          <a:bodyPr/>
          <a:lstStyle/>
          <a:p>
            <a:r>
              <a:rPr lang="en-US"/>
              <a:t>Slides – only for clients interested in debt modeling.  PMs should review financial statements to assess alignment with the ability to carry debt. </a:t>
            </a:r>
          </a:p>
        </p:txBody>
      </p:sp>
      <p:sp>
        <p:nvSpPr>
          <p:cNvPr id="4" name="Slide Number Placeholder 3">
            <a:extLst>
              <a:ext uri="{FF2B5EF4-FFF2-40B4-BE49-F238E27FC236}">
                <a16:creationId xmlns:a16="http://schemas.microsoft.com/office/drawing/2014/main" id="{4DA24D87-0583-8BEF-6E5E-E6C4D764D0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891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3717A-AF44-B3D2-EBC0-9C3693490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54F2E-5965-C487-572B-0D122EA7A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E452F-2FD1-D810-765E-06E1C9ADBC43}"/>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3F949006-75BC-3DB0-A4ED-B59B3FE4C1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7598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99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7A686-D55D-58E1-A7D2-348B8AF32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EC64F-4E65-D042-FBEC-36EFB095B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9E4F19-B251-7B5D-2056-E4B7F471293E}"/>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A486C79F-383D-C234-8CDF-9C1E0B2B53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2734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5BFBC-E4A4-3868-0AD3-9FFE88F15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AFE25-AB13-0A65-FE53-4EDE21936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B1DA8-9866-2DEF-8048-16D296DE3D2D}"/>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306CB7C2-4E74-0459-57DD-9B565D049D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8988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DBD1E-B628-4197-0546-E541890B2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E7D48-66E9-6DEA-F3A2-F11DD8DFF0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DCBAD-3726-D652-F7C1-0E5E0B4F0A52}"/>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E1F44B03-D1D6-D510-8FF6-6541C462C0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123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CC01D-B7AA-6170-86DC-400F7374A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42C5C2-EA03-4464-767C-9D06E8421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D7FD41-EC91-99AF-EB6D-F6258FADED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9FD52A-399F-773F-C96C-0F5B9A04A1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008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CD11F-F75B-30F4-A1F1-0AFC92E6E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3DE1A-7672-2398-ED6E-BA7F7279A1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323A4-F899-EF0B-4267-F037BACCF2C4}"/>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DDA469A2-9A62-F048-29BD-09101CA0D3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4526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0106E-58F5-4763-0390-DB9496FD8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767EC-216C-D879-D6F6-66654970C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6053D1-951C-3054-758B-A48222B7D213}"/>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64412767-2818-EFEE-4CF5-CA3C04EFB1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8165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15355-BF9A-1855-89CD-53652E153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F6B3C-66F2-D151-00B1-7C135821F6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F1658-2C98-220B-6178-7C097E013413}"/>
              </a:ext>
            </a:extLst>
          </p:cNvPr>
          <p:cNvSpPr>
            <a:spLocks noGrp="1"/>
          </p:cNvSpPr>
          <p:nvPr>
            <p:ph type="body" idx="1"/>
          </p:nvPr>
        </p:nvSpPr>
        <p:spPr/>
        <p:txBody>
          <a:bodyPr/>
          <a:lstStyle/>
          <a:p>
            <a:r>
              <a:rPr lang="en-US"/>
              <a:t>Slides – only for clients interested in debt modeling.  PMs should review financial statements to assess alignment with the ability to carry debt. </a:t>
            </a:r>
          </a:p>
        </p:txBody>
      </p:sp>
      <p:sp>
        <p:nvSpPr>
          <p:cNvPr id="4" name="Slide Number Placeholder 3">
            <a:extLst>
              <a:ext uri="{FF2B5EF4-FFF2-40B4-BE49-F238E27FC236}">
                <a16:creationId xmlns:a16="http://schemas.microsoft.com/office/drawing/2014/main" id="{CAF73361-BAB6-0CCC-8F1D-AF86DA5A8C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1903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3717A-AF44-B3D2-EBC0-9C3693490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54F2E-5965-C487-572B-0D122EA7A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E452F-2FD1-D810-765E-06E1C9ADBC43}"/>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3F949006-75BC-3DB0-A4ED-B59B3FE4C1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7598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99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1B227-413F-6524-20B8-4972F79AC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60D35-A45D-621B-D64A-A18A170E3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9A4AD-13C7-CDFF-9C23-37B1AE12EADD}"/>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D5BDA338-7421-4DFC-4900-CAAFE54376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0123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A7BDA-D551-2030-AB98-4E3C80E6F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96313-B063-26A4-53C8-55B015ABA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0EC0F-D127-5A13-6DEC-7B7B4A7234B9}"/>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55CEA470-922E-725A-A687-8AEE74DEB9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736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67E42-D652-5E70-668E-1446B9A5D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F5C27-FB16-52E0-A51A-377B4B7F7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4DA66-F8EA-B51E-7E18-BE2467CA5A6E}"/>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C4511FEC-832D-B15D-808D-4CB9FCA671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3191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72A7A-AA20-8BD7-0968-670D7AD053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8DE87-6DD4-83BB-B661-E199D8171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A68FF-EDD5-20BE-B0AB-E6659459FBD3}"/>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ECD2CD40-B811-1182-A774-21102632A7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7704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91CB8-D5FB-8FAD-EFCB-B26092E83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F42A51-9485-F79C-C6A3-820AC44A4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44A316-AD59-060A-2844-3F6B51EF4BAB}"/>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7CB2988E-DD0F-7E7A-3587-C34D8B9E51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7164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35A76-A26E-86FD-799E-8A24E7EF2E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2CAD09-066C-6164-40AB-6BC4023D6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76FBA-9ACC-9218-362B-722DED6F04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AFE007-DC7D-00FC-B16E-A87CF1394B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591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44E01-25FF-170B-9096-5FC6149E6F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CA58D-EACA-8251-E62D-98AC63064A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C95DF-6710-89C7-FBD3-E22754987114}"/>
              </a:ext>
            </a:extLst>
          </p:cNvPr>
          <p:cNvSpPr>
            <a:spLocks noGrp="1"/>
          </p:cNvSpPr>
          <p:nvPr>
            <p:ph type="body" idx="1"/>
          </p:nvPr>
        </p:nvSpPr>
        <p:spPr/>
        <p:txBody>
          <a:bodyPr/>
          <a:lstStyle/>
          <a:p>
            <a:r>
              <a:rPr lang="en-US"/>
              <a:t>Slides – only for clients interested in debt modeling.  PMs should review financial statements to assess alignment with the ability to carry debt. </a:t>
            </a:r>
          </a:p>
        </p:txBody>
      </p:sp>
      <p:sp>
        <p:nvSpPr>
          <p:cNvPr id="4" name="Slide Number Placeholder 3">
            <a:extLst>
              <a:ext uri="{FF2B5EF4-FFF2-40B4-BE49-F238E27FC236}">
                <a16:creationId xmlns:a16="http://schemas.microsoft.com/office/drawing/2014/main" id="{D90C9CE2-AB2E-7415-A645-128DBF2095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9555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B0F59-57FD-D77A-F917-61E3C818A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8DA24-6D0A-0576-2DEE-C5A042BB4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47BA6-E864-3D35-5652-4F711D0332D1}"/>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0B8E4F6F-2E1B-7040-69DF-1124EB2928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0361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B20D4-0378-0196-65CB-482C22998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583DC-4558-FDA4-12A6-10537168C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5D425-D0EA-BB32-FB36-E3F030B2F6D8}"/>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465E12E6-F5C1-06D1-FF71-0AEED36D92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8996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C54B5-008A-640A-2ACB-F3F485997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68ACD-388C-B821-D3E1-A790AC113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8A02F-C4AF-06B8-C101-CB160FDF9540}"/>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6F5521A7-8016-1075-0F73-D96A898D8C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107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53DF1-A816-8EFA-850B-DE1344FA8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E05E3-2CC8-E607-0CE6-B2F7D149A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E42C5-3511-D69D-DC7D-3198CE712010}"/>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E1752720-49F3-02B9-921F-C719899DFA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4952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7693B-675F-4DBE-6C58-DCD3A72A2A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A56A2-403B-741C-35E0-9F0F43F6F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7C7F5-0D78-5607-F962-5F99E50CEB0B}"/>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B88F953B-A1EE-8F81-3622-354A712BC7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2918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71960-BCE2-C362-CC54-4CF378EE9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FD794-21D2-FBEF-474E-276F5CED1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4358A-CA51-E00E-5E82-67C08C9221CC}"/>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5E6DF14B-4E00-436B-2CBB-4CC0E1F34E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6011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54755-F1D8-9B04-84D1-5A586DA61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DFB452-82CD-79FF-76E0-2689AA81E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F0519C-11F8-C757-FA6C-833DF11FEDD1}"/>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96A5758E-A4E9-10E7-FB7F-CC56FB8817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1789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28850-A782-FD59-E380-2BB694D3A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1EB9C6-1C21-689A-2B73-E339DF335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16BD8-2406-6375-56E9-9422CF270459}"/>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DC7F297B-FC04-30F7-E905-19EE497219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7242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E60DB-9912-FF7A-510A-E9D9D11DC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2D998-10D8-5363-087A-54D976E66D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C299C-99AA-05D2-17DD-F3E0897CAE73}"/>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4D34B290-F15E-C51A-211D-2EC7901C75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442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4D3584-681D-4EEA-97C0-46036F6DF9F4}" type="slidenum">
              <a:rPr lang="en-US" smtClean="0"/>
              <a:t>6</a:t>
            </a:fld>
            <a:endParaRPr lang="en-US"/>
          </a:p>
        </p:txBody>
      </p:sp>
    </p:spTree>
    <p:extLst>
      <p:ext uri="{BB962C8B-B14F-4D97-AF65-F5344CB8AC3E}">
        <p14:creationId xmlns:p14="http://schemas.microsoft.com/office/powerpoint/2010/main" val="1450277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7AB8C-B523-22BD-25D9-AAC4F1206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F3DE14-66E1-F557-6479-CB32CC69F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2A838-E60C-0DA8-E5BB-335227A0C722}"/>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35555553-7C55-0F91-4A14-534F1EA649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275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18589-111D-2550-56F8-BE17260F3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5A748-6457-5DD1-2732-E69B95C60F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EFA20-ACD3-AF10-F38C-0F773263D73C}"/>
              </a:ext>
            </a:extLst>
          </p:cNvPr>
          <p:cNvSpPr>
            <a:spLocks noGrp="1"/>
          </p:cNvSpPr>
          <p:nvPr>
            <p:ph type="body" idx="1"/>
          </p:nvPr>
        </p:nvSpPr>
        <p:spPr/>
        <p:txBody>
          <a:bodyPr/>
          <a:lstStyle/>
          <a:p>
            <a:r>
              <a:rPr lang="en-US"/>
              <a:t>Slides – only for clients interested in debt modeling.  PMs should review financial statements to assess alignment with the ability to carry debt. </a:t>
            </a:r>
          </a:p>
        </p:txBody>
      </p:sp>
      <p:sp>
        <p:nvSpPr>
          <p:cNvPr id="4" name="Slide Number Placeholder 3">
            <a:extLst>
              <a:ext uri="{FF2B5EF4-FFF2-40B4-BE49-F238E27FC236}">
                <a16:creationId xmlns:a16="http://schemas.microsoft.com/office/drawing/2014/main" id="{7E506B92-3B54-3E82-14C6-3AF408CF5E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710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4EF45-7245-1146-8D06-F66D35695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8925A4-0735-05E4-11D2-9EF8A3563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AC720-3AB3-AA6E-7853-05EE6AFBDB48}"/>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F7BEA83B-E7D4-386C-C46D-1B2F364399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2434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6C8FF-3C05-CE2A-453F-A4A78C725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57FAF-370E-AE44-9554-6B166C575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B79DD8-925B-0B74-CF19-9C8CAAF7FC52}"/>
              </a:ext>
            </a:extLst>
          </p:cNvPr>
          <p:cNvSpPr>
            <a:spLocks noGrp="1"/>
          </p:cNvSpPr>
          <p:nvPr>
            <p:ph type="body" idx="1"/>
          </p:nvPr>
        </p:nvSpPr>
        <p:spPr/>
        <p:txBody>
          <a:bodyPr/>
          <a:lstStyle/>
          <a:p>
            <a:r>
              <a:rPr lang="en-US"/>
              <a:t>At times agency’s will have a site in mind which they will want to include as a scenario – or their own site – modeling an additional one to two hypotheticals provides for additional options if the feasibility analysis presents challenges or if the site becomes no longer available or difficult site issues come up. </a:t>
            </a:r>
          </a:p>
        </p:txBody>
      </p:sp>
      <p:sp>
        <p:nvSpPr>
          <p:cNvPr id="4" name="Slide Number Placeholder 3">
            <a:extLst>
              <a:ext uri="{FF2B5EF4-FFF2-40B4-BE49-F238E27FC236}">
                <a16:creationId xmlns:a16="http://schemas.microsoft.com/office/drawing/2014/main" id="{83A8DC15-B66A-4635-8999-B2C66335A3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9410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D00E2-0766-2ED3-C192-AA08D2BF4A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2EB8B-9292-0DB8-2CE0-41F3406A1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FD583-1C08-7031-F35D-9F529C58B293}"/>
              </a:ext>
            </a:extLst>
          </p:cNvPr>
          <p:cNvSpPr>
            <a:spLocks noGrp="1"/>
          </p:cNvSpPr>
          <p:nvPr>
            <p:ph type="body" idx="1"/>
          </p:nvPr>
        </p:nvSpPr>
        <p:spPr/>
        <p:txBody>
          <a:bodyPr/>
          <a:lstStyle/>
          <a:p>
            <a:r>
              <a:rPr lang="en-US" sz="1000">
                <a:solidFill>
                  <a:schemeClr val="tx1"/>
                </a:solidFill>
                <a:ea typeface="OpenSans-Regular" pitchFamily="34" charset="-122"/>
                <a:cs typeface="Calibri" panose="020F0502020204030204" pitchFamily="34" charset="0"/>
              </a:rPr>
              <a:t>Population changes help us understand where childcare may be needed most in the future. While Benton County…We categorized Benton County in Western, Central and Eastern areas that correspond to Boswell, Fowler and Oxford. I’ll show these areas at the end when I present the online report for the ECE landscape. Western – can infer from community dialogue, large </a:t>
            </a:r>
            <a:r>
              <a:rPr lang="en-US" sz="1000" err="1">
                <a:solidFill>
                  <a:schemeClr val="tx1"/>
                </a:solidFill>
                <a:ea typeface="OpenSans-Regular" pitchFamily="34" charset="-122"/>
                <a:cs typeface="Calibri" panose="020F0502020204030204" pitchFamily="34" charset="0"/>
              </a:rPr>
              <a:t>bipoc</a:t>
            </a:r>
            <a:r>
              <a:rPr lang="en-US" sz="1000">
                <a:solidFill>
                  <a:schemeClr val="tx1"/>
                </a:solidFill>
                <a:ea typeface="OpenSans-Regular" pitchFamily="34" charset="-122"/>
                <a:cs typeface="Calibri" panose="020F0502020204030204" pitchFamily="34" charset="0"/>
              </a:rPr>
              <a:t> population increase from new immigrants.</a:t>
            </a:r>
          </a:p>
        </p:txBody>
      </p:sp>
      <p:sp>
        <p:nvSpPr>
          <p:cNvPr id="4" name="Slide Number Placeholder 3">
            <a:extLst>
              <a:ext uri="{FF2B5EF4-FFF2-40B4-BE49-F238E27FC236}">
                <a16:creationId xmlns:a16="http://schemas.microsoft.com/office/drawing/2014/main" id="{54D65BC3-0510-2634-D46F-0DB60A3004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7469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C71A5-D9F1-ED64-1510-5A13FBE86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1D75A-1600-367F-1993-01BA57FE7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0BE77-E75D-3F34-EFCC-EC6EBE15C73E}"/>
              </a:ext>
            </a:extLst>
          </p:cNvPr>
          <p:cNvSpPr>
            <a:spLocks noGrp="1"/>
          </p:cNvSpPr>
          <p:nvPr>
            <p:ph type="body" idx="1"/>
          </p:nvPr>
        </p:nvSpPr>
        <p:spPr/>
        <p:txBody>
          <a:bodyPr/>
          <a:lstStyle/>
          <a:p>
            <a:r>
              <a:rPr lang="en-US"/>
              <a:t>Next we examine, the overall the supply and demand for licensed ECE care. That’s more big picture, and we’ll show more details in the online report.</a:t>
            </a:r>
          </a:p>
        </p:txBody>
      </p:sp>
      <p:sp>
        <p:nvSpPr>
          <p:cNvPr id="4" name="Slide Number Placeholder 3">
            <a:extLst>
              <a:ext uri="{FF2B5EF4-FFF2-40B4-BE49-F238E27FC236}">
                <a16:creationId xmlns:a16="http://schemas.microsoft.com/office/drawing/2014/main" id="{D180C3D2-57AC-0259-C323-73B2BD3603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7121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0C600-A313-D431-8516-59D0B8BCC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D5708-2C80-EC6E-A11B-77F634435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7248BE-BC39-BB02-FF52-5407FFBD3CCB}"/>
              </a:ext>
            </a:extLst>
          </p:cNvPr>
          <p:cNvSpPr>
            <a:spLocks noGrp="1"/>
          </p:cNvSpPr>
          <p:nvPr>
            <p:ph type="body" idx="1"/>
          </p:nvPr>
        </p:nvSpPr>
        <p:spPr/>
        <p:txBody>
          <a:bodyPr/>
          <a:lstStyle/>
          <a:p>
            <a:r>
              <a:rPr lang="en-US">
                <a:solidFill>
                  <a:schemeClr val="tx1"/>
                </a:solidFill>
                <a:ea typeface="OpenSans-Regular" pitchFamily="34" charset="-122"/>
                <a:cs typeface="Calibri" panose="020F0502020204030204" pitchFamily="34" charset="0"/>
              </a:rPr>
              <a:t>We also use key indicators to let us know more about need. Specifically, affordability based on median family income, child density, parents in the workforce, and commute time. Affordability…child density relates to large decrease in child population in recent years.</a:t>
            </a:r>
          </a:p>
        </p:txBody>
      </p:sp>
      <p:sp>
        <p:nvSpPr>
          <p:cNvPr id="4" name="Slide Number Placeholder 3">
            <a:extLst>
              <a:ext uri="{FF2B5EF4-FFF2-40B4-BE49-F238E27FC236}">
                <a16:creationId xmlns:a16="http://schemas.microsoft.com/office/drawing/2014/main" id="{B61BE8E1-A817-0383-2E61-F2C18275C8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9552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107AF-EA72-1D2D-ADEA-6B7EEAB75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E3EF1-A793-58AF-FC43-55423E2CA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65C84-C7D3-8F88-50CC-D34AEDA0343A}"/>
              </a:ext>
            </a:extLst>
          </p:cNvPr>
          <p:cNvSpPr>
            <a:spLocks noGrp="1"/>
          </p:cNvSpPr>
          <p:nvPr>
            <p:ph type="body" idx="1"/>
          </p:nvPr>
        </p:nvSpPr>
        <p:spPr/>
        <p:txBody>
          <a:bodyPr/>
          <a:lstStyle/>
          <a:p>
            <a:r>
              <a:rPr lang="en-US" sz="1200" b="0" i="0" kern="1200">
                <a:solidFill>
                  <a:schemeClr val="tx1"/>
                </a:solidFill>
                <a:effectLst/>
                <a:latin typeface="+mn-lt"/>
                <a:ea typeface="+mn-ea"/>
                <a:cs typeface="+mn-cs"/>
              </a:rPr>
              <a:t>Major employers are important because ECE providers tend to cluster near larger towns and steady employers to reduce the risk of closure. Within Benton County... For families working these jobs, flexible childcare is essential but may hard to find. We do know there is uncertainty around the CHIPs act, but recently it was reported in May that SK Hynix had their site rezoning approved so that project seams to be moving ahead.</a:t>
            </a:r>
            <a:endParaRPr lang="en-US"/>
          </a:p>
        </p:txBody>
      </p:sp>
      <p:sp>
        <p:nvSpPr>
          <p:cNvPr id="4" name="Slide Number Placeholder 3">
            <a:extLst>
              <a:ext uri="{FF2B5EF4-FFF2-40B4-BE49-F238E27FC236}">
                <a16:creationId xmlns:a16="http://schemas.microsoft.com/office/drawing/2014/main" id="{290F49AF-AB19-8F8E-C90B-1EF8C0A241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917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4B3C0-D7FB-6691-FD05-FDFE0DF80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E3B26-1928-4F9D-8C20-CC027458F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A51AE-852F-4E5B-E7FE-34C6D0A8AE99}"/>
              </a:ext>
            </a:extLst>
          </p:cNvPr>
          <p:cNvSpPr>
            <a:spLocks noGrp="1"/>
          </p:cNvSpPr>
          <p:nvPr>
            <p:ph type="body" idx="1"/>
          </p:nvPr>
        </p:nvSpPr>
        <p:spPr/>
        <p:txBody>
          <a:bodyPr/>
          <a:lstStyle/>
          <a:p>
            <a:r>
              <a:rPr lang="en-US"/>
              <a:t>Where residents commute to work is another consideration given the large commute times in rural areas. Those are specifically resident. When looking at it from the angle of workers of Benton County nearly half…. This makes a strong case for </a:t>
            </a:r>
            <a:r>
              <a:rPr lang="en-US" err="1"/>
              <a:t>ece</a:t>
            </a:r>
            <a:r>
              <a:rPr lang="en-US"/>
              <a:t> childcare in central and southeast BC.  </a:t>
            </a:r>
          </a:p>
        </p:txBody>
      </p:sp>
      <p:sp>
        <p:nvSpPr>
          <p:cNvPr id="4" name="Slide Number Placeholder 3">
            <a:extLst>
              <a:ext uri="{FF2B5EF4-FFF2-40B4-BE49-F238E27FC236}">
                <a16:creationId xmlns:a16="http://schemas.microsoft.com/office/drawing/2014/main" id="{ECB7F2B2-A164-2231-E494-E3E4801D51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D3584-681D-4EEA-97C0-46036F6DF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6470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emf"/><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Master" Target="../slideMasters/slideMaster1.xml"/><Relationship Id="rId6" Type="http://schemas.microsoft.com/office/2007/relationships/hdphoto" Target="../media/hdphoto7.wdp"/><Relationship Id="rId11" Type="http://schemas.openxmlformats.org/officeDocument/2006/relationships/image" Target="../media/image27.png"/><Relationship Id="rId5" Type="http://schemas.openxmlformats.org/officeDocument/2006/relationships/image" Target="../media/image24.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26.png"/></Relationships>
</file>

<file path=ppt/slideLayouts/_rels/slideLayout1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15.wdp"/><Relationship Id="rId2" Type="http://schemas.openxmlformats.org/officeDocument/2006/relationships/image" Target="../media/image14.png"/><Relationship Id="rId1" Type="http://schemas.openxmlformats.org/officeDocument/2006/relationships/slideMaster" Target="../slideMasters/slideMaster1.xml"/><Relationship Id="rId6" Type="http://schemas.microsoft.com/office/2007/relationships/hdphoto" Target="../media/hdphoto12.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31.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emf"/><Relationship Id="rId1" Type="http://schemas.openxmlformats.org/officeDocument/2006/relationships/slideMaster" Target="../slideMasters/slideMaster2.xml"/><Relationship Id="rId5" Type="http://schemas.openxmlformats.org/officeDocument/2006/relationships/image" Target="../media/image36.sv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Master" Target="../slideMasters/slideMaster2.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Master" Target="../slideMasters/slideMaster2.xml"/><Relationship Id="rId6" Type="http://schemas.microsoft.com/office/2007/relationships/hdphoto" Target="../media/hdphoto7.wdp"/><Relationship Id="rId11" Type="http://schemas.openxmlformats.org/officeDocument/2006/relationships/image" Target="../media/image27.png"/><Relationship Id="rId5" Type="http://schemas.openxmlformats.org/officeDocument/2006/relationships/image" Target="../media/image24.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15.wdp"/><Relationship Id="rId2" Type="http://schemas.openxmlformats.org/officeDocument/2006/relationships/image" Target="../media/image14.png"/><Relationship Id="rId1" Type="http://schemas.openxmlformats.org/officeDocument/2006/relationships/slideMaster" Target="../slideMasters/slideMaster2.xml"/><Relationship Id="rId6" Type="http://schemas.microsoft.com/office/2007/relationships/hdphoto" Target="../media/hdphoto12.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31.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emf"/><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Master" Target="../slideMasters/slideMaster3.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Master" Target="../slideMasters/slideMaster3.xml"/><Relationship Id="rId6" Type="http://schemas.microsoft.com/office/2007/relationships/hdphoto" Target="../media/hdphoto7.wdp"/><Relationship Id="rId11" Type="http://schemas.openxmlformats.org/officeDocument/2006/relationships/image" Target="../media/image27.png"/><Relationship Id="rId5" Type="http://schemas.openxmlformats.org/officeDocument/2006/relationships/image" Target="../media/image24.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26.png"/></Relationships>
</file>

<file path=ppt/slideLayouts/_rels/slideLayout64.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15.wdp"/><Relationship Id="rId2" Type="http://schemas.openxmlformats.org/officeDocument/2006/relationships/image" Target="../media/image14.png"/><Relationship Id="rId1" Type="http://schemas.openxmlformats.org/officeDocument/2006/relationships/slideMaster" Target="../slideMasters/slideMaster3.xml"/><Relationship Id="rId6" Type="http://schemas.microsoft.com/office/2007/relationships/hdphoto" Target="../media/hdphoto12.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31.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ABD63D07-6C4A-9874-7158-79919105BCD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000250" y="-2000250"/>
            <a:ext cx="5143499" cy="9144001"/>
          </a:xfrm>
          <a:prstGeom prst="rect">
            <a:avLst/>
          </a:prstGeom>
        </p:spPr>
      </p:pic>
      <p:sp>
        <p:nvSpPr>
          <p:cNvPr id="4" name="Title 3">
            <a:extLst>
              <a:ext uri="{FF2B5EF4-FFF2-40B4-BE49-F238E27FC236}">
                <a16:creationId xmlns:a16="http://schemas.microsoft.com/office/drawing/2014/main" id="{70543F11-93A9-B2AA-77A9-9CDF29214232}"/>
              </a:ext>
            </a:extLst>
          </p:cNvPr>
          <p:cNvSpPr>
            <a:spLocks noGrp="1"/>
          </p:cNvSpPr>
          <p:nvPr>
            <p:ph type="title"/>
          </p:nvPr>
        </p:nvSpPr>
        <p:spPr>
          <a:xfrm>
            <a:off x="876299" y="1885950"/>
            <a:ext cx="7391400" cy="1647825"/>
          </a:xfrm>
        </p:spPr>
        <p:txBody>
          <a:bodyPr/>
          <a:lstStyle>
            <a:lvl1pPr>
              <a:defRPr sz="6000">
                <a:solidFill>
                  <a:schemeClr val="bg1"/>
                </a:solidFill>
              </a:defRPr>
            </a:lvl1pPr>
          </a:lstStyle>
          <a:p>
            <a:r>
              <a:rPr lang="en-US"/>
              <a:t>Click to edit Master title style</a:t>
            </a:r>
          </a:p>
        </p:txBody>
      </p:sp>
      <p:pic>
        <p:nvPicPr>
          <p:cNvPr id="7" name="Picture 6" descr="Text&#10;&#10;Description automatically generated with medium confidence">
            <a:extLst>
              <a:ext uri="{FF2B5EF4-FFF2-40B4-BE49-F238E27FC236}">
                <a16:creationId xmlns:a16="http://schemas.microsoft.com/office/drawing/2014/main" id="{C1F1CC15-5364-4023-D39D-433C6FD7B1F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28104" y="412143"/>
            <a:ext cx="1234896" cy="407007"/>
          </a:xfrm>
          <a:prstGeom prst="rect">
            <a:avLst/>
          </a:prstGeom>
        </p:spPr>
      </p:pic>
    </p:spTree>
    <p:extLst>
      <p:ext uri="{BB962C8B-B14F-4D97-AF65-F5344CB8AC3E}">
        <p14:creationId xmlns:p14="http://schemas.microsoft.com/office/powerpoint/2010/main" val="2735327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32FD78-AD0D-347A-6407-8195640D403C}"/>
              </a:ext>
            </a:extLst>
          </p:cNvPr>
          <p:cNvSpPr/>
          <p:nvPr userDrawn="1"/>
        </p:nvSpPr>
        <p:spPr>
          <a:xfrm>
            <a:off x="0" y="1345406"/>
            <a:ext cx="5715000" cy="2452688"/>
          </a:xfrm>
          <a:prstGeom prst="rect">
            <a:avLst/>
          </a:prstGeom>
          <a:gradFill flip="none" rotWithShape="1">
            <a:gsLst>
              <a:gs pos="0">
                <a:srgbClr val="DAAA00">
                  <a:alpha val="84708"/>
                </a:srgbClr>
              </a:gs>
              <a:gs pos="81000">
                <a:schemeClr val="tx2">
                  <a:alpha val="81377"/>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2" name="Title 1"/>
          <p:cNvSpPr>
            <a:spLocks noGrp="1"/>
          </p:cNvSpPr>
          <p:nvPr>
            <p:ph type="title"/>
          </p:nvPr>
        </p:nvSpPr>
        <p:spPr>
          <a:xfrm>
            <a:off x="469900" y="1733550"/>
            <a:ext cx="5092700" cy="1676400"/>
          </a:xfrm>
        </p:spPr>
        <p:txBody>
          <a:bodyPr/>
          <a:lstStyle>
            <a:lvl1pPr algn="l">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790066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3" name="Footer Placeholder 5">
            <a:extLst>
              <a:ext uri="{FF2B5EF4-FFF2-40B4-BE49-F238E27FC236}">
                <a16:creationId xmlns:a16="http://schemas.microsoft.com/office/drawing/2014/main" id="{65AC7B07-2BDE-1821-0DE2-C04791957BB1}"/>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cxnSp>
        <p:nvCxnSpPr>
          <p:cNvPr id="6" name="Straight Connector 5">
            <a:extLst>
              <a:ext uri="{FF2B5EF4-FFF2-40B4-BE49-F238E27FC236}">
                <a16:creationId xmlns:a16="http://schemas.microsoft.com/office/drawing/2014/main" id="{AE763694-7B3B-7BCD-7845-1A94970EAD3C}"/>
              </a:ext>
            </a:extLst>
          </p:cNvPr>
          <p:cNvCxnSpPr>
            <a:cxnSpLocks/>
          </p:cNvCxnSpPr>
          <p:nvPr userDrawn="1"/>
        </p:nvCxnSpPr>
        <p:spPr>
          <a:xfrm>
            <a:off x="365760" y="788908"/>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9945036-389C-6934-394C-40BB8135F3BC}"/>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5" name="Picture Placeholder 4">
            <a:extLst>
              <a:ext uri="{FF2B5EF4-FFF2-40B4-BE49-F238E27FC236}">
                <a16:creationId xmlns:a16="http://schemas.microsoft.com/office/drawing/2014/main" id="{11354D5E-EE50-30CE-6A2B-7E4560EF7C97}"/>
              </a:ext>
            </a:extLst>
          </p:cNvPr>
          <p:cNvSpPr>
            <a:spLocks noGrp="1"/>
          </p:cNvSpPr>
          <p:nvPr>
            <p:ph type="pic" sz="quarter" idx="12"/>
          </p:nvPr>
        </p:nvSpPr>
        <p:spPr>
          <a:xfrm>
            <a:off x="1219200" y="1428750"/>
            <a:ext cx="1143000" cy="1143000"/>
          </a:xfrm>
          <a:prstGeom prst="ellipse">
            <a:avLst/>
          </a:prstGeom>
          <a:ln w="28575">
            <a:solidFill>
              <a:schemeClr val="tx2"/>
            </a:solidFill>
          </a:ln>
        </p:spPr>
        <p:txBody>
          <a:bodyPr/>
          <a:lstStyle>
            <a:lvl1pPr marL="173038" indent="-173038">
              <a:tabLst/>
              <a:defRPr sz="1100"/>
            </a:lvl1pPr>
          </a:lstStyle>
          <a:p>
            <a:r>
              <a:rPr lang="en-US"/>
              <a:t>Click icon to add picture</a:t>
            </a:r>
          </a:p>
        </p:txBody>
      </p:sp>
      <p:sp>
        <p:nvSpPr>
          <p:cNvPr id="7" name="Picture Placeholder 4">
            <a:extLst>
              <a:ext uri="{FF2B5EF4-FFF2-40B4-BE49-F238E27FC236}">
                <a16:creationId xmlns:a16="http://schemas.microsoft.com/office/drawing/2014/main" id="{3778734B-EE6D-DDCA-1F32-350F399B3C00}"/>
              </a:ext>
            </a:extLst>
          </p:cNvPr>
          <p:cNvSpPr>
            <a:spLocks noGrp="1"/>
          </p:cNvSpPr>
          <p:nvPr>
            <p:ph type="pic" sz="quarter" idx="13"/>
          </p:nvPr>
        </p:nvSpPr>
        <p:spPr>
          <a:xfrm>
            <a:off x="1219200" y="3003967"/>
            <a:ext cx="1143000" cy="1143000"/>
          </a:xfrm>
          <a:prstGeom prst="ellipse">
            <a:avLst/>
          </a:prstGeom>
          <a:ln w="28575">
            <a:solidFill>
              <a:schemeClr val="tx2"/>
            </a:solidFill>
          </a:ln>
        </p:spPr>
        <p:txBody>
          <a:bodyPr/>
          <a:lstStyle>
            <a:lvl1pPr marL="173038" indent="-173038">
              <a:tabLst/>
              <a:defRPr sz="1100"/>
            </a:lvl1pPr>
          </a:lstStyle>
          <a:p>
            <a:r>
              <a:rPr lang="en-US"/>
              <a:t>Click icon to add picture</a:t>
            </a:r>
          </a:p>
        </p:txBody>
      </p:sp>
      <p:sp>
        <p:nvSpPr>
          <p:cNvPr id="9" name="Text Placeholder 8">
            <a:extLst>
              <a:ext uri="{FF2B5EF4-FFF2-40B4-BE49-F238E27FC236}">
                <a16:creationId xmlns:a16="http://schemas.microsoft.com/office/drawing/2014/main" id="{5B946D39-AC9F-E0A4-EC1F-F74B534B6C6B}"/>
              </a:ext>
            </a:extLst>
          </p:cNvPr>
          <p:cNvSpPr>
            <a:spLocks noGrp="1"/>
          </p:cNvSpPr>
          <p:nvPr>
            <p:ph type="body" sz="quarter" idx="14"/>
          </p:nvPr>
        </p:nvSpPr>
        <p:spPr>
          <a:xfrm>
            <a:off x="2590800" y="1428750"/>
            <a:ext cx="5410200" cy="533400"/>
          </a:xfrm>
        </p:spPr>
        <p:txBody>
          <a:bodyPr/>
          <a:lstStyle>
            <a:lvl1pPr marL="0" indent="0">
              <a:buFont typeface="Arial" panose="020B0604020202020204" pitchFamily="34" charset="0"/>
              <a:buNone/>
              <a:defRPr sz="2800" b="1">
                <a:solidFill>
                  <a:schemeClr val="tx2"/>
                </a:solidFill>
              </a:defRPr>
            </a:lvl1pPr>
            <a:lvl2pPr marL="457200" indent="0">
              <a:buFont typeface="Arial" panose="020B0604020202020204" pitchFamily="34" charset="0"/>
              <a:buNone/>
              <a:defRPr sz="2800"/>
            </a:lvl2pPr>
            <a:lvl3pPr marL="914400" indent="0">
              <a:buFont typeface="Arial" panose="020B0604020202020204" pitchFamily="34" charset="0"/>
              <a:buNone/>
              <a:defRPr sz="2800"/>
            </a:lvl3pPr>
            <a:lvl4pPr marL="1371600" indent="0">
              <a:buFont typeface="Arial" panose="020B0604020202020204" pitchFamily="34" charset="0"/>
              <a:buNone/>
              <a:defRPr sz="2800"/>
            </a:lvl4pPr>
            <a:lvl5pPr marL="1828800" indent="0">
              <a:buFont typeface="Arial" panose="020B0604020202020204" pitchFamily="34" charset="0"/>
              <a:buNone/>
              <a:defRPr sz="2800"/>
            </a:lvl5pPr>
          </a:lstStyle>
          <a:p>
            <a:pPr lvl="0"/>
            <a:r>
              <a:rPr lang="en-US"/>
              <a:t>Click to edit Master text styles</a:t>
            </a:r>
          </a:p>
        </p:txBody>
      </p:sp>
      <p:sp>
        <p:nvSpPr>
          <p:cNvPr id="12" name="Text Placeholder 8">
            <a:extLst>
              <a:ext uri="{FF2B5EF4-FFF2-40B4-BE49-F238E27FC236}">
                <a16:creationId xmlns:a16="http://schemas.microsoft.com/office/drawing/2014/main" id="{C5588CA4-449C-62DD-F0A7-83A7F0555C5D}"/>
              </a:ext>
            </a:extLst>
          </p:cNvPr>
          <p:cNvSpPr>
            <a:spLocks noGrp="1"/>
          </p:cNvSpPr>
          <p:nvPr>
            <p:ph type="body" sz="quarter" idx="15"/>
          </p:nvPr>
        </p:nvSpPr>
        <p:spPr>
          <a:xfrm>
            <a:off x="2590800" y="1983386"/>
            <a:ext cx="5410200" cy="533400"/>
          </a:xfrm>
        </p:spPr>
        <p:txBody>
          <a:bodyPr/>
          <a:lstStyle>
            <a:lvl1pPr marL="0" indent="0">
              <a:buFont typeface="Arial" panose="020B0604020202020204" pitchFamily="34" charset="0"/>
              <a:buNone/>
              <a:defRPr sz="1600" b="0">
                <a:solidFill>
                  <a:schemeClr val="tx1"/>
                </a:solidFill>
              </a:defRPr>
            </a:lvl1pPr>
            <a:lvl2pPr marL="457200" indent="0">
              <a:buFont typeface="Arial" panose="020B0604020202020204" pitchFamily="34" charset="0"/>
              <a:buNone/>
              <a:defRPr sz="2800"/>
            </a:lvl2pPr>
            <a:lvl3pPr marL="914400" indent="0">
              <a:buFont typeface="Arial" panose="020B0604020202020204" pitchFamily="34" charset="0"/>
              <a:buNone/>
              <a:defRPr sz="2800"/>
            </a:lvl3pPr>
            <a:lvl4pPr marL="1371600" indent="0">
              <a:buFont typeface="Arial" panose="020B0604020202020204" pitchFamily="34" charset="0"/>
              <a:buNone/>
              <a:defRPr sz="2800"/>
            </a:lvl4pPr>
            <a:lvl5pPr marL="1828800" indent="0">
              <a:buFont typeface="Arial" panose="020B0604020202020204" pitchFamily="34" charset="0"/>
              <a:buNone/>
              <a:defRPr sz="2800"/>
            </a:lvl5pPr>
          </a:lstStyle>
          <a:p>
            <a:pPr lvl="0"/>
            <a:r>
              <a:rPr lang="en-US"/>
              <a:t>Click to edit Master text styles</a:t>
            </a:r>
          </a:p>
        </p:txBody>
      </p:sp>
      <p:sp>
        <p:nvSpPr>
          <p:cNvPr id="14" name="Text Placeholder 8">
            <a:extLst>
              <a:ext uri="{FF2B5EF4-FFF2-40B4-BE49-F238E27FC236}">
                <a16:creationId xmlns:a16="http://schemas.microsoft.com/office/drawing/2014/main" id="{0A812B24-F938-D300-C408-D88C8CFAA3D5}"/>
              </a:ext>
            </a:extLst>
          </p:cNvPr>
          <p:cNvSpPr>
            <a:spLocks noGrp="1"/>
          </p:cNvSpPr>
          <p:nvPr>
            <p:ph type="body" sz="quarter" idx="16"/>
          </p:nvPr>
        </p:nvSpPr>
        <p:spPr>
          <a:xfrm>
            <a:off x="2590800" y="3003967"/>
            <a:ext cx="5410200" cy="533400"/>
          </a:xfrm>
        </p:spPr>
        <p:txBody>
          <a:bodyPr/>
          <a:lstStyle>
            <a:lvl1pPr marL="0" indent="0">
              <a:buFont typeface="Arial" panose="020B0604020202020204" pitchFamily="34" charset="0"/>
              <a:buNone/>
              <a:defRPr sz="2800" b="1">
                <a:solidFill>
                  <a:schemeClr val="tx2"/>
                </a:solidFill>
              </a:defRPr>
            </a:lvl1pPr>
            <a:lvl2pPr marL="457200" indent="0">
              <a:buFont typeface="Arial" panose="020B0604020202020204" pitchFamily="34" charset="0"/>
              <a:buNone/>
              <a:defRPr sz="2800"/>
            </a:lvl2pPr>
            <a:lvl3pPr marL="914400" indent="0">
              <a:buFont typeface="Arial" panose="020B0604020202020204" pitchFamily="34" charset="0"/>
              <a:buNone/>
              <a:defRPr sz="2800"/>
            </a:lvl3pPr>
            <a:lvl4pPr marL="1371600" indent="0">
              <a:buFont typeface="Arial" panose="020B0604020202020204" pitchFamily="34" charset="0"/>
              <a:buNone/>
              <a:defRPr sz="2800"/>
            </a:lvl4pPr>
            <a:lvl5pPr marL="1828800" indent="0">
              <a:buFont typeface="Arial" panose="020B0604020202020204" pitchFamily="34" charset="0"/>
              <a:buNone/>
              <a:defRPr sz="2800"/>
            </a:lvl5pPr>
          </a:lstStyle>
          <a:p>
            <a:pPr lvl="0"/>
            <a:r>
              <a:rPr lang="en-US"/>
              <a:t>Click to edit Master text styles</a:t>
            </a:r>
          </a:p>
        </p:txBody>
      </p:sp>
      <p:sp>
        <p:nvSpPr>
          <p:cNvPr id="15" name="Text Placeholder 8">
            <a:extLst>
              <a:ext uri="{FF2B5EF4-FFF2-40B4-BE49-F238E27FC236}">
                <a16:creationId xmlns:a16="http://schemas.microsoft.com/office/drawing/2014/main" id="{7C70D077-5E66-8830-9768-65FA78AEDE27}"/>
              </a:ext>
            </a:extLst>
          </p:cNvPr>
          <p:cNvSpPr>
            <a:spLocks noGrp="1"/>
          </p:cNvSpPr>
          <p:nvPr>
            <p:ph type="body" sz="quarter" idx="17"/>
          </p:nvPr>
        </p:nvSpPr>
        <p:spPr>
          <a:xfrm>
            <a:off x="2590800" y="3558603"/>
            <a:ext cx="5410200" cy="533400"/>
          </a:xfrm>
        </p:spPr>
        <p:txBody>
          <a:bodyPr/>
          <a:lstStyle>
            <a:lvl1pPr marL="0" indent="0">
              <a:buFont typeface="Arial" panose="020B0604020202020204" pitchFamily="34" charset="0"/>
              <a:buNone/>
              <a:defRPr sz="1600" b="0">
                <a:solidFill>
                  <a:schemeClr val="tx1"/>
                </a:solidFill>
              </a:defRPr>
            </a:lvl1pPr>
            <a:lvl2pPr marL="457200" indent="0">
              <a:buFont typeface="Arial" panose="020B0604020202020204" pitchFamily="34" charset="0"/>
              <a:buNone/>
              <a:defRPr sz="2800"/>
            </a:lvl2pPr>
            <a:lvl3pPr marL="914400" indent="0">
              <a:buFont typeface="Arial" panose="020B0604020202020204" pitchFamily="34" charset="0"/>
              <a:buNone/>
              <a:defRPr sz="2800"/>
            </a:lvl3pPr>
            <a:lvl4pPr marL="1371600" indent="0">
              <a:buFont typeface="Arial" panose="020B0604020202020204" pitchFamily="34" charset="0"/>
              <a:buNone/>
              <a:defRPr sz="2800"/>
            </a:lvl4pPr>
            <a:lvl5pPr marL="1828800" indent="0">
              <a:buFont typeface="Arial" panose="020B0604020202020204" pitchFamily="34" charset="0"/>
              <a:buNone/>
              <a:defRPr sz="2800"/>
            </a:lvl5pPr>
          </a:lstStyle>
          <a:p>
            <a:pPr lvl="0"/>
            <a:r>
              <a:rPr lang="en-US"/>
              <a:t>Click to edit Master text styles</a:t>
            </a:r>
          </a:p>
        </p:txBody>
      </p:sp>
      <p:pic>
        <p:nvPicPr>
          <p:cNvPr id="4" name="Picture 3" descr="Logo&#10;&#10;Description automatically generated">
            <a:extLst>
              <a:ext uri="{FF2B5EF4-FFF2-40B4-BE49-F238E27FC236}">
                <a16:creationId xmlns:a16="http://schemas.microsoft.com/office/drawing/2014/main" id="{AFB1FD22-6585-9D9D-F1E2-6D78C4DEE6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438456"/>
            <a:ext cx="294613" cy="228600"/>
          </a:xfrm>
          <a:prstGeom prst="rect">
            <a:avLst/>
          </a:prstGeom>
        </p:spPr>
      </p:pic>
    </p:spTree>
    <p:extLst>
      <p:ext uri="{BB962C8B-B14F-4D97-AF65-F5344CB8AC3E}">
        <p14:creationId xmlns:p14="http://schemas.microsoft.com/office/powerpoint/2010/main" val="178244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FF Foot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3" name="Footer Placeholder 5">
            <a:extLst>
              <a:ext uri="{FF2B5EF4-FFF2-40B4-BE49-F238E27FC236}">
                <a16:creationId xmlns:a16="http://schemas.microsoft.com/office/drawing/2014/main" id="{65AC7B07-2BDE-1821-0DE2-C04791957BB1}"/>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cxnSp>
        <p:nvCxnSpPr>
          <p:cNvPr id="6" name="Straight Connector 5">
            <a:extLst>
              <a:ext uri="{FF2B5EF4-FFF2-40B4-BE49-F238E27FC236}">
                <a16:creationId xmlns:a16="http://schemas.microsoft.com/office/drawing/2014/main" id="{AE763694-7B3B-7BCD-7845-1A94970EAD3C}"/>
              </a:ext>
            </a:extLst>
          </p:cNvPr>
          <p:cNvCxnSpPr>
            <a:cxnSpLocks/>
          </p:cNvCxnSpPr>
          <p:nvPr userDrawn="1"/>
        </p:nvCxnSpPr>
        <p:spPr>
          <a:xfrm>
            <a:off x="365760" y="788908"/>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9945036-389C-6934-394C-40BB8135F3BC}"/>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5" name="Text Placeholder 4">
            <a:extLst>
              <a:ext uri="{FF2B5EF4-FFF2-40B4-BE49-F238E27FC236}">
                <a16:creationId xmlns:a16="http://schemas.microsoft.com/office/drawing/2014/main" id="{C74016B8-7D64-CA04-5277-69244466DB3F}"/>
              </a:ext>
            </a:extLst>
          </p:cNvPr>
          <p:cNvSpPr>
            <a:spLocks noGrp="1"/>
          </p:cNvSpPr>
          <p:nvPr>
            <p:ph type="body" sz="quarter" idx="12"/>
          </p:nvPr>
        </p:nvSpPr>
        <p:spPr>
          <a:xfrm>
            <a:off x="365125" y="1123950"/>
            <a:ext cx="4206875" cy="3124200"/>
          </a:xfrm>
        </p:spPr>
        <p:txBody>
          <a:bodyPr/>
          <a:lstStyle>
            <a:lvl1pPr marL="0" indent="0">
              <a:buNone/>
              <a:defRPr sz="1600">
                <a:solidFill>
                  <a:schemeClr val="accent2"/>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A886DD09-14C3-A543-05C3-E2EAB905FDDB}"/>
              </a:ext>
            </a:extLst>
          </p:cNvPr>
          <p:cNvPicPr>
            <a:picLocks noChangeAspect="1"/>
          </p:cNvPicPr>
          <p:nvPr userDrawn="1"/>
        </p:nvPicPr>
        <p:blipFill>
          <a:blip r:embed="rId2"/>
          <a:stretch>
            <a:fillRect/>
          </a:stretch>
        </p:blipFill>
        <p:spPr>
          <a:xfrm>
            <a:off x="4049887" y="853864"/>
            <a:ext cx="4419734" cy="3622733"/>
          </a:xfrm>
          <a:prstGeom prst="rect">
            <a:avLst/>
          </a:prstGeom>
        </p:spPr>
      </p:pic>
      <p:pic>
        <p:nvPicPr>
          <p:cNvPr id="4" name="Picture 3" descr="Logo&#10;&#10;Description automatically generated">
            <a:extLst>
              <a:ext uri="{FF2B5EF4-FFF2-40B4-BE49-F238E27FC236}">
                <a16:creationId xmlns:a16="http://schemas.microsoft.com/office/drawing/2014/main" id="{2B6FF942-551E-523C-AE3B-2C7DAC2F5E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55153" y="438456"/>
            <a:ext cx="294613" cy="228600"/>
          </a:xfrm>
          <a:prstGeom prst="rect">
            <a:avLst/>
          </a:prstGeom>
        </p:spPr>
      </p:pic>
      <p:pic>
        <p:nvPicPr>
          <p:cNvPr id="10" name="Graphic 9" descr="Marker with solid fill">
            <a:extLst>
              <a:ext uri="{FF2B5EF4-FFF2-40B4-BE49-F238E27FC236}">
                <a16:creationId xmlns:a16="http://schemas.microsoft.com/office/drawing/2014/main" id="{69FF6608-92F3-7DDA-FDB8-CF23F7541C8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8495" y="2534837"/>
            <a:ext cx="355600" cy="355600"/>
          </a:xfrm>
          <a:prstGeom prst="rect">
            <a:avLst/>
          </a:prstGeom>
          <a:effectLst>
            <a:outerShdw blurRad="50800" dist="21853" dir="3180000" sx="99000" sy="99000" algn="tl" rotWithShape="0">
              <a:prstClr val="black">
                <a:alpha val="43931"/>
              </a:prstClr>
            </a:outerShdw>
          </a:effectLst>
        </p:spPr>
      </p:pic>
      <p:pic>
        <p:nvPicPr>
          <p:cNvPr id="23" name="Graphic 22" descr="Marker with solid fill">
            <a:extLst>
              <a:ext uri="{FF2B5EF4-FFF2-40B4-BE49-F238E27FC236}">
                <a16:creationId xmlns:a16="http://schemas.microsoft.com/office/drawing/2014/main" id="{5B8DB18A-DB87-60E6-F76F-2DD36E09F25C}"/>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6400" y="3359303"/>
            <a:ext cx="355600" cy="355600"/>
          </a:xfrm>
          <a:prstGeom prst="rect">
            <a:avLst/>
          </a:prstGeom>
          <a:effectLst>
            <a:outerShdw blurRad="50800" dist="21853" dir="3180000" sx="99000" sy="99000" algn="tl" rotWithShape="0">
              <a:prstClr val="black">
                <a:alpha val="43931"/>
              </a:prstClr>
            </a:outerShdw>
          </a:effectLst>
        </p:spPr>
      </p:pic>
      <p:pic>
        <p:nvPicPr>
          <p:cNvPr id="24" name="Graphic 23" descr="Marker with solid fill">
            <a:extLst>
              <a:ext uri="{FF2B5EF4-FFF2-40B4-BE49-F238E27FC236}">
                <a16:creationId xmlns:a16="http://schemas.microsoft.com/office/drawing/2014/main" id="{31326A21-EC21-8427-3599-E6F240F26E9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0000" y="3477142"/>
            <a:ext cx="355600" cy="355600"/>
          </a:xfrm>
          <a:prstGeom prst="rect">
            <a:avLst/>
          </a:prstGeom>
          <a:effectLst>
            <a:outerShdw blurRad="50800" dist="21853" dir="3180000" sx="99000" sy="99000" algn="tl" rotWithShape="0">
              <a:prstClr val="black">
                <a:alpha val="43931"/>
              </a:prstClr>
            </a:outerShdw>
          </a:effectLst>
        </p:spPr>
      </p:pic>
      <p:pic>
        <p:nvPicPr>
          <p:cNvPr id="25" name="Graphic 24" descr="Marker with solid fill">
            <a:extLst>
              <a:ext uri="{FF2B5EF4-FFF2-40B4-BE49-F238E27FC236}">
                <a16:creationId xmlns:a16="http://schemas.microsoft.com/office/drawing/2014/main" id="{EF9C2702-8CF7-029D-A719-54900C2049E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62800" y="3111424"/>
            <a:ext cx="355600" cy="355600"/>
          </a:xfrm>
          <a:prstGeom prst="rect">
            <a:avLst/>
          </a:prstGeom>
          <a:effectLst>
            <a:outerShdw blurRad="50800" dist="21853" dir="3180000" sx="99000" sy="99000" algn="tl" rotWithShape="0">
              <a:prstClr val="black">
                <a:alpha val="43931"/>
              </a:prstClr>
            </a:outerShdw>
          </a:effectLst>
        </p:spPr>
      </p:pic>
      <p:pic>
        <p:nvPicPr>
          <p:cNvPr id="26" name="Graphic 25" descr="Marker with solid fill">
            <a:extLst>
              <a:ext uri="{FF2B5EF4-FFF2-40B4-BE49-F238E27FC236}">
                <a16:creationId xmlns:a16="http://schemas.microsoft.com/office/drawing/2014/main" id="{6D148990-D48F-6D9A-9485-9B0E1196F06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96200" y="2279803"/>
            <a:ext cx="355600" cy="355600"/>
          </a:xfrm>
          <a:prstGeom prst="rect">
            <a:avLst/>
          </a:prstGeom>
          <a:effectLst>
            <a:outerShdw blurRad="50800" dist="21853" dir="3180000" sx="99000" sy="99000" algn="tl" rotWithShape="0">
              <a:prstClr val="black">
                <a:alpha val="43931"/>
              </a:prstClr>
            </a:outerShdw>
          </a:effectLst>
        </p:spPr>
      </p:pic>
      <p:pic>
        <p:nvPicPr>
          <p:cNvPr id="27" name="Graphic 26" descr="Marker with solid fill">
            <a:extLst>
              <a:ext uri="{FF2B5EF4-FFF2-40B4-BE49-F238E27FC236}">
                <a16:creationId xmlns:a16="http://schemas.microsoft.com/office/drawing/2014/main" id="{EFBB9BA2-9388-C20C-3677-733DF702497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6210" y="2978303"/>
            <a:ext cx="355600" cy="355600"/>
          </a:xfrm>
          <a:prstGeom prst="rect">
            <a:avLst/>
          </a:prstGeom>
          <a:effectLst>
            <a:outerShdw blurRad="50800" dist="21853" dir="3180000" sx="99000" sy="99000" algn="tl" rotWithShape="0">
              <a:prstClr val="black">
                <a:alpha val="43931"/>
              </a:prstClr>
            </a:outerShdw>
          </a:effectLst>
        </p:spPr>
      </p:pic>
      <p:pic>
        <p:nvPicPr>
          <p:cNvPr id="28" name="Graphic 27" descr="Marker with solid fill">
            <a:extLst>
              <a:ext uri="{FF2B5EF4-FFF2-40B4-BE49-F238E27FC236}">
                <a16:creationId xmlns:a16="http://schemas.microsoft.com/office/drawing/2014/main" id="{EFB67710-E971-2239-00F3-CC6FE8BC564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62800" y="2190903"/>
            <a:ext cx="355600" cy="355600"/>
          </a:xfrm>
          <a:prstGeom prst="rect">
            <a:avLst/>
          </a:prstGeom>
          <a:effectLst>
            <a:outerShdw blurRad="50800" dist="21853" dir="3180000" sx="99000" sy="99000" algn="tl" rotWithShape="0">
              <a:prstClr val="black">
                <a:alpha val="43931"/>
              </a:prstClr>
            </a:outerShdw>
          </a:effectLst>
        </p:spPr>
      </p:pic>
      <p:pic>
        <p:nvPicPr>
          <p:cNvPr id="29" name="Graphic 28" descr="Marker with solid fill">
            <a:extLst>
              <a:ext uri="{FF2B5EF4-FFF2-40B4-BE49-F238E27FC236}">
                <a16:creationId xmlns:a16="http://schemas.microsoft.com/office/drawing/2014/main" id="{E908984D-79B1-E161-187C-E69FAFCEA47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4979" y="2210987"/>
            <a:ext cx="355600" cy="355600"/>
          </a:xfrm>
          <a:prstGeom prst="rect">
            <a:avLst/>
          </a:prstGeom>
          <a:effectLst>
            <a:outerShdw blurRad="50800" dist="21853" dir="3180000" sx="99000" sy="99000" algn="tl" rotWithShape="0">
              <a:prstClr val="black">
                <a:alpha val="43931"/>
              </a:prstClr>
            </a:outerShdw>
          </a:effectLst>
        </p:spPr>
      </p:pic>
      <p:grpSp>
        <p:nvGrpSpPr>
          <p:cNvPr id="11" name="Group 10">
            <a:extLst>
              <a:ext uri="{FF2B5EF4-FFF2-40B4-BE49-F238E27FC236}">
                <a16:creationId xmlns:a16="http://schemas.microsoft.com/office/drawing/2014/main" id="{0A2BBDB4-3FC0-328F-E992-CD27C6C013B3}"/>
              </a:ext>
            </a:extLst>
          </p:cNvPr>
          <p:cNvGrpSpPr/>
          <p:nvPr userDrawn="1"/>
        </p:nvGrpSpPr>
        <p:grpSpPr>
          <a:xfrm>
            <a:off x="7040880" y="4019550"/>
            <a:ext cx="2103121" cy="274320"/>
            <a:chOff x="7040880" y="3790589"/>
            <a:chExt cx="2103121" cy="274320"/>
          </a:xfrm>
        </p:grpSpPr>
        <p:sp>
          <p:nvSpPr>
            <p:cNvPr id="33" name="Oval 32">
              <a:extLst>
                <a:ext uri="{FF2B5EF4-FFF2-40B4-BE49-F238E27FC236}">
                  <a16:creationId xmlns:a16="http://schemas.microsoft.com/office/drawing/2014/main" id="{7E19F82A-DAF4-48C2-E9F8-F955C25EF879}"/>
                </a:ext>
              </a:extLst>
            </p:cNvPr>
            <p:cNvSpPr>
              <a:spLocks noChangeAspect="1"/>
            </p:cNvSpPr>
            <p:nvPr userDrawn="1"/>
          </p:nvSpPr>
          <p:spPr>
            <a:xfrm>
              <a:off x="7040880" y="3790589"/>
              <a:ext cx="274320" cy="2743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8CABD6C-E4D5-0639-ED5B-B489E3093D8E}"/>
                </a:ext>
              </a:extLst>
            </p:cNvPr>
            <p:cNvSpPr/>
            <p:nvPr userDrawn="1"/>
          </p:nvSpPr>
          <p:spPr>
            <a:xfrm>
              <a:off x="7162800" y="3790950"/>
              <a:ext cx="1981201" cy="2738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9D18FDE-7D2D-6551-7EC6-A0F62D1A5B43}"/>
                </a:ext>
              </a:extLst>
            </p:cNvPr>
            <p:cNvSpPr txBox="1"/>
            <p:nvPr userDrawn="1"/>
          </p:nvSpPr>
          <p:spPr>
            <a:xfrm>
              <a:off x="7302782" y="3815988"/>
              <a:ext cx="1701235" cy="215444"/>
            </a:xfrm>
            <a:prstGeom prst="rect">
              <a:avLst/>
            </a:prstGeom>
            <a:noFill/>
            <a:ln>
              <a:noFill/>
            </a:ln>
          </p:spPr>
          <p:txBody>
            <a:bodyPr wrap="square" lIns="0" tIns="0" rIns="0" bIns="0" rtlCol="0">
              <a:spAutoFit/>
            </a:bodyPr>
            <a:lstStyle/>
            <a:p>
              <a:pPr algn="ctr"/>
              <a:r>
                <a:rPr lang="en-US" sz="1400" b="1" i="0">
                  <a:solidFill>
                    <a:schemeClr val="bg1"/>
                  </a:solidFill>
                  <a:latin typeface="Calibri" panose="020F0502020204030204" pitchFamily="34" charset="0"/>
                  <a:cs typeface="Calibri" panose="020F0502020204030204" pitchFamily="34" charset="0"/>
                </a:rPr>
                <a:t>IFF OFFICE LOCATIONS</a:t>
              </a:r>
            </a:p>
          </p:txBody>
        </p:sp>
      </p:grpSp>
      <p:pic>
        <p:nvPicPr>
          <p:cNvPr id="8" name="Graphic 7" descr="Marker with solid fill">
            <a:extLst>
              <a:ext uri="{FF2B5EF4-FFF2-40B4-BE49-F238E27FC236}">
                <a16:creationId xmlns:a16="http://schemas.microsoft.com/office/drawing/2014/main" id="{9730A28B-E2D9-5DA1-5530-1C954C03548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19727" y="2521103"/>
            <a:ext cx="355600" cy="355600"/>
          </a:xfrm>
          <a:prstGeom prst="rect">
            <a:avLst/>
          </a:prstGeom>
          <a:effectLst>
            <a:outerShdw blurRad="50800" dist="21853" dir="3180000" sx="99000" sy="99000" algn="tl" rotWithShape="0">
              <a:prstClr val="black">
                <a:alpha val="43931"/>
              </a:prstClr>
            </a:outerShdw>
          </a:effectLst>
        </p:spPr>
      </p:pic>
      <p:sp>
        <p:nvSpPr>
          <p:cNvPr id="9" name="Freeform 8">
            <a:extLst>
              <a:ext uri="{FF2B5EF4-FFF2-40B4-BE49-F238E27FC236}">
                <a16:creationId xmlns:a16="http://schemas.microsoft.com/office/drawing/2014/main" id="{86D6DE94-7237-C1B0-7130-BEC51117AB1E}"/>
              </a:ext>
            </a:extLst>
          </p:cNvPr>
          <p:cNvSpPr/>
          <p:nvPr userDrawn="1"/>
        </p:nvSpPr>
        <p:spPr>
          <a:xfrm>
            <a:off x="6513017" y="1488935"/>
            <a:ext cx="401627" cy="493614"/>
          </a:xfrm>
          <a:custGeom>
            <a:avLst/>
            <a:gdLst>
              <a:gd name="connsiteX0" fmla="*/ 32729 w 708073"/>
              <a:gd name="connsiteY0" fmla="*/ 0 h 539518"/>
              <a:gd name="connsiteX1" fmla="*/ 36775 w 708073"/>
              <a:gd name="connsiteY1" fmla="*/ 173978 h 539518"/>
              <a:gd name="connsiteX2" fmla="*/ 404962 w 708073"/>
              <a:gd name="connsiteY2" fmla="*/ 295359 h 539518"/>
              <a:gd name="connsiteX3" fmla="*/ 433284 w 708073"/>
              <a:gd name="connsiteY3" fmla="*/ 489568 h 539518"/>
              <a:gd name="connsiteX0" fmla="*/ 32729 w 687599"/>
              <a:gd name="connsiteY0" fmla="*/ 0 h 543106"/>
              <a:gd name="connsiteX1" fmla="*/ 36775 w 687599"/>
              <a:gd name="connsiteY1" fmla="*/ 173978 h 543106"/>
              <a:gd name="connsiteX2" fmla="*/ 404962 w 687599"/>
              <a:gd name="connsiteY2" fmla="*/ 295359 h 543106"/>
              <a:gd name="connsiteX3" fmla="*/ 404962 w 687599"/>
              <a:gd name="connsiteY3" fmla="*/ 493614 h 543106"/>
              <a:gd name="connsiteX0" fmla="*/ 32729 w 421762"/>
              <a:gd name="connsiteY0" fmla="*/ 0 h 493614"/>
              <a:gd name="connsiteX1" fmla="*/ 36775 w 421762"/>
              <a:gd name="connsiteY1" fmla="*/ 173978 h 493614"/>
              <a:gd name="connsiteX2" fmla="*/ 404962 w 421762"/>
              <a:gd name="connsiteY2" fmla="*/ 295359 h 493614"/>
              <a:gd name="connsiteX3" fmla="*/ 404962 w 421762"/>
              <a:gd name="connsiteY3" fmla="*/ 493614 h 493614"/>
              <a:gd name="connsiteX0" fmla="*/ 29394 w 401627"/>
              <a:gd name="connsiteY0" fmla="*/ 0 h 493614"/>
              <a:gd name="connsiteX1" fmla="*/ 33440 w 401627"/>
              <a:gd name="connsiteY1" fmla="*/ 173978 h 493614"/>
              <a:gd name="connsiteX2" fmla="*/ 353075 w 401627"/>
              <a:gd name="connsiteY2" fmla="*/ 299405 h 493614"/>
              <a:gd name="connsiteX3" fmla="*/ 401627 w 401627"/>
              <a:gd name="connsiteY3" fmla="*/ 493614 h 493614"/>
            </a:gdLst>
            <a:ahLst/>
            <a:cxnLst>
              <a:cxn ang="0">
                <a:pos x="connsiteX0" y="connsiteY0"/>
              </a:cxn>
              <a:cxn ang="0">
                <a:pos x="connsiteX1" y="connsiteY1"/>
              </a:cxn>
              <a:cxn ang="0">
                <a:pos x="connsiteX2" y="connsiteY2"/>
              </a:cxn>
              <a:cxn ang="0">
                <a:pos x="connsiteX3" y="connsiteY3"/>
              </a:cxn>
            </a:cxnLst>
            <a:rect l="l" t="t" r="r" b="b"/>
            <a:pathLst>
              <a:path w="401627" h="493614">
                <a:moveTo>
                  <a:pt x="29394" y="0"/>
                </a:moveTo>
                <a:cubicBezTo>
                  <a:pt x="397" y="62376"/>
                  <a:pt x="-20507" y="124077"/>
                  <a:pt x="33440" y="173978"/>
                </a:cubicBezTo>
                <a:cubicBezTo>
                  <a:pt x="87387" y="223879"/>
                  <a:pt x="286990" y="246807"/>
                  <a:pt x="353075" y="299405"/>
                </a:cubicBezTo>
                <a:cubicBezTo>
                  <a:pt x="419160" y="352003"/>
                  <a:pt x="311266" y="464618"/>
                  <a:pt x="401627" y="49361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473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AE763694-7B3B-7BCD-7845-1A94970EAD3C}"/>
              </a:ext>
            </a:extLst>
          </p:cNvPr>
          <p:cNvCxnSpPr>
            <a:cxnSpLocks/>
          </p:cNvCxnSpPr>
          <p:nvPr userDrawn="1"/>
        </p:nvCxnSpPr>
        <p:spPr>
          <a:xfrm>
            <a:off x="365760" y="788908"/>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68F6E811-837D-2703-D70B-DB99793BE7FE}"/>
              </a:ext>
            </a:extLst>
          </p:cNvPr>
          <p:cNvSpPr/>
          <p:nvPr userDrawn="1"/>
        </p:nvSpPr>
        <p:spPr>
          <a:xfrm>
            <a:off x="685800"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5" name="Oval 4">
            <a:extLst>
              <a:ext uri="{FF2B5EF4-FFF2-40B4-BE49-F238E27FC236}">
                <a16:creationId xmlns:a16="http://schemas.microsoft.com/office/drawing/2014/main" id="{E2948F28-369A-96D6-E355-C8325FB6CE9D}"/>
              </a:ext>
            </a:extLst>
          </p:cNvPr>
          <p:cNvSpPr/>
          <p:nvPr userDrawn="1"/>
        </p:nvSpPr>
        <p:spPr>
          <a:xfrm>
            <a:off x="2422145"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Oval 6">
            <a:extLst>
              <a:ext uri="{FF2B5EF4-FFF2-40B4-BE49-F238E27FC236}">
                <a16:creationId xmlns:a16="http://schemas.microsoft.com/office/drawing/2014/main" id="{9DDF5004-6628-55DB-3552-A78368D45CCC}"/>
              </a:ext>
            </a:extLst>
          </p:cNvPr>
          <p:cNvSpPr/>
          <p:nvPr userDrawn="1"/>
        </p:nvSpPr>
        <p:spPr>
          <a:xfrm>
            <a:off x="4158490"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Oval 7">
            <a:extLst>
              <a:ext uri="{FF2B5EF4-FFF2-40B4-BE49-F238E27FC236}">
                <a16:creationId xmlns:a16="http://schemas.microsoft.com/office/drawing/2014/main" id="{47963773-0E9F-94C9-DE86-8FF5280563E0}"/>
              </a:ext>
            </a:extLst>
          </p:cNvPr>
          <p:cNvSpPr/>
          <p:nvPr userDrawn="1"/>
        </p:nvSpPr>
        <p:spPr>
          <a:xfrm>
            <a:off x="5894835"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Oval 8">
            <a:extLst>
              <a:ext uri="{FF2B5EF4-FFF2-40B4-BE49-F238E27FC236}">
                <a16:creationId xmlns:a16="http://schemas.microsoft.com/office/drawing/2014/main" id="{3284F5CC-B5B8-9D2F-9B00-662BDD3EAD5A}"/>
              </a:ext>
            </a:extLst>
          </p:cNvPr>
          <p:cNvSpPr/>
          <p:nvPr userDrawn="1"/>
        </p:nvSpPr>
        <p:spPr>
          <a:xfrm>
            <a:off x="7631180"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cxnSp>
        <p:nvCxnSpPr>
          <p:cNvPr id="11" name="Straight Connector 10">
            <a:extLst>
              <a:ext uri="{FF2B5EF4-FFF2-40B4-BE49-F238E27FC236}">
                <a16:creationId xmlns:a16="http://schemas.microsoft.com/office/drawing/2014/main" id="{06BF5DCA-63C2-E569-0B73-D19849EE6148}"/>
              </a:ext>
            </a:extLst>
          </p:cNvPr>
          <p:cNvCxnSpPr/>
          <p:nvPr userDrawn="1"/>
        </p:nvCxnSpPr>
        <p:spPr>
          <a:xfrm>
            <a:off x="1981200" y="1508970"/>
            <a:ext cx="0" cy="2667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4BD31D-D214-08CB-3295-D5455032144B}"/>
              </a:ext>
            </a:extLst>
          </p:cNvPr>
          <p:cNvCxnSpPr/>
          <p:nvPr userDrawn="1"/>
        </p:nvCxnSpPr>
        <p:spPr>
          <a:xfrm>
            <a:off x="3728889" y="1508970"/>
            <a:ext cx="0" cy="2667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C6D111-2053-5175-88BC-9DD22F301C70}"/>
              </a:ext>
            </a:extLst>
          </p:cNvPr>
          <p:cNvCxnSpPr/>
          <p:nvPr userDrawn="1"/>
        </p:nvCxnSpPr>
        <p:spPr>
          <a:xfrm>
            <a:off x="5410200" y="1508970"/>
            <a:ext cx="0" cy="2667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7A786C-4475-3CB1-6C09-F2D6CB941760}"/>
              </a:ext>
            </a:extLst>
          </p:cNvPr>
          <p:cNvCxnSpPr/>
          <p:nvPr userDrawn="1"/>
        </p:nvCxnSpPr>
        <p:spPr>
          <a:xfrm>
            <a:off x="7162800" y="1508970"/>
            <a:ext cx="0" cy="2667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Footer Placeholder 5">
            <a:extLst>
              <a:ext uri="{FF2B5EF4-FFF2-40B4-BE49-F238E27FC236}">
                <a16:creationId xmlns:a16="http://schemas.microsoft.com/office/drawing/2014/main" id="{0B11E2E6-5131-022D-1B7E-90D3B5D6360A}"/>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sp>
        <p:nvSpPr>
          <p:cNvPr id="21" name="Slide Number Placeholder 5">
            <a:extLst>
              <a:ext uri="{FF2B5EF4-FFF2-40B4-BE49-F238E27FC236}">
                <a16:creationId xmlns:a16="http://schemas.microsoft.com/office/drawing/2014/main" id="{17D07300-0848-66C1-592A-C669534C18A3}"/>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D5288D39-F8B6-519C-F842-CF0D85A3E8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438456"/>
            <a:ext cx="294613" cy="228600"/>
          </a:xfrm>
          <a:prstGeom prst="rect">
            <a:avLst/>
          </a:prstGeom>
        </p:spPr>
      </p:pic>
      <p:pic>
        <p:nvPicPr>
          <p:cNvPr id="15" name="Picture 14" descr="Shape&#10;&#10;Description automatically generated with low confidence">
            <a:extLst>
              <a:ext uri="{FF2B5EF4-FFF2-40B4-BE49-F238E27FC236}">
                <a16:creationId xmlns:a16="http://schemas.microsoft.com/office/drawing/2014/main" id="{D5C55754-B0AF-7024-8949-142D50A87835}"/>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841045" y="1594717"/>
            <a:ext cx="497468" cy="476025"/>
          </a:xfrm>
          <a:prstGeom prst="rect">
            <a:avLst/>
          </a:prstGeom>
        </p:spPr>
      </p:pic>
      <p:pic>
        <p:nvPicPr>
          <p:cNvPr id="24" name="Picture 23" descr="Shape&#10;&#10;Description automatically generated with low confidence">
            <a:extLst>
              <a:ext uri="{FF2B5EF4-FFF2-40B4-BE49-F238E27FC236}">
                <a16:creationId xmlns:a16="http://schemas.microsoft.com/office/drawing/2014/main" id="{BAB95DD9-2559-D021-08AB-42BABB7A9938}"/>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582407" y="1580925"/>
            <a:ext cx="487434" cy="487434"/>
          </a:xfrm>
          <a:prstGeom prst="rect">
            <a:avLst/>
          </a:prstGeom>
        </p:spPr>
      </p:pic>
      <p:pic>
        <p:nvPicPr>
          <p:cNvPr id="26" name="Picture 25" descr="Shape&#10;&#10;Description automatically generated with low confidence">
            <a:extLst>
              <a:ext uri="{FF2B5EF4-FFF2-40B4-BE49-F238E27FC236}">
                <a16:creationId xmlns:a16="http://schemas.microsoft.com/office/drawing/2014/main" id="{FA889F6F-4255-1733-D432-D622E690A857}"/>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314175" y="1584435"/>
            <a:ext cx="496588" cy="496588"/>
          </a:xfrm>
          <a:prstGeom prst="rect">
            <a:avLst/>
          </a:prstGeom>
        </p:spPr>
      </p:pic>
      <p:pic>
        <p:nvPicPr>
          <p:cNvPr id="30" name="Picture 29" descr="Shape&#10;&#10;Description automatically generated with medium confidence">
            <a:extLst>
              <a:ext uri="{FF2B5EF4-FFF2-40B4-BE49-F238E27FC236}">
                <a16:creationId xmlns:a16="http://schemas.microsoft.com/office/drawing/2014/main" id="{CBFF7E84-459C-8FE8-3D46-825B6F9C7754}"/>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034714" y="1586350"/>
            <a:ext cx="528200" cy="528200"/>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7C62F756-7227-44C6-E644-AC6B2FCC19DF}"/>
              </a:ext>
            </a:extLst>
          </p:cNvPr>
          <p:cNvPicPr>
            <a:picLocks noChangeAspect="1"/>
          </p:cNvPicPr>
          <p:nvPr userDrawn="1"/>
        </p:nvPicPr>
        <p:blipFill>
          <a:blip r:embed="rId11" cstate="print">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792251" y="1619137"/>
            <a:ext cx="485816" cy="427184"/>
          </a:xfrm>
          <a:prstGeom prst="rect">
            <a:avLst/>
          </a:prstGeom>
        </p:spPr>
      </p:pic>
    </p:spTree>
    <p:extLst>
      <p:ext uri="{BB962C8B-B14F-4D97-AF65-F5344CB8AC3E}">
        <p14:creationId xmlns:p14="http://schemas.microsoft.com/office/powerpoint/2010/main" val="4194209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AE2CB68A-B92C-9B8C-E756-20D2559CEA76}"/>
              </a:ext>
            </a:extLst>
          </p:cNvPr>
          <p:cNvCxnSpPr>
            <a:cxnSpLocks/>
          </p:cNvCxnSpPr>
          <p:nvPr userDrawn="1"/>
        </p:nvCxnSpPr>
        <p:spPr>
          <a:xfrm>
            <a:off x="563880" y="1398886"/>
            <a:ext cx="0" cy="30641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AE763694-7B3B-7BCD-7845-1A94970EAD3C}"/>
              </a:ext>
            </a:extLst>
          </p:cNvPr>
          <p:cNvCxnSpPr>
            <a:cxnSpLocks/>
          </p:cNvCxnSpPr>
          <p:nvPr userDrawn="1"/>
        </p:nvCxnSpPr>
        <p:spPr>
          <a:xfrm>
            <a:off x="365760" y="788908"/>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F8B92EB-3ADA-36C0-441A-4D8DF0FB9907}"/>
              </a:ext>
            </a:extLst>
          </p:cNvPr>
          <p:cNvSpPr>
            <a:spLocks noGrp="1"/>
          </p:cNvSpPr>
          <p:nvPr>
            <p:ph type="body" sz="quarter" idx="12"/>
          </p:nvPr>
        </p:nvSpPr>
        <p:spPr>
          <a:xfrm>
            <a:off x="990600" y="1077302"/>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8" name="Oval 7">
            <a:extLst>
              <a:ext uri="{FF2B5EF4-FFF2-40B4-BE49-F238E27FC236}">
                <a16:creationId xmlns:a16="http://schemas.microsoft.com/office/drawing/2014/main" id="{13F95850-551F-871C-F0BB-48A3E91282AA}"/>
              </a:ext>
            </a:extLst>
          </p:cNvPr>
          <p:cNvSpPr/>
          <p:nvPr userDrawn="1"/>
        </p:nvSpPr>
        <p:spPr>
          <a:xfrm>
            <a:off x="365760" y="1168738"/>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6">
            <a:extLst>
              <a:ext uri="{FF2B5EF4-FFF2-40B4-BE49-F238E27FC236}">
                <a16:creationId xmlns:a16="http://schemas.microsoft.com/office/drawing/2014/main" id="{5A269806-7476-A5F1-BF49-AD089A12A1DD}"/>
              </a:ext>
            </a:extLst>
          </p:cNvPr>
          <p:cNvSpPr>
            <a:spLocks noGrp="1"/>
          </p:cNvSpPr>
          <p:nvPr>
            <p:ph type="body" sz="quarter" idx="13"/>
          </p:nvPr>
        </p:nvSpPr>
        <p:spPr>
          <a:xfrm>
            <a:off x="990600" y="1837703"/>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2" name="Oval 11">
            <a:extLst>
              <a:ext uri="{FF2B5EF4-FFF2-40B4-BE49-F238E27FC236}">
                <a16:creationId xmlns:a16="http://schemas.microsoft.com/office/drawing/2014/main" id="{D49D93E4-0000-BA46-397A-0ABCF690EF62}"/>
              </a:ext>
            </a:extLst>
          </p:cNvPr>
          <p:cNvSpPr/>
          <p:nvPr userDrawn="1"/>
        </p:nvSpPr>
        <p:spPr>
          <a:xfrm>
            <a:off x="365760" y="1929139"/>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Text Placeholder 6">
            <a:extLst>
              <a:ext uri="{FF2B5EF4-FFF2-40B4-BE49-F238E27FC236}">
                <a16:creationId xmlns:a16="http://schemas.microsoft.com/office/drawing/2014/main" id="{A349B0F9-9948-E9FF-3B82-DA7D6ABDBA30}"/>
              </a:ext>
            </a:extLst>
          </p:cNvPr>
          <p:cNvSpPr>
            <a:spLocks noGrp="1"/>
          </p:cNvSpPr>
          <p:nvPr>
            <p:ph type="body" sz="quarter" idx="14"/>
          </p:nvPr>
        </p:nvSpPr>
        <p:spPr>
          <a:xfrm>
            <a:off x="990600" y="2617902"/>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4" name="Oval 13">
            <a:extLst>
              <a:ext uri="{FF2B5EF4-FFF2-40B4-BE49-F238E27FC236}">
                <a16:creationId xmlns:a16="http://schemas.microsoft.com/office/drawing/2014/main" id="{64223F86-F989-B706-668E-0E2480F613CC}"/>
              </a:ext>
            </a:extLst>
          </p:cNvPr>
          <p:cNvSpPr/>
          <p:nvPr userDrawn="1"/>
        </p:nvSpPr>
        <p:spPr>
          <a:xfrm>
            <a:off x="365760" y="2709338"/>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5" name="Text Placeholder 6">
            <a:extLst>
              <a:ext uri="{FF2B5EF4-FFF2-40B4-BE49-F238E27FC236}">
                <a16:creationId xmlns:a16="http://schemas.microsoft.com/office/drawing/2014/main" id="{5F988576-CA3F-36DC-E61A-3E1B9D0A441A}"/>
              </a:ext>
            </a:extLst>
          </p:cNvPr>
          <p:cNvSpPr>
            <a:spLocks noGrp="1"/>
          </p:cNvSpPr>
          <p:nvPr>
            <p:ph type="body" sz="quarter" idx="15"/>
          </p:nvPr>
        </p:nvSpPr>
        <p:spPr>
          <a:xfrm>
            <a:off x="990600" y="3378303"/>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6" name="Oval 15">
            <a:extLst>
              <a:ext uri="{FF2B5EF4-FFF2-40B4-BE49-F238E27FC236}">
                <a16:creationId xmlns:a16="http://schemas.microsoft.com/office/drawing/2014/main" id="{FFC6AE65-2C53-0616-5DFB-45F10CE6AA05}"/>
              </a:ext>
            </a:extLst>
          </p:cNvPr>
          <p:cNvSpPr/>
          <p:nvPr userDrawn="1"/>
        </p:nvSpPr>
        <p:spPr>
          <a:xfrm>
            <a:off x="365760" y="3469739"/>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7" name="Text Placeholder 6">
            <a:extLst>
              <a:ext uri="{FF2B5EF4-FFF2-40B4-BE49-F238E27FC236}">
                <a16:creationId xmlns:a16="http://schemas.microsoft.com/office/drawing/2014/main" id="{48615C38-9226-815B-319C-20273D7EF802}"/>
              </a:ext>
            </a:extLst>
          </p:cNvPr>
          <p:cNvSpPr>
            <a:spLocks noGrp="1"/>
          </p:cNvSpPr>
          <p:nvPr>
            <p:ph type="body" sz="quarter" idx="16"/>
          </p:nvPr>
        </p:nvSpPr>
        <p:spPr>
          <a:xfrm>
            <a:off x="990600" y="4141474"/>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8" name="Oval 17">
            <a:extLst>
              <a:ext uri="{FF2B5EF4-FFF2-40B4-BE49-F238E27FC236}">
                <a16:creationId xmlns:a16="http://schemas.microsoft.com/office/drawing/2014/main" id="{876AF108-0DAB-C50A-123C-D8D2C98821BB}"/>
              </a:ext>
            </a:extLst>
          </p:cNvPr>
          <p:cNvSpPr/>
          <p:nvPr userDrawn="1"/>
        </p:nvSpPr>
        <p:spPr>
          <a:xfrm>
            <a:off x="365760" y="4232910"/>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9" name="Text Placeholder 6">
            <a:extLst>
              <a:ext uri="{FF2B5EF4-FFF2-40B4-BE49-F238E27FC236}">
                <a16:creationId xmlns:a16="http://schemas.microsoft.com/office/drawing/2014/main" id="{3ACA514F-B272-882C-D527-F1BA34B8B30A}"/>
              </a:ext>
            </a:extLst>
          </p:cNvPr>
          <p:cNvSpPr>
            <a:spLocks noGrp="1"/>
          </p:cNvSpPr>
          <p:nvPr>
            <p:ph type="body" sz="quarter" idx="17"/>
          </p:nvPr>
        </p:nvSpPr>
        <p:spPr>
          <a:xfrm>
            <a:off x="990600" y="1354704"/>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0" name="Text Placeholder 6">
            <a:extLst>
              <a:ext uri="{FF2B5EF4-FFF2-40B4-BE49-F238E27FC236}">
                <a16:creationId xmlns:a16="http://schemas.microsoft.com/office/drawing/2014/main" id="{2E64F98D-7588-EA7D-92D9-D6051A29FA32}"/>
              </a:ext>
            </a:extLst>
          </p:cNvPr>
          <p:cNvSpPr>
            <a:spLocks noGrp="1"/>
          </p:cNvSpPr>
          <p:nvPr>
            <p:ph type="body" sz="quarter" idx="18"/>
          </p:nvPr>
        </p:nvSpPr>
        <p:spPr>
          <a:xfrm>
            <a:off x="990600" y="2115105"/>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1" name="Text Placeholder 6">
            <a:extLst>
              <a:ext uri="{FF2B5EF4-FFF2-40B4-BE49-F238E27FC236}">
                <a16:creationId xmlns:a16="http://schemas.microsoft.com/office/drawing/2014/main" id="{0065A111-96B8-3433-1F2B-5D8D24B49CCB}"/>
              </a:ext>
            </a:extLst>
          </p:cNvPr>
          <p:cNvSpPr>
            <a:spLocks noGrp="1"/>
          </p:cNvSpPr>
          <p:nvPr>
            <p:ph type="body" sz="quarter" idx="19"/>
          </p:nvPr>
        </p:nvSpPr>
        <p:spPr>
          <a:xfrm>
            <a:off x="990600" y="2895304"/>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2" name="Text Placeholder 6">
            <a:extLst>
              <a:ext uri="{FF2B5EF4-FFF2-40B4-BE49-F238E27FC236}">
                <a16:creationId xmlns:a16="http://schemas.microsoft.com/office/drawing/2014/main" id="{9F70D9FA-ECBC-22B6-06E8-107E6D21975D}"/>
              </a:ext>
            </a:extLst>
          </p:cNvPr>
          <p:cNvSpPr>
            <a:spLocks noGrp="1"/>
          </p:cNvSpPr>
          <p:nvPr>
            <p:ph type="body" sz="quarter" idx="20"/>
          </p:nvPr>
        </p:nvSpPr>
        <p:spPr>
          <a:xfrm>
            <a:off x="990600" y="3655705"/>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3" name="Text Placeholder 6">
            <a:extLst>
              <a:ext uri="{FF2B5EF4-FFF2-40B4-BE49-F238E27FC236}">
                <a16:creationId xmlns:a16="http://schemas.microsoft.com/office/drawing/2014/main" id="{DA98AF9B-4FD2-E4A5-37F6-83FAD5CCC732}"/>
              </a:ext>
            </a:extLst>
          </p:cNvPr>
          <p:cNvSpPr>
            <a:spLocks noGrp="1"/>
          </p:cNvSpPr>
          <p:nvPr>
            <p:ph type="body" sz="quarter" idx="21"/>
          </p:nvPr>
        </p:nvSpPr>
        <p:spPr>
          <a:xfrm>
            <a:off x="990600" y="4418876"/>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5" name="Footer Placeholder 5">
            <a:extLst>
              <a:ext uri="{FF2B5EF4-FFF2-40B4-BE49-F238E27FC236}">
                <a16:creationId xmlns:a16="http://schemas.microsoft.com/office/drawing/2014/main" id="{2E24F6AD-5091-B557-C0CF-6AB590EA3FB7}"/>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sp>
        <p:nvSpPr>
          <p:cNvPr id="26" name="Slide Number Placeholder 5">
            <a:extLst>
              <a:ext uri="{FF2B5EF4-FFF2-40B4-BE49-F238E27FC236}">
                <a16:creationId xmlns:a16="http://schemas.microsoft.com/office/drawing/2014/main" id="{371647FF-A91C-20E8-2208-3068A74F8D6A}"/>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2D6C93-7009-078B-AC41-AEB96F2903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438456"/>
            <a:ext cx="294613" cy="228600"/>
          </a:xfrm>
          <a:prstGeom prst="rect">
            <a:avLst/>
          </a:prstGeom>
        </p:spPr>
      </p:pic>
    </p:spTree>
    <p:extLst>
      <p:ext uri="{BB962C8B-B14F-4D97-AF65-F5344CB8AC3E}">
        <p14:creationId xmlns:p14="http://schemas.microsoft.com/office/powerpoint/2010/main" val="4040447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 Long Titl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7646285-466F-6F4E-85E7-D45A532EEBE1}"/>
              </a:ext>
            </a:extLst>
          </p:cNvPr>
          <p:cNvCxnSpPr>
            <a:cxnSpLocks/>
          </p:cNvCxnSpPr>
          <p:nvPr userDrawn="1"/>
        </p:nvCxnSpPr>
        <p:spPr>
          <a:xfrm>
            <a:off x="365760" y="1200150"/>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7"/>
            <a:ext cx="7787640" cy="898919"/>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11" name="Footer Placeholder 5">
            <a:extLst>
              <a:ext uri="{FF2B5EF4-FFF2-40B4-BE49-F238E27FC236}">
                <a16:creationId xmlns:a16="http://schemas.microsoft.com/office/drawing/2014/main" id="{33D74C49-07CD-D9BD-225C-B2AABD7785B8}"/>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sp>
        <p:nvSpPr>
          <p:cNvPr id="12" name="Slide Number Placeholder 5">
            <a:extLst>
              <a:ext uri="{FF2B5EF4-FFF2-40B4-BE49-F238E27FC236}">
                <a16:creationId xmlns:a16="http://schemas.microsoft.com/office/drawing/2014/main" id="{4ABF754C-BE6F-12D9-969B-DB0058C02B21}"/>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FC28D7E6-4FB3-D651-8FC8-7E1EF9CD95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853041"/>
            <a:ext cx="294613" cy="228600"/>
          </a:xfrm>
          <a:prstGeom prst="rect">
            <a:avLst/>
          </a:prstGeom>
        </p:spPr>
      </p:pic>
      <p:sp>
        <p:nvSpPr>
          <p:cNvPr id="5" name="Text Placeholder 4">
            <a:extLst>
              <a:ext uri="{FF2B5EF4-FFF2-40B4-BE49-F238E27FC236}">
                <a16:creationId xmlns:a16="http://schemas.microsoft.com/office/drawing/2014/main" id="{67E3184F-7B29-C7F9-A061-D946EBF53ACE}"/>
              </a:ext>
            </a:extLst>
          </p:cNvPr>
          <p:cNvSpPr>
            <a:spLocks noGrp="1"/>
          </p:cNvSpPr>
          <p:nvPr>
            <p:ph type="body" sz="quarter" idx="12"/>
          </p:nvPr>
        </p:nvSpPr>
        <p:spPr>
          <a:xfrm>
            <a:off x="365125" y="1428750"/>
            <a:ext cx="8321675" cy="2971800"/>
          </a:xfrm>
        </p:spPr>
        <p:txBody>
          <a:bodyPr/>
          <a:lstStyle>
            <a:lvl1pPr>
              <a:defRPr sz="180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8599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act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7646285-466F-6F4E-85E7-D45A532EEBE1}"/>
              </a:ext>
            </a:extLst>
          </p:cNvPr>
          <p:cNvCxnSpPr>
            <a:cxnSpLocks/>
          </p:cNvCxnSpPr>
          <p:nvPr userDrawn="1"/>
        </p:nvCxnSpPr>
        <p:spPr>
          <a:xfrm>
            <a:off x="365760" y="1200150"/>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77876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11" name="Footer Placeholder 5">
            <a:extLst>
              <a:ext uri="{FF2B5EF4-FFF2-40B4-BE49-F238E27FC236}">
                <a16:creationId xmlns:a16="http://schemas.microsoft.com/office/drawing/2014/main" id="{33D74C49-07CD-D9BD-225C-B2AABD7785B8}"/>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sp>
        <p:nvSpPr>
          <p:cNvPr id="12" name="Slide Number Placeholder 5">
            <a:extLst>
              <a:ext uri="{FF2B5EF4-FFF2-40B4-BE49-F238E27FC236}">
                <a16:creationId xmlns:a16="http://schemas.microsoft.com/office/drawing/2014/main" id="{4ABF754C-BE6F-12D9-969B-DB0058C02B21}"/>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4" name="Text Placeholder 3">
            <a:extLst>
              <a:ext uri="{FF2B5EF4-FFF2-40B4-BE49-F238E27FC236}">
                <a16:creationId xmlns:a16="http://schemas.microsoft.com/office/drawing/2014/main" id="{B70C9432-CC45-C37D-2575-6A1A1B93E02F}"/>
              </a:ext>
            </a:extLst>
          </p:cNvPr>
          <p:cNvSpPr>
            <a:spLocks noGrp="1"/>
          </p:cNvSpPr>
          <p:nvPr>
            <p:ph type="body" sz="quarter" idx="12"/>
          </p:nvPr>
        </p:nvSpPr>
        <p:spPr>
          <a:xfrm>
            <a:off x="365125" y="1400931"/>
            <a:ext cx="8382000" cy="1066796"/>
          </a:xfrm>
        </p:spPr>
        <p:txBody>
          <a:bodyPr/>
          <a:lstStyle>
            <a:lvl1pPr marL="0" indent="0">
              <a:buNone/>
              <a:defRPr sz="1600">
                <a:solidFill>
                  <a:schemeClr val="accent2"/>
                </a:solidFill>
              </a:defRPr>
            </a:lvl1pPr>
          </a:lstStyle>
          <a:p>
            <a:pPr lvl="0"/>
            <a:r>
              <a:rPr lang="en-US"/>
              <a:t>Click to edit Master text styles</a:t>
            </a:r>
          </a:p>
        </p:txBody>
      </p:sp>
      <p:sp>
        <p:nvSpPr>
          <p:cNvPr id="5" name="Oval 4">
            <a:extLst>
              <a:ext uri="{FF2B5EF4-FFF2-40B4-BE49-F238E27FC236}">
                <a16:creationId xmlns:a16="http://schemas.microsoft.com/office/drawing/2014/main" id="{EBEDC212-5E8C-B9AB-ECF4-72D7D8EFB148}"/>
              </a:ext>
            </a:extLst>
          </p:cNvPr>
          <p:cNvSpPr/>
          <p:nvPr userDrawn="1"/>
        </p:nvSpPr>
        <p:spPr>
          <a:xfrm>
            <a:off x="386488" y="2417318"/>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Oval 5">
            <a:extLst>
              <a:ext uri="{FF2B5EF4-FFF2-40B4-BE49-F238E27FC236}">
                <a16:creationId xmlns:a16="http://schemas.microsoft.com/office/drawing/2014/main" id="{C41940E0-A6D0-AA91-BCB6-E5B120ED64CB}"/>
              </a:ext>
            </a:extLst>
          </p:cNvPr>
          <p:cNvSpPr/>
          <p:nvPr userDrawn="1"/>
        </p:nvSpPr>
        <p:spPr>
          <a:xfrm>
            <a:off x="386488"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Oval 6">
            <a:extLst>
              <a:ext uri="{FF2B5EF4-FFF2-40B4-BE49-F238E27FC236}">
                <a16:creationId xmlns:a16="http://schemas.microsoft.com/office/drawing/2014/main" id="{3D50C318-F6CA-181D-9086-7BCBC6CF1B18}"/>
              </a:ext>
            </a:extLst>
          </p:cNvPr>
          <p:cNvSpPr/>
          <p:nvPr userDrawn="1"/>
        </p:nvSpPr>
        <p:spPr>
          <a:xfrm>
            <a:off x="3125129" y="2417318"/>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Oval 9">
            <a:extLst>
              <a:ext uri="{FF2B5EF4-FFF2-40B4-BE49-F238E27FC236}">
                <a16:creationId xmlns:a16="http://schemas.microsoft.com/office/drawing/2014/main" id="{9E55899A-0060-6BB5-C8E5-D1E5B5ADD529}"/>
              </a:ext>
            </a:extLst>
          </p:cNvPr>
          <p:cNvSpPr/>
          <p:nvPr userDrawn="1"/>
        </p:nvSpPr>
        <p:spPr>
          <a:xfrm>
            <a:off x="3125129"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Oval 12">
            <a:extLst>
              <a:ext uri="{FF2B5EF4-FFF2-40B4-BE49-F238E27FC236}">
                <a16:creationId xmlns:a16="http://schemas.microsoft.com/office/drawing/2014/main" id="{4E7B19D6-EF2C-ECAA-F2A9-F1BFB8681320}"/>
              </a:ext>
            </a:extLst>
          </p:cNvPr>
          <p:cNvSpPr/>
          <p:nvPr userDrawn="1"/>
        </p:nvSpPr>
        <p:spPr>
          <a:xfrm>
            <a:off x="6227250" y="2411136"/>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20" name="Text Placeholder 19">
            <a:extLst>
              <a:ext uri="{FF2B5EF4-FFF2-40B4-BE49-F238E27FC236}">
                <a16:creationId xmlns:a16="http://schemas.microsoft.com/office/drawing/2014/main" id="{9A71F2CE-08A6-C330-D0DC-1815E6D694B9}"/>
              </a:ext>
            </a:extLst>
          </p:cNvPr>
          <p:cNvSpPr>
            <a:spLocks noGrp="1"/>
          </p:cNvSpPr>
          <p:nvPr>
            <p:ph type="body" sz="quarter" idx="13"/>
          </p:nvPr>
        </p:nvSpPr>
        <p:spPr>
          <a:xfrm>
            <a:off x="1295400" y="2467727"/>
            <a:ext cx="1676400"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1" name="Text Placeholder 19">
            <a:extLst>
              <a:ext uri="{FF2B5EF4-FFF2-40B4-BE49-F238E27FC236}">
                <a16:creationId xmlns:a16="http://schemas.microsoft.com/office/drawing/2014/main" id="{92CC20FE-F32F-1C0B-8FA5-B0EB3CAD020A}"/>
              </a:ext>
            </a:extLst>
          </p:cNvPr>
          <p:cNvSpPr>
            <a:spLocks noGrp="1"/>
          </p:cNvSpPr>
          <p:nvPr>
            <p:ph type="body" sz="quarter" idx="14"/>
          </p:nvPr>
        </p:nvSpPr>
        <p:spPr>
          <a:xfrm>
            <a:off x="1295400" y="2688741"/>
            <a:ext cx="1676400"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2" name="Text Placeholder 19">
            <a:extLst>
              <a:ext uri="{FF2B5EF4-FFF2-40B4-BE49-F238E27FC236}">
                <a16:creationId xmlns:a16="http://schemas.microsoft.com/office/drawing/2014/main" id="{5E300A45-C4BB-C628-312E-71FC53E5FB87}"/>
              </a:ext>
            </a:extLst>
          </p:cNvPr>
          <p:cNvSpPr>
            <a:spLocks noGrp="1"/>
          </p:cNvSpPr>
          <p:nvPr>
            <p:ph type="body" sz="quarter" idx="15"/>
          </p:nvPr>
        </p:nvSpPr>
        <p:spPr>
          <a:xfrm>
            <a:off x="1295400" y="3655082"/>
            <a:ext cx="1676400"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3" name="Text Placeholder 19">
            <a:extLst>
              <a:ext uri="{FF2B5EF4-FFF2-40B4-BE49-F238E27FC236}">
                <a16:creationId xmlns:a16="http://schemas.microsoft.com/office/drawing/2014/main" id="{F5FEFF4A-6C28-3CF7-6262-71347D119227}"/>
              </a:ext>
            </a:extLst>
          </p:cNvPr>
          <p:cNvSpPr>
            <a:spLocks noGrp="1"/>
          </p:cNvSpPr>
          <p:nvPr>
            <p:ph type="body" sz="quarter" idx="16"/>
          </p:nvPr>
        </p:nvSpPr>
        <p:spPr>
          <a:xfrm>
            <a:off x="1295400" y="3876096"/>
            <a:ext cx="1676400"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4" name="Text Placeholder 19">
            <a:extLst>
              <a:ext uri="{FF2B5EF4-FFF2-40B4-BE49-F238E27FC236}">
                <a16:creationId xmlns:a16="http://schemas.microsoft.com/office/drawing/2014/main" id="{05B83B29-7DF6-6048-06B8-7D2046979C7D}"/>
              </a:ext>
            </a:extLst>
          </p:cNvPr>
          <p:cNvSpPr>
            <a:spLocks noGrp="1"/>
          </p:cNvSpPr>
          <p:nvPr>
            <p:ph type="body" sz="quarter" idx="17"/>
          </p:nvPr>
        </p:nvSpPr>
        <p:spPr>
          <a:xfrm>
            <a:off x="4011304" y="2467727"/>
            <a:ext cx="1932296"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5" name="Text Placeholder 19">
            <a:extLst>
              <a:ext uri="{FF2B5EF4-FFF2-40B4-BE49-F238E27FC236}">
                <a16:creationId xmlns:a16="http://schemas.microsoft.com/office/drawing/2014/main" id="{3BB1AF1E-8C64-38A3-D706-8ACA7CF925BD}"/>
              </a:ext>
            </a:extLst>
          </p:cNvPr>
          <p:cNvSpPr>
            <a:spLocks noGrp="1"/>
          </p:cNvSpPr>
          <p:nvPr>
            <p:ph type="body" sz="quarter" idx="18"/>
          </p:nvPr>
        </p:nvSpPr>
        <p:spPr>
          <a:xfrm>
            <a:off x="4011304" y="2688741"/>
            <a:ext cx="1932296"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6" name="Text Placeholder 19">
            <a:extLst>
              <a:ext uri="{FF2B5EF4-FFF2-40B4-BE49-F238E27FC236}">
                <a16:creationId xmlns:a16="http://schemas.microsoft.com/office/drawing/2014/main" id="{B9440850-83EE-DF53-9111-503DF9E8AA2E}"/>
              </a:ext>
            </a:extLst>
          </p:cNvPr>
          <p:cNvSpPr>
            <a:spLocks noGrp="1"/>
          </p:cNvSpPr>
          <p:nvPr>
            <p:ph type="body" sz="quarter" idx="19"/>
          </p:nvPr>
        </p:nvSpPr>
        <p:spPr>
          <a:xfrm>
            <a:off x="4011304" y="3655082"/>
            <a:ext cx="1932296"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7" name="Text Placeholder 19">
            <a:extLst>
              <a:ext uri="{FF2B5EF4-FFF2-40B4-BE49-F238E27FC236}">
                <a16:creationId xmlns:a16="http://schemas.microsoft.com/office/drawing/2014/main" id="{4D85B4E2-F8FC-7E67-8ACD-93BB7575380F}"/>
              </a:ext>
            </a:extLst>
          </p:cNvPr>
          <p:cNvSpPr>
            <a:spLocks noGrp="1"/>
          </p:cNvSpPr>
          <p:nvPr>
            <p:ph type="body" sz="quarter" idx="20"/>
          </p:nvPr>
        </p:nvSpPr>
        <p:spPr>
          <a:xfrm>
            <a:off x="4011304" y="3876096"/>
            <a:ext cx="1932296"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8" name="Text Placeholder 19">
            <a:extLst>
              <a:ext uri="{FF2B5EF4-FFF2-40B4-BE49-F238E27FC236}">
                <a16:creationId xmlns:a16="http://schemas.microsoft.com/office/drawing/2014/main" id="{9B583E8B-2892-5B18-6FE0-3D9AAC1720A4}"/>
              </a:ext>
            </a:extLst>
          </p:cNvPr>
          <p:cNvSpPr>
            <a:spLocks noGrp="1"/>
          </p:cNvSpPr>
          <p:nvPr>
            <p:ph type="body" sz="quarter" idx="21"/>
          </p:nvPr>
        </p:nvSpPr>
        <p:spPr>
          <a:xfrm>
            <a:off x="7082052" y="2467727"/>
            <a:ext cx="1818402"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9" name="Text Placeholder 19">
            <a:extLst>
              <a:ext uri="{FF2B5EF4-FFF2-40B4-BE49-F238E27FC236}">
                <a16:creationId xmlns:a16="http://schemas.microsoft.com/office/drawing/2014/main" id="{C54B79CA-C49C-C6FC-BADD-3F205C72185D}"/>
              </a:ext>
            </a:extLst>
          </p:cNvPr>
          <p:cNvSpPr>
            <a:spLocks noGrp="1"/>
          </p:cNvSpPr>
          <p:nvPr>
            <p:ph type="body" sz="quarter" idx="22"/>
          </p:nvPr>
        </p:nvSpPr>
        <p:spPr>
          <a:xfrm>
            <a:off x="7082052" y="2688741"/>
            <a:ext cx="1818402"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pic>
        <p:nvPicPr>
          <p:cNvPr id="3" name="Picture 2" descr="Logo&#10;&#10;Description automatically generated">
            <a:extLst>
              <a:ext uri="{FF2B5EF4-FFF2-40B4-BE49-F238E27FC236}">
                <a16:creationId xmlns:a16="http://schemas.microsoft.com/office/drawing/2014/main" id="{61059911-2FAB-7A3B-3D92-067307A3BE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853041"/>
            <a:ext cx="294613" cy="228600"/>
          </a:xfrm>
          <a:prstGeom prst="rect">
            <a:avLst/>
          </a:prstGeom>
        </p:spPr>
      </p:pic>
      <p:pic>
        <p:nvPicPr>
          <p:cNvPr id="14" name="Picture 13">
            <a:extLst>
              <a:ext uri="{FF2B5EF4-FFF2-40B4-BE49-F238E27FC236}">
                <a16:creationId xmlns:a16="http://schemas.microsoft.com/office/drawing/2014/main" id="{AD0E2904-21D8-1EA4-F47A-B609E1C4048F}"/>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200400" y="2610902"/>
            <a:ext cx="649990" cy="433327"/>
          </a:xfrm>
          <a:prstGeom prst="rect">
            <a:avLst/>
          </a:prstGeom>
        </p:spPr>
      </p:pic>
      <p:pic>
        <p:nvPicPr>
          <p:cNvPr id="15" name="Picture 14">
            <a:extLst>
              <a:ext uri="{FF2B5EF4-FFF2-40B4-BE49-F238E27FC236}">
                <a16:creationId xmlns:a16="http://schemas.microsoft.com/office/drawing/2014/main" id="{4919F346-3BA0-DF97-BDCA-4CEA3ED18DEC}"/>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72063" y="2659066"/>
            <a:ext cx="630305" cy="420203"/>
          </a:xfrm>
          <a:prstGeom prst="rect">
            <a:avLst/>
          </a:prstGeom>
        </p:spPr>
      </p:pic>
      <p:pic>
        <p:nvPicPr>
          <p:cNvPr id="16" name="Picture 15">
            <a:extLst>
              <a:ext uri="{FF2B5EF4-FFF2-40B4-BE49-F238E27FC236}">
                <a16:creationId xmlns:a16="http://schemas.microsoft.com/office/drawing/2014/main" id="{73729856-5DE4-EBF8-2F93-CB860F492CB4}"/>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256749" y="2571750"/>
            <a:ext cx="713872" cy="475915"/>
          </a:xfrm>
          <a:prstGeom prst="rect">
            <a:avLst/>
          </a:prstGeom>
        </p:spPr>
      </p:pic>
      <p:pic>
        <p:nvPicPr>
          <p:cNvPr id="17" name="Picture 16">
            <a:extLst>
              <a:ext uri="{FF2B5EF4-FFF2-40B4-BE49-F238E27FC236}">
                <a16:creationId xmlns:a16="http://schemas.microsoft.com/office/drawing/2014/main" id="{0DE83120-ECEE-89DD-7D8F-B278465645CD}"/>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66960" y="3694667"/>
            <a:ext cx="676040" cy="450694"/>
          </a:xfrm>
          <a:prstGeom prst="rect">
            <a:avLst/>
          </a:prstGeom>
        </p:spPr>
      </p:pic>
      <p:pic>
        <p:nvPicPr>
          <p:cNvPr id="18" name="Picture 17">
            <a:extLst>
              <a:ext uri="{FF2B5EF4-FFF2-40B4-BE49-F238E27FC236}">
                <a16:creationId xmlns:a16="http://schemas.microsoft.com/office/drawing/2014/main" id="{8FA72223-E558-7877-69B1-341D547FC43F}"/>
              </a:ext>
            </a:extLst>
          </p:cNvPr>
          <p:cNvPicPr>
            <a:picLocks noChangeAspect="1"/>
          </p:cNvPicPr>
          <p:nvPr userDrawn="1"/>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180330" y="3705327"/>
            <a:ext cx="690129" cy="460086"/>
          </a:xfrm>
          <a:prstGeom prst="rect">
            <a:avLst/>
          </a:prstGeom>
        </p:spPr>
      </p:pic>
    </p:spTree>
    <p:extLst>
      <p:ext uri="{BB962C8B-B14F-4D97-AF65-F5344CB8AC3E}">
        <p14:creationId xmlns:p14="http://schemas.microsoft.com/office/powerpoint/2010/main" val="3458829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mpact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7646285-466F-6F4E-85E7-D45A532EEBE1}"/>
              </a:ext>
            </a:extLst>
          </p:cNvPr>
          <p:cNvCxnSpPr>
            <a:cxnSpLocks/>
          </p:cNvCxnSpPr>
          <p:nvPr userDrawn="1"/>
        </p:nvCxnSpPr>
        <p:spPr>
          <a:xfrm>
            <a:off x="365760" y="1200150"/>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77876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11" name="Footer Placeholder 5">
            <a:extLst>
              <a:ext uri="{FF2B5EF4-FFF2-40B4-BE49-F238E27FC236}">
                <a16:creationId xmlns:a16="http://schemas.microsoft.com/office/drawing/2014/main" id="{33D74C49-07CD-D9BD-225C-B2AABD7785B8}"/>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sp>
        <p:nvSpPr>
          <p:cNvPr id="12" name="Slide Number Placeholder 5">
            <a:extLst>
              <a:ext uri="{FF2B5EF4-FFF2-40B4-BE49-F238E27FC236}">
                <a16:creationId xmlns:a16="http://schemas.microsoft.com/office/drawing/2014/main" id="{4ABF754C-BE6F-12D9-969B-DB0058C02B21}"/>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4" name="Text Placeholder 3">
            <a:extLst>
              <a:ext uri="{FF2B5EF4-FFF2-40B4-BE49-F238E27FC236}">
                <a16:creationId xmlns:a16="http://schemas.microsoft.com/office/drawing/2014/main" id="{B70C9432-CC45-C37D-2575-6A1A1B93E02F}"/>
              </a:ext>
            </a:extLst>
          </p:cNvPr>
          <p:cNvSpPr>
            <a:spLocks noGrp="1"/>
          </p:cNvSpPr>
          <p:nvPr>
            <p:ph type="body" sz="quarter" idx="12"/>
          </p:nvPr>
        </p:nvSpPr>
        <p:spPr>
          <a:xfrm>
            <a:off x="365125" y="1400931"/>
            <a:ext cx="8382000" cy="1066796"/>
          </a:xfrm>
        </p:spPr>
        <p:txBody>
          <a:bodyPr/>
          <a:lstStyle>
            <a:lvl1pPr marL="0" indent="0">
              <a:buNone/>
              <a:defRPr sz="1600">
                <a:solidFill>
                  <a:schemeClr val="accent2"/>
                </a:solidFill>
              </a:defRPr>
            </a:lvl1pPr>
          </a:lstStyle>
          <a:p>
            <a:pPr lvl="0"/>
            <a:r>
              <a:rPr lang="en-US"/>
              <a:t>Click to edit Master text styles</a:t>
            </a:r>
          </a:p>
        </p:txBody>
      </p:sp>
      <p:sp>
        <p:nvSpPr>
          <p:cNvPr id="20" name="Text Placeholder 19">
            <a:extLst>
              <a:ext uri="{FF2B5EF4-FFF2-40B4-BE49-F238E27FC236}">
                <a16:creationId xmlns:a16="http://schemas.microsoft.com/office/drawing/2014/main" id="{9A71F2CE-08A6-C330-D0DC-1815E6D694B9}"/>
              </a:ext>
            </a:extLst>
          </p:cNvPr>
          <p:cNvSpPr>
            <a:spLocks noGrp="1"/>
          </p:cNvSpPr>
          <p:nvPr>
            <p:ph type="body" sz="quarter" idx="13"/>
          </p:nvPr>
        </p:nvSpPr>
        <p:spPr>
          <a:xfrm>
            <a:off x="1295400" y="2467727"/>
            <a:ext cx="1676400"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1" name="Text Placeholder 19">
            <a:extLst>
              <a:ext uri="{FF2B5EF4-FFF2-40B4-BE49-F238E27FC236}">
                <a16:creationId xmlns:a16="http://schemas.microsoft.com/office/drawing/2014/main" id="{92CC20FE-F32F-1C0B-8FA5-B0EB3CAD020A}"/>
              </a:ext>
            </a:extLst>
          </p:cNvPr>
          <p:cNvSpPr>
            <a:spLocks noGrp="1"/>
          </p:cNvSpPr>
          <p:nvPr>
            <p:ph type="body" sz="quarter" idx="14"/>
          </p:nvPr>
        </p:nvSpPr>
        <p:spPr>
          <a:xfrm>
            <a:off x="1295400" y="2688741"/>
            <a:ext cx="1676400"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2" name="Text Placeholder 19">
            <a:extLst>
              <a:ext uri="{FF2B5EF4-FFF2-40B4-BE49-F238E27FC236}">
                <a16:creationId xmlns:a16="http://schemas.microsoft.com/office/drawing/2014/main" id="{5E300A45-C4BB-C628-312E-71FC53E5FB87}"/>
              </a:ext>
            </a:extLst>
          </p:cNvPr>
          <p:cNvSpPr>
            <a:spLocks noGrp="1"/>
          </p:cNvSpPr>
          <p:nvPr>
            <p:ph type="body" sz="quarter" idx="15"/>
          </p:nvPr>
        </p:nvSpPr>
        <p:spPr>
          <a:xfrm>
            <a:off x="1295400" y="3655082"/>
            <a:ext cx="1676400"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3" name="Text Placeholder 19">
            <a:extLst>
              <a:ext uri="{FF2B5EF4-FFF2-40B4-BE49-F238E27FC236}">
                <a16:creationId xmlns:a16="http://schemas.microsoft.com/office/drawing/2014/main" id="{F5FEFF4A-6C28-3CF7-6262-71347D119227}"/>
              </a:ext>
            </a:extLst>
          </p:cNvPr>
          <p:cNvSpPr>
            <a:spLocks noGrp="1"/>
          </p:cNvSpPr>
          <p:nvPr>
            <p:ph type="body" sz="quarter" idx="16"/>
          </p:nvPr>
        </p:nvSpPr>
        <p:spPr>
          <a:xfrm>
            <a:off x="1295400" y="3876096"/>
            <a:ext cx="1676400"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4" name="Text Placeholder 19">
            <a:extLst>
              <a:ext uri="{FF2B5EF4-FFF2-40B4-BE49-F238E27FC236}">
                <a16:creationId xmlns:a16="http://schemas.microsoft.com/office/drawing/2014/main" id="{05B83B29-7DF6-6048-06B8-7D2046979C7D}"/>
              </a:ext>
            </a:extLst>
          </p:cNvPr>
          <p:cNvSpPr>
            <a:spLocks noGrp="1"/>
          </p:cNvSpPr>
          <p:nvPr>
            <p:ph type="body" sz="quarter" idx="17"/>
          </p:nvPr>
        </p:nvSpPr>
        <p:spPr>
          <a:xfrm>
            <a:off x="4372440" y="2467727"/>
            <a:ext cx="2662768"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5" name="Text Placeholder 19">
            <a:extLst>
              <a:ext uri="{FF2B5EF4-FFF2-40B4-BE49-F238E27FC236}">
                <a16:creationId xmlns:a16="http://schemas.microsoft.com/office/drawing/2014/main" id="{3BB1AF1E-8C64-38A3-D706-8ACA7CF925BD}"/>
              </a:ext>
            </a:extLst>
          </p:cNvPr>
          <p:cNvSpPr>
            <a:spLocks noGrp="1"/>
          </p:cNvSpPr>
          <p:nvPr>
            <p:ph type="body" sz="quarter" idx="18"/>
          </p:nvPr>
        </p:nvSpPr>
        <p:spPr>
          <a:xfrm>
            <a:off x="4372440" y="2688741"/>
            <a:ext cx="2662768"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6" name="Text Placeholder 19">
            <a:extLst>
              <a:ext uri="{FF2B5EF4-FFF2-40B4-BE49-F238E27FC236}">
                <a16:creationId xmlns:a16="http://schemas.microsoft.com/office/drawing/2014/main" id="{B9440850-83EE-DF53-9111-503DF9E8AA2E}"/>
              </a:ext>
            </a:extLst>
          </p:cNvPr>
          <p:cNvSpPr>
            <a:spLocks noGrp="1"/>
          </p:cNvSpPr>
          <p:nvPr>
            <p:ph type="body" sz="quarter" idx="19"/>
          </p:nvPr>
        </p:nvSpPr>
        <p:spPr>
          <a:xfrm>
            <a:off x="4372440" y="3655082"/>
            <a:ext cx="1932296"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7" name="Text Placeholder 19">
            <a:extLst>
              <a:ext uri="{FF2B5EF4-FFF2-40B4-BE49-F238E27FC236}">
                <a16:creationId xmlns:a16="http://schemas.microsoft.com/office/drawing/2014/main" id="{4D85B4E2-F8FC-7E67-8ACD-93BB7575380F}"/>
              </a:ext>
            </a:extLst>
          </p:cNvPr>
          <p:cNvSpPr>
            <a:spLocks noGrp="1"/>
          </p:cNvSpPr>
          <p:nvPr>
            <p:ph type="body" sz="quarter" idx="20"/>
          </p:nvPr>
        </p:nvSpPr>
        <p:spPr>
          <a:xfrm>
            <a:off x="4372440" y="3876096"/>
            <a:ext cx="1932296"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8" name="Text Placeholder 19">
            <a:extLst>
              <a:ext uri="{FF2B5EF4-FFF2-40B4-BE49-F238E27FC236}">
                <a16:creationId xmlns:a16="http://schemas.microsoft.com/office/drawing/2014/main" id="{9B583E8B-2892-5B18-6FE0-3D9AAC1720A4}"/>
              </a:ext>
            </a:extLst>
          </p:cNvPr>
          <p:cNvSpPr>
            <a:spLocks noGrp="1"/>
          </p:cNvSpPr>
          <p:nvPr>
            <p:ph type="body" sz="quarter" idx="21"/>
          </p:nvPr>
        </p:nvSpPr>
        <p:spPr>
          <a:xfrm>
            <a:off x="7082052" y="3587982"/>
            <a:ext cx="1818402"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9" name="Text Placeholder 19">
            <a:extLst>
              <a:ext uri="{FF2B5EF4-FFF2-40B4-BE49-F238E27FC236}">
                <a16:creationId xmlns:a16="http://schemas.microsoft.com/office/drawing/2014/main" id="{C54B79CA-C49C-C6FC-BADD-3F205C72185D}"/>
              </a:ext>
            </a:extLst>
          </p:cNvPr>
          <p:cNvSpPr>
            <a:spLocks noGrp="1"/>
          </p:cNvSpPr>
          <p:nvPr>
            <p:ph type="body" sz="quarter" idx="22"/>
          </p:nvPr>
        </p:nvSpPr>
        <p:spPr>
          <a:xfrm>
            <a:off x="7082052" y="3808996"/>
            <a:ext cx="1818402"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3" name="Oval 2">
            <a:extLst>
              <a:ext uri="{FF2B5EF4-FFF2-40B4-BE49-F238E27FC236}">
                <a16:creationId xmlns:a16="http://schemas.microsoft.com/office/drawing/2014/main" id="{0895F3F6-E8C4-2F5B-CB13-F4377439E49E}"/>
              </a:ext>
            </a:extLst>
          </p:cNvPr>
          <p:cNvSpPr/>
          <p:nvPr userDrawn="1"/>
        </p:nvSpPr>
        <p:spPr>
          <a:xfrm>
            <a:off x="386488" y="2417318"/>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9" name="Oval 18">
            <a:extLst>
              <a:ext uri="{FF2B5EF4-FFF2-40B4-BE49-F238E27FC236}">
                <a16:creationId xmlns:a16="http://schemas.microsoft.com/office/drawing/2014/main" id="{FB9D9DF2-F23F-4598-42AC-E912A22E1DBA}"/>
              </a:ext>
            </a:extLst>
          </p:cNvPr>
          <p:cNvSpPr/>
          <p:nvPr userDrawn="1"/>
        </p:nvSpPr>
        <p:spPr>
          <a:xfrm>
            <a:off x="386488"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0" name="Oval 29">
            <a:extLst>
              <a:ext uri="{FF2B5EF4-FFF2-40B4-BE49-F238E27FC236}">
                <a16:creationId xmlns:a16="http://schemas.microsoft.com/office/drawing/2014/main" id="{97888DB4-7F12-FE94-A2F4-D8504EBF1325}"/>
              </a:ext>
            </a:extLst>
          </p:cNvPr>
          <p:cNvSpPr/>
          <p:nvPr userDrawn="1"/>
        </p:nvSpPr>
        <p:spPr>
          <a:xfrm>
            <a:off x="3462485" y="2417318"/>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1" name="Oval 30">
            <a:extLst>
              <a:ext uri="{FF2B5EF4-FFF2-40B4-BE49-F238E27FC236}">
                <a16:creationId xmlns:a16="http://schemas.microsoft.com/office/drawing/2014/main" id="{D8C25DE3-474B-B83F-9747-3EE22C6A0B82}"/>
              </a:ext>
            </a:extLst>
          </p:cNvPr>
          <p:cNvSpPr/>
          <p:nvPr userDrawn="1"/>
        </p:nvSpPr>
        <p:spPr>
          <a:xfrm>
            <a:off x="3462485"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2" name="Oval 31">
            <a:extLst>
              <a:ext uri="{FF2B5EF4-FFF2-40B4-BE49-F238E27FC236}">
                <a16:creationId xmlns:a16="http://schemas.microsoft.com/office/drawing/2014/main" id="{8F9E6568-FC11-E0D6-0DB1-DF27E8CC1C00}"/>
              </a:ext>
            </a:extLst>
          </p:cNvPr>
          <p:cNvSpPr/>
          <p:nvPr userDrawn="1"/>
        </p:nvSpPr>
        <p:spPr>
          <a:xfrm>
            <a:off x="6227250"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5" name="Picture 4" descr="Logo&#10;&#10;Description automatically generated">
            <a:extLst>
              <a:ext uri="{FF2B5EF4-FFF2-40B4-BE49-F238E27FC236}">
                <a16:creationId xmlns:a16="http://schemas.microsoft.com/office/drawing/2014/main" id="{9DCBE568-86D5-A456-D460-6AE1DD5183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853041"/>
            <a:ext cx="294613" cy="228600"/>
          </a:xfrm>
          <a:prstGeom prst="rect">
            <a:avLst/>
          </a:prstGeom>
        </p:spPr>
      </p:pic>
      <p:pic>
        <p:nvPicPr>
          <p:cNvPr id="33" name="Picture 32">
            <a:extLst>
              <a:ext uri="{FF2B5EF4-FFF2-40B4-BE49-F238E27FC236}">
                <a16:creationId xmlns:a16="http://schemas.microsoft.com/office/drawing/2014/main" id="{869942C6-F1C8-4D17-2EAD-8FDE910EA772}"/>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1693" y="3696596"/>
            <a:ext cx="477548" cy="477548"/>
          </a:xfrm>
          <a:prstGeom prst="rect">
            <a:avLst/>
          </a:prstGeom>
        </p:spPr>
      </p:pic>
      <p:pic>
        <p:nvPicPr>
          <p:cNvPr id="34" name="Picture 33">
            <a:extLst>
              <a:ext uri="{FF2B5EF4-FFF2-40B4-BE49-F238E27FC236}">
                <a16:creationId xmlns:a16="http://schemas.microsoft.com/office/drawing/2014/main" id="{82C66881-023B-8398-5432-C52D7268A99A}"/>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54647" y="3638550"/>
            <a:ext cx="533400" cy="533400"/>
          </a:xfrm>
          <a:prstGeom prst="rect">
            <a:avLst/>
          </a:prstGeom>
        </p:spPr>
      </p:pic>
      <p:pic>
        <p:nvPicPr>
          <p:cNvPr id="35" name="Picture 34">
            <a:extLst>
              <a:ext uri="{FF2B5EF4-FFF2-40B4-BE49-F238E27FC236}">
                <a16:creationId xmlns:a16="http://schemas.microsoft.com/office/drawing/2014/main" id="{268BEF7F-B860-D431-2732-66B14CBB3648}"/>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654803" y="3696596"/>
            <a:ext cx="435232" cy="435232"/>
          </a:xfrm>
          <a:prstGeom prst="rect">
            <a:avLst/>
          </a:prstGeom>
        </p:spPr>
      </p:pic>
      <p:pic>
        <p:nvPicPr>
          <p:cNvPr id="36" name="Picture 35">
            <a:extLst>
              <a:ext uri="{FF2B5EF4-FFF2-40B4-BE49-F238E27FC236}">
                <a16:creationId xmlns:a16="http://schemas.microsoft.com/office/drawing/2014/main" id="{79075E73-CB58-E829-A699-AA5F4095EECC}"/>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635678" y="2561022"/>
            <a:ext cx="471502" cy="471502"/>
          </a:xfrm>
          <a:prstGeom prst="rect">
            <a:avLst/>
          </a:prstGeom>
        </p:spPr>
      </p:pic>
      <p:pic>
        <p:nvPicPr>
          <p:cNvPr id="37" name="Picture 36">
            <a:extLst>
              <a:ext uri="{FF2B5EF4-FFF2-40B4-BE49-F238E27FC236}">
                <a16:creationId xmlns:a16="http://schemas.microsoft.com/office/drawing/2014/main" id="{77557E7F-580E-B8FC-52E1-05E0C3916DA3}"/>
              </a:ext>
            </a:extLst>
          </p:cNvPr>
          <p:cNvPicPr>
            <a:picLocks noChangeAspect="1"/>
          </p:cNvPicPr>
          <p:nvPr userDrawn="1"/>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84413" y="2571975"/>
            <a:ext cx="674394" cy="449596"/>
          </a:xfrm>
          <a:prstGeom prst="rect">
            <a:avLst/>
          </a:prstGeom>
        </p:spPr>
      </p:pic>
    </p:spTree>
    <p:extLst>
      <p:ext uri="{BB962C8B-B14F-4D97-AF65-F5344CB8AC3E}">
        <p14:creationId xmlns:p14="http://schemas.microsoft.com/office/powerpoint/2010/main" val="3222909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Blank Slid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7646285-466F-6F4E-85E7-D45A532EEBE1}"/>
              </a:ext>
            </a:extLst>
          </p:cNvPr>
          <p:cNvCxnSpPr>
            <a:cxnSpLocks/>
          </p:cNvCxnSpPr>
          <p:nvPr userDrawn="1"/>
        </p:nvCxnSpPr>
        <p:spPr>
          <a:xfrm>
            <a:off x="365760" y="1200150"/>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77876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5DB751EE-36E0-6D35-D139-FD1E1812C155}"/>
              </a:ext>
            </a:extLst>
          </p:cNvPr>
          <p:cNvCxnSpPr/>
          <p:nvPr userDrawn="1"/>
        </p:nvCxnSpPr>
        <p:spPr>
          <a:xfrm>
            <a:off x="4588386" y="3080564"/>
            <a:ext cx="0" cy="475735"/>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B9F8278-97E8-89D1-0459-E76E3F3C6F49}"/>
              </a:ext>
            </a:extLst>
          </p:cNvPr>
          <p:cNvSpPr/>
          <p:nvPr userDrawn="1"/>
        </p:nvSpPr>
        <p:spPr>
          <a:xfrm>
            <a:off x="3902586" y="1902336"/>
            <a:ext cx="1338828" cy="13388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Calibri" panose="020F0502020204030204" pitchFamily="34" charset="0"/>
              </a:rPr>
              <a:t>One</a:t>
            </a:r>
            <a:br>
              <a:rPr lang="en-US" b="0" i="0">
                <a:latin typeface="Calibri" panose="020F0502020204030204" pitchFamily="34" charset="0"/>
              </a:rPr>
            </a:br>
            <a:r>
              <a:rPr lang="en-US" b="0" i="0">
                <a:latin typeface="Calibri" panose="020F0502020204030204" pitchFamily="34" charset="0"/>
              </a:rPr>
              <a:t>IFF</a:t>
            </a:r>
          </a:p>
        </p:txBody>
      </p:sp>
      <p:cxnSp>
        <p:nvCxnSpPr>
          <p:cNvPr id="5" name="Elbow Connector 4">
            <a:extLst>
              <a:ext uri="{FF2B5EF4-FFF2-40B4-BE49-F238E27FC236}">
                <a16:creationId xmlns:a16="http://schemas.microsoft.com/office/drawing/2014/main" id="{27B81BA3-4627-1041-6137-B056974CDAA6}"/>
              </a:ext>
            </a:extLst>
          </p:cNvPr>
          <p:cNvCxnSpPr>
            <a:cxnSpLocks/>
            <a:endCxn id="4" idx="1"/>
          </p:cNvCxnSpPr>
          <p:nvPr userDrawn="1"/>
        </p:nvCxnSpPr>
        <p:spPr>
          <a:xfrm>
            <a:off x="2471027" y="1584316"/>
            <a:ext cx="1627626" cy="514087"/>
          </a:xfrm>
          <a:prstGeom prst="bentConnector2">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Elbow Connector 5">
            <a:extLst>
              <a:ext uri="{FF2B5EF4-FFF2-40B4-BE49-F238E27FC236}">
                <a16:creationId xmlns:a16="http://schemas.microsoft.com/office/drawing/2014/main" id="{7DDA1266-C349-A6B3-E497-E9B396ECD255}"/>
              </a:ext>
            </a:extLst>
          </p:cNvPr>
          <p:cNvCxnSpPr>
            <a:cxnSpLocks/>
            <a:stCxn id="4" idx="7"/>
          </p:cNvCxnSpPr>
          <p:nvPr userDrawn="1"/>
        </p:nvCxnSpPr>
        <p:spPr>
          <a:xfrm rot="5400000" flipH="1" flipV="1">
            <a:off x="5393497" y="1236167"/>
            <a:ext cx="514087" cy="1210387"/>
          </a:xfrm>
          <a:prstGeom prst="bentConnector2">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F4A7D509-DA53-D3FF-1879-96B525007199}"/>
              </a:ext>
            </a:extLst>
          </p:cNvPr>
          <p:cNvCxnSpPr>
            <a:stCxn id="4" idx="3"/>
          </p:cNvCxnSpPr>
          <p:nvPr userDrawn="1"/>
        </p:nvCxnSpPr>
        <p:spPr>
          <a:xfrm rot="5400000">
            <a:off x="3140514" y="2375610"/>
            <a:ext cx="288653" cy="1627626"/>
          </a:xfrm>
          <a:prstGeom prst="bentConnector2">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CB73AA33-1803-C0E2-91DB-AF6CD29CF1BF}"/>
              </a:ext>
            </a:extLst>
          </p:cNvPr>
          <p:cNvCxnSpPr>
            <a:stCxn id="4" idx="5"/>
          </p:cNvCxnSpPr>
          <p:nvPr userDrawn="1"/>
        </p:nvCxnSpPr>
        <p:spPr>
          <a:xfrm rot="16200000" flipH="1">
            <a:off x="5506213" y="2584230"/>
            <a:ext cx="288653" cy="1210385"/>
          </a:xfrm>
          <a:prstGeom prst="bentConnector2">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Footer Placeholder 5">
            <a:extLst>
              <a:ext uri="{FF2B5EF4-FFF2-40B4-BE49-F238E27FC236}">
                <a16:creationId xmlns:a16="http://schemas.microsoft.com/office/drawing/2014/main" id="{F6464252-4881-9D0C-4B59-ABB42CBC85D1}"/>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sp>
        <p:nvSpPr>
          <p:cNvPr id="13" name="Slide Number Placeholder 5">
            <a:extLst>
              <a:ext uri="{FF2B5EF4-FFF2-40B4-BE49-F238E27FC236}">
                <a16:creationId xmlns:a16="http://schemas.microsoft.com/office/drawing/2014/main" id="{CCD13440-0C25-394C-30D8-AE504DADF0D8}"/>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pic>
        <p:nvPicPr>
          <p:cNvPr id="10" name="Picture 9" descr="Logo&#10;&#10;Description automatically generated">
            <a:extLst>
              <a:ext uri="{FF2B5EF4-FFF2-40B4-BE49-F238E27FC236}">
                <a16:creationId xmlns:a16="http://schemas.microsoft.com/office/drawing/2014/main" id="{105122FE-43FD-33C3-FEA7-3FA331E51D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853041"/>
            <a:ext cx="294613" cy="228600"/>
          </a:xfrm>
          <a:prstGeom prst="rect">
            <a:avLst/>
          </a:prstGeom>
        </p:spPr>
      </p:pic>
    </p:spTree>
    <p:extLst>
      <p:ext uri="{BB962C8B-B14F-4D97-AF65-F5344CB8AC3E}">
        <p14:creationId xmlns:p14="http://schemas.microsoft.com/office/powerpoint/2010/main" val="4111112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 Photo and Quot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062E5EB-459E-AF07-CB8B-7388AE51731B}"/>
              </a:ext>
            </a:extLst>
          </p:cNvPr>
          <p:cNvSpPr>
            <a:spLocks noGrp="1"/>
          </p:cNvSpPr>
          <p:nvPr>
            <p:ph type="pic" sz="quarter" idx="13"/>
          </p:nvPr>
        </p:nvSpPr>
        <p:spPr>
          <a:xfrm>
            <a:off x="4800600" y="-1"/>
            <a:ext cx="4343400" cy="3276593"/>
          </a:xfrm>
        </p:spPr>
        <p:txBody>
          <a:bodyPr/>
          <a:lstStyle/>
          <a:p>
            <a:r>
              <a:rPr lang="en-US"/>
              <a:t>Click icon to add picture</a:t>
            </a:r>
          </a:p>
        </p:txBody>
      </p:sp>
      <p:sp>
        <p:nvSpPr>
          <p:cNvPr id="7" name="Slide Number Placeholder 6">
            <a:extLst>
              <a:ext uri="{FF2B5EF4-FFF2-40B4-BE49-F238E27FC236}">
                <a16:creationId xmlns:a16="http://schemas.microsoft.com/office/drawing/2014/main" id="{15CD76BA-6F9C-6DFC-E946-25E3356F892C}"/>
              </a:ext>
            </a:extLst>
          </p:cNvPr>
          <p:cNvSpPr>
            <a:spLocks noGrp="1"/>
          </p:cNvSpPr>
          <p:nvPr>
            <p:ph type="sldNum" sz="quarter" idx="12"/>
          </p:nvPr>
        </p:nvSpPr>
        <p:spPr>
          <a:xfrm>
            <a:off x="1752600" y="4720828"/>
            <a:ext cx="2133600" cy="273844"/>
          </a:xfrm>
        </p:spPr>
        <p:txBody>
          <a:bodyPr lIns="0" rIns="0"/>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3" name="Rectangle 2">
            <a:extLst>
              <a:ext uri="{FF2B5EF4-FFF2-40B4-BE49-F238E27FC236}">
                <a16:creationId xmlns:a16="http://schemas.microsoft.com/office/drawing/2014/main" id="{54E4D7F8-F458-8EAD-7439-F3C4292CDCF3}"/>
              </a:ext>
            </a:extLst>
          </p:cNvPr>
          <p:cNvSpPr/>
          <p:nvPr userDrawn="1"/>
        </p:nvSpPr>
        <p:spPr>
          <a:xfrm>
            <a:off x="4800600" y="3257550"/>
            <a:ext cx="4343400" cy="1885950"/>
          </a:xfrm>
          <a:prstGeom prst="rect">
            <a:avLst/>
          </a:prstGeom>
          <a:gradFill flip="none" rotWithShape="1">
            <a:gsLst>
              <a:gs pos="0">
                <a:srgbClr val="DAAA00"/>
              </a:gs>
              <a:gs pos="80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Title 1">
            <a:extLst>
              <a:ext uri="{FF2B5EF4-FFF2-40B4-BE49-F238E27FC236}">
                <a16:creationId xmlns:a16="http://schemas.microsoft.com/office/drawing/2014/main" id="{A8E1089F-D129-F7C0-DE22-2FDC44EEBDAC}"/>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92B8EB27-94B0-EFBC-5BEE-17CBB66AE3DE}"/>
              </a:ext>
            </a:extLst>
          </p:cNvPr>
          <p:cNvCxnSpPr>
            <a:cxnSpLocks/>
          </p:cNvCxnSpPr>
          <p:nvPr userDrawn="1"/>
        </p:nvCxnSpPr>
        <p:spPr>
          <a:xfrm>
            <a:off x="365760" y="788908"/>
            <a:ext cx="40538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5D21E5A-705F-640F-9F2E-2FC4CFE61057}"/>
              </a:ext>
            </a:extLst>
          </p:cNvPr>
          <p:cNvSpPr>
            <a:spLocks noGrp="1"/>
          </p:cNvSpPr>
          <p:nvPr>
            <p:ph type="body" sz="quarter" idx="14"/>
          </p:nvPr>
        </p:nvSpPr>
        <p:spPr>
          <a:xfrm>
            <a:off x="384175" y="1200150"/>
            <a:ext cx="4035425" cy="3276600"/>
          </a:xfrm>
        </p:spPr>
        <p:txBody>
          <a:bodyPr/>
          <a:lstStyle>
            <a:lvl1pPr marL="285750" indent="-285750">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pic>
        <p:nvPicPr>
          <p:cNvPr id="14" name="Picture 13">
            <a:extLst>
              <a:ext uri="{FF2B5EF4-FFF2-40B4-BE49-F238E27FC236}">
                <a16:creationId xmlns:a16="http://schemas.microsoft.com/office/drawing/2014/main" id="{CA711192-3D9F-55B8-CE11-DA31F9D9671B}"/>
              </a:ext>
            </a:extLst>
          </p:cNvPr>
          <p:cNvPicPr>
            <a:picLocks noChangeAspect="1"/>
          </p:cNvPicPr>
          <p:nvPr userDrawn="1"/>
        </p:nvPicPr>
        <p:blipFill>
          <a:blip r:embed="rId2">
            <a:lum bright="100000"/>
            <a:alphaModFix amt="10000"/>
          </a:blip>
          <a:stretch>
            <a:fillRect/>
          </a:stretch>
        </p:blipFill>
        <p:spPr>
          <a:xfrm>
            <a:off x="5137673" y="3586864"/>
            <a:ext cx="1258824" cy="1049020"/>
          </a:xfrm>
          <a:prstGeom prst="rect">
            <a:avLst/>
          </a:prstGeom>
        </p:spPr>
      </p:pic>
      <p:sp>
        <p:nvSpPr>
          <p:cNvPr id="15" name="Footer Placeholder 5">
            <a:extLst>
              <a:ext uri="{FF2B5EF4-FFF2-40B4-BE49-F238E27FC236}">
                <a16:creationId xmlns:a16="http://schemas.microsoft.com/office/drawing/2014/main" id="{BF8B63D6-43CC-7DEE-1BA5-16A2DE8E9E19}"/>
              </a:ext>
            </a:extLst>
          </p:cNvPr>
          <p:cNvSpPr>
            <a:spLocks noGrp="1"/>
          </p:cNvSpPr>
          <p:nvPr>
            <p:ph type="ftr" sz="quarter" idx="11"/>
          </p:nvPr>
        </p:nvSpPr>
        <p:spPr>
          <a:xfrm>
            <a:off x="365760" y="4720828"/>
            <a:ext cx="2895600" cy="273844"/>
          </a:xfrm>
        </p:spPr>
        <p:txBody>
          <a:bodyPr/>
          <a:lstStyle>
            <a:lvl1pPr algn="l">
              <a:defRPr sz="800">
                <a:solidFill>
                  <a:schemeClr val="bg1">
                    <a:lumMod val="65000"/>
                  </a:schemeClr>
                </a:solidFill>
              </a:defRPr>
            </a:lvl1pPr>
          </a:lstStyle>
          <a:p>
            <a:endParaRPr lang="en-US"/>
          </a:p>
        </p:txBody>
      </p:sp>
    </p:spTree>
    <p:extLst>
      <p:ext uri="{BB962C8B-B14F-4D97-AF65-F5344CB8AC3E}">
        <p14:creationId xmlns:p14="http://schemas.microsoft.com/office/powerpoint/2010/main" val="667159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chemeClr val="tx2"/>
        </a:solidFill>
        <a:effectLst/>
      </p:bgPr>
    </p:bg>
    <p:spTree>
      <p:nvGrpSpPr>
        <p:cNvPr id="1" name=""/>
        <p:cNvGrpSpPr/>
        <p:nvPr/>
      </p:nvGrpSpPr>
      <p:grpSpPr>
        <a:xfrm>
          <a:off x="0" y="0"/>
          <a:ext cx="0" cy="0"/>
          <a:chOff x="0" y="0"/>
          <a:chExt cx="0" cy="0"/>
        </a:xfrm>
      </p:grpSpPr>
      <p:pic>
        <p:nvPicPr>
          <p:cNvPr id="9" name="Picture 8" descr="A group of people wearing hardhats and holding shovels&#10;&#10;Description automatically generated with medium confidence">
            <a:extLst>
              <a:ext uri="{FF2B5EF4-FFF2-40B4-BE49-F238E27FC236}">
                <a16:creationId xmlns:a16="http://schemas.microsoft.com/office/drawing/2014/main" id="{B9FC460D-BD14-C177-1EC4-6769F63F21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18079" y="0"/>
            <a:ext cx="7725921" cy="5143500"/>
          </a:xfrm>
          <a:prstGeom prst="rect">
            <a:avLst/>
          </a:prstGeom>
        </p:spPr>
      </p:pic>
      <p:sp>
        <p:nvSpPr>
          <p:cNvPr id="10" name="Rectangle 9">
            <a:extLst>
              <a:ext uri="{FF2B5EF4-FFF2-40B4-BE49-F238E27FC236}">
                <a16:creationId xmlns:a16="http://schemas.microsoft.com/office/drawing/2014/main" id="{E571B21C-69FC-3829-4B1F-7FFC8B5B2E16}"/>
              </a:ext>
            </a:extLst>
          </p:cNvPr>
          <p:cNvSpPr/>
          <p:nvPr userDrawn="1"/>
        </p:nvSpPr>
        <p:spPr>
          <a:xfrm>
            <a:off x="3771899" y="0"/>
            <a:ext cx="5372101" cy="5143500"/>
          </a:xfrm>
          <a:prstGeom prst="rect">
            <a:avLst/>
          </a:prstGeom>
          <a:gradFill flip="none" rotWithShape="1">
            <a:gsLst>
              <a:gs pos="0">
                <a:schemeClr val="tx1">
                  <a:alpha val="0"/>
                </a:schemeClr>
              </a:gs>
              <a:gs pos="99000">
                <a:schemeClr val="tx1">
                  <a:alpha val="38903"/>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Rectangle 5">
            <a:extLst>
              <a:ext uri="{FF2B5EF4-FFF2-40B4-BE49-F238E27FC236}">
                <a16:creationId xmlns:a16="http://schemas.microsoft.com/office/drawing/2014/main" id="{E85766A7-E6FA-402D-4FA3-4EDC0C8E56C7}"/>
              </a:ext>
            </a:extLst>
          </p:cNvPr>
          <p:cNvSpPr/>
          <p:nvPr userDrawn="1"/>
        </p:nvSpPr>
        <p:spPr>
          <a:xfrm>
            <a:off x="1418079" y="0"/>
            <a:ext cx="6201921" cy="51435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4" name="Title 3">
            <a:extLst>
              <a:ext uri="{FF2B5EF4-FFF2-40B4-BE49-F238E27FC236}">
                <a16:creationId xmlns:a16="http://schemas.microsoft.com/office/drawing/2014/main" id="{70543F11-93A9-B2AA-77A9-9CDF29214232}"/>
              </a:ext>
            </a:extLst>
          </p:cNvPr>
          <p:cNvSpPr>
            <a:spLocks noGrp="1"/>
          </p:cNvSpPr>
          <p:nvPr>
            <p:ph type="title"/>
          </p:nvPr>
        </p:nvSpPr>
        <p:spPr>
          <a:xfrm>
            <a:off x="876299" y="1885950"/>
            <a:ext cx="7391400" cy="1647825"/>
          </a:xfrm>
        </p:spPr>
        <p:txBody>
          <a:bodyPr/>
          <a:lstStyle>
            <a:lvl1pPr>
              <a:defRPr sz="6000">
                <a:solidFill>
                  <a:schemeClr val="bg1"/>
                </a:solidFill>
              </a:defRPr>
            </a:lvl1pPr>
          </a:lstStyle>
          <a:p>
            <a:r>
              <a:rPr lang="en-US"/>
              <a:t>Click to edit Master title style</a:t>
            </a:r>
          </a:p>
        </p:txBody>
      </p:sp>
      <p:pic>
        <p:nvPicPr>
          <p:cNvPr id="2" name="Picture 1" descr="Text&#10;&#10;Description automatically generated with medium confidence">
            <a:extLst>
              <a:ext uri="{FF2B5EF4-FFF2-40B4-BE49-F238E27FC236}">
                <a16:creationId xmlns:a16="http://schemas.microsoft.com/office/drawing/2014/main" id="{F37A0DB1-1925-37C8-DB85-E74988C2937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28104" y="412143"/>
            <a:ext cx="1234896" cy="407007"/>
          </a:xfrm>
          <a:prstGeom prst="rect">
            <a:avLst/>
          </a:prstGeom>
        </p:spPr>
      </p:pic>
    </p:spTree>
    <p:extLst>
      <p:ext uri="{BB962C8B-B14F-4D97-AF65-F5344CB8AC3E}">
        <p14:creationId xmlns:p14="http://schemas.microsoft.com/office/powerpoint/2010/main" val="3744448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 Three photo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E1089F-D129-F7C0-DE22-2FDC44EEBDAC}"/>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92B8EB27-94B0-EFBC-5BEE-17CBB66AE3DE}"/>
              </a:ext>
            </a:extLst>
          </p:cNvPr>
          <p:cNvCxnSpPr>
            <a:cxnSpLocks/>
          </p:cNvCxnSpPr>
          <p:nvPr userDrawn="1"/>
        </p:nvCxnSpPr>
        <p:spPr>
          <a:xfrm>
            <a:off x="365760" y="1200150"/>
            <a:ext cx="40538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5D21E5A-705F-640F-9F2E-2FC4CFE61057}"/>
              </a:ext>
            </a:extLst>
          </p:cNvPr>
          <p:cNvSpPr>
            <a:spLocks noGrp="1"/>
          </p:cNvSpPr>
          <p:nvPr>
            <p:ph type="body" sz="quarter" idx="14"/>
          </p:nvPr>
        </p:nvSpPr>
        <p:spPr>
          <a:xfrm>
            <a:off x="384175" y="1575841"/>
            <a:ext cx="4035425" cy="3060041"/>
          </a:xfrm>
        </p:spPr>
        <p:txBody>
          <a:bodyPr/>
          <a:lstStyle>
            <a:lvl1pPr marL="285750" indent="-285750">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Picture Placeholder 10">
            <a:extLst>
              <a:ext uri="{FF2B5EF4-FFF2-40B4-BE49-F238E27FC236}">
                <a16:creationId xmlns:a16="http://schemas.microsoft.com/office/drawing/2014/main" id="{51CD34DC-F50C-F74D-B681-B8EAC6A7D07E}"/>
              </a:ext>
            </a:extLst>
          </p:cNvPr>
          <p:cNvSpPr>
            <a:spLocks noGrp="1"/>
          </p:cNvSpPr>
          <p:nvPr>
            <p:ph type="pic" sz="quarter" idx="15"/>
          </p:nvPr>
        </p:nvSpPr>
        <p:spPr>
          <a:xfrm>
            <a:off x="4800601" y="-1"/>
            <a:ext cx="2157334" cy="2978035"/>
          </a:xfrm>
        </p:spPr>
        <p:txBody>
          <a:bodyPr/>
          <a:lstStyle>
            <a:lvl1pPr>
              <a:defRPr sz="1600"/>
            </a:lvl1pPr>
          </a:lstStyle>
          <a:p>
            <a:r>
              <a:rPr lang="en-US"/>
              <a:t>Click icon to add picture</a:t>
            </a:r>
          </a:p>
        </p:txBody>
      </p:sp>
      <p:sp>
        <p:nvSpPr>
          <p:cNvPr id="5" name="Picture Placeholder 10">
            <a:extLst>
              <a:ext uri="{FF2B5EF4-FFF2-40B4-BE49-F238E27FC236}">
                <a16:creationId xmlns:a16="http://schemas.microsoft.com/office/drawing/2014/main" id="{3841CE97-8BC9-F9C3-144D-F571644ED482}"/>
              </a:ext>
            </a:extLst>
          </p:cNvPr>
          <p:cNvSpPr>
            <a:spLocks noGrp="1"/>
          </p:cNvSpPr>
          <p:nvPr>
            <p:ph type="pic" sz="quarter" idx="16"/>
          </p:nvPr>
        </p:nvSpPr>
        <p:spPr>
          <a:xfrm>
            <a:off x="6957935" y="-1"/>
            <a:ext cx="2186065" cy="2978035"/>
          </a:xfrm>
        </p:spPr>
        <p:txBody>
          <a:bodyPr/>
          <a:lstStyle>
            <a:lvl1pPr>
              <a:defRPr sz="1600"/>
            </a:lvl1pPr>
          </a:lstStyle>
          <a:p>
            <a:r>
              <a:rPr lang="en-US"/>
              <a:t>Click icon to add picture</a:t>
            </a:r>
          </a:p>
        </p:txBody>
      </p:sp>
      <p:sp>
        <p:nvSpPr>
          <p:cNvPr id="11" name="Picture Placeholder 10">
            <a:extLst>
              <a:ext uri="{FF2B5EF4-FFF2-40B4-BE49-F238E27FC236}">
                <a16:creationId xmlns:a16="http://schemas.microsoft.com/office/drawing/2014/main" id="{5062E5EB-459E-AF07-CB8B-7388AE51731B}"/>
              </a:ext>
            </a:extLst>
          </p:cNvPr>
          <p:cNvSpPr>
            <a:spLocks noGrp="1"/>
          </p:cNvSpPr>
          <p:nvPr>
            <p:ph type="pic" sz="quarter" idx="13"/>
          </p:nvPr>
        </p:nvSpPr>
        <p:spPr>
          <a:xfrm>
            <a:off x="4800600" y="2978046"/>
            <a:ext cx="4343400" cy="2165454"/>
          </a:xfrm>
        </p:spPr>
        <p:txBody>
          <a:bodyPr/>
          <a:lstStyle>
            <a:lvl1pPr>
              <a:defRPr sz="1600"/>
            </a:lvl1pPr>
          </a:lstStyle>
          <a:p>
            <a:r>
              <a:rPr lang="en-US"/>
              <a:t>Click icon to add picture</a:t>
            </a:r>
          </a:p>
        </p:txBody>
      </p:sp>
      <p:sp>
        <p:nvSpPr>
          <p:cNvPr id="9" name="Slide Number Placeholder 6">
            <a:extLst>
              <a:ext uri="{FF2B5EF4-FFF2-40B4-BE49-F238E27FC236}">
                <a16:creationId xmlns:a16="http://schemas.microsoft.com/office/drawing/2014/main" id="{B017A903-2C93-11A3-F8D2-C7326A355F08}"/>
              </a:ext>
            </a:extLst>
          </p:cNvPr>
          <p:cNvSpPr>
            <a:spLocks noGrp="1"/>
          </p:cNvSpPr>
          <p:nvPr>
            <p:ph type="sldNum" sz="quarter" idx="12"/>
          </p:nvPr>
        </p:nvSpPr>
        <p:spPr>
          <a:xfrm>
            <a:off x="1752600" y="4720828"/>
            <a:ext cx="2133600" cy="273844"/>
          </a:xfrm>
        </p:spPr>
        <p:txBody>
          <a:bodyPr lIns="0" rIns="0"/>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10" name="Footer Placeholder 5">
            <a:extLst>
              <a:ext uri="{FF2B5EF4-FFF2-40B4-BE49-F238E27FC236}">
                <a16:creationId xmlns:a16="http://schemas.microsoft.com/office/drawing/2014/main" id="{C6583E78-E503-A243-CB15-3A343EE04F4F}"/>
              </a:ext>
            </a:extLst>
          </p:cNvPr>
          <p:cNvSpPr>
            <a:spLocks noGrp="1"/>
          </p:cNvSpPr>
          <p:nvPr>
            <p:ph type="ftr" sz="quarter" idx="11"/>
          </p:nvPr>
        </p:nvSpPr>
        <p:spPr>
          <a:xfrm>
            <a:off x="365760" y="4720828"/>
            <a:ext cx="2895600" cy="273844"/>
          </a:xfrm>
        </p:spPr>
        <p:txBody>
          <a:bodyPr/>
          <a:lstStyle>
            <a:lvl1pPr algn="l">
              <a:defRPr sz="800">
                <a:solidFill>
                  <a:schemeClr val="bg1">
                    <a:lumMod val="65000"/>
                  </a:schemeClr>
                </a:solidFill>
              </a:defRPr>
            </a:lvl1pPr>
          </a:lstStyle>
          <a:p>
            <a:endParaRPr lang="en-US"/>
          </a:p>
        </p:txBody>
      </p:sp>
    </p:spTree>
    <p:extLst>
      <p:ext uri="{BB962C8B-B14F-4D97-AF65-F5344CB8AC3E}">
        <p14:creationId xmlns:p14="http://schemas.microsoft.com/office/powerpoint/2010/main" val="1576575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 Four Photo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E1089F-D129-F7C0-DE22-2FDC44EEBDAC}"/>
              </a:ext>
            </a:extLst>
          </p:cNvPr>
          <p:cNvSpPr>
            <a:spLocks noGrp="1"/>
          </p:cNvSpPr>
          <p:nvPr>
            <p:ph type="title"/>
          </p:nvPr>
        </p:nvSpPr>
        <p:spPr>
          <a:xfrm>
            <a:off x="365759" y="148828"/>
            <a:ext cx="4587241"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92B8EB27-94B0-EFBC-5BEE-17CBB66AE3DE}"/>
              </a:ext>
            </a:extLst>
          </p:cNvPr>
          <p:cNvCxnSpPr>
            <a:cxnSpLocks/>
          </p:cNvCxnSpPr>
          <p:nvPr userDrawn="1"/>
        </p:nvCxnSpPr>
        <p:spPr>
          <a:xfrm>
            <a:off x="365760" y="1200150"/>
            <a:ext cx="40538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5D21E5A-705F-640F-9F2E-2FC4CFE61057}"/>
              </a:ext>
            </a:extLst>
          </p:cNvPr>
          <p:cNvSpPr>
            <a:spLocks noGrp="1"/>
          </p:cNvSpPr>
          <p:nvPr>
            <p:ph type="body" sz="quarter" idx="14"/>
          </p:nvPr>
        </p:nvSpPr>
        <p:spPr>
          <a:xfrm>
            <a:off x="384175" y="1575841"/>
            <a:ext cx="4035425" cy="3060041"/>
          </a:xfrm>
        </p:spPr>
        <p:txBody>
          <a:bodyPr/>
          <a:lstStyle>
            <a:lvl1pPr marL="285750" indent="-285750">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Picture Placeholder 10">
            <a:extLst>
              <a:ext uri="{FF2B5EF4-FFF2-40B4-BE49-F238E27FC236}">
                <a16:creationId xmlns:a16="http://schemas.microsoft.com/office/drawing/2014/main" id="{51CD34DC-F50C-F74D-B681-B8EAC6A7D07E}"/>
              </a:ext>
            </a:extLst>
          </p:cNvPr>
          <p:cNvSpPr>
            <a:spLocks noGrp="1"/>
          </p:cNvSpPr>
          <p:nvPr>
            <p:ph type="pic" sz="quarter" idx="15"/>
          </p:nvPr>
        </p:nvSpPr>
        <p:spPr>
          <a:xfrm>
            <a:off x="5105400" y="0"/>
            <a:ext cx="2005949" cy="2571748"/>
          </a:xfrm>
        </p:spPr>
        <p:txBody>
          <a:bodyPr/>
          <a:lstStyle>
            <a:lvl1pPr>
              <a:defRPr sz="1600"/>
            </a:lvl1pPr>
          </a:lstStyle>
          <a:p>
            <a:r>
              <a:rPr lang="en-US"/>
              <a:t>Click icon to add picture</a:t>
            </a:r>
          </a:p>
        </p:txBody>
      </p:sp>
      <p:sp>
        <p:nvSpPr>
          <p:cNvPr id="5" name="Picture Placeholder 10">
            <a:extLst>
              <a:ext uri="{FF2B5EF4-FFF2-40B4-BE49-F238E27FC236}">
                <a16:creationId xmlns:a16="http://schemas.microsoft.com/office/drawing/2014/main" id="{3841CE97-8BC9-F9C3-144D-F571644ED482}"/>
              </a:ext>
            </a:extLst>
          </p:cNvPr>
          <p:cNvSpPr>
            <a:spLocks noGrp="1"/>
          </p:cNvSpPr>
          <p:nvPr>
            <p:ph type="pic" sz="quarter" idx="16"/>
          </p:nvPr>
        </p:nvSpPr>
        <p:spPr>
          <a:xfrm>
            <a:off x="7111336" y="0"/>
            <a:ext cx="2032664" cy="2571748"/>
          </a:xfrm>
        </p:spPr>
        <p:txBody>
          <a:bodyPr/>
          <a:lstStyle>
            <a:lvl1pPr>
              <a:defRPr sz="1600"/>
            </a:lvl1pPr>
          </a:lstStyle>
          <a:p>
            <a:r>
              <a:rPr lang="en-US"/>
              <a:t>Click icon to add picture</a:t>
            </a:r>
          </a:p>
        </p:txBody>
      </p:sp>
      <p:sp>
        <p:nvSpPr>
          <p:cNvPr id="2" name="Picture Placeholder 10">
            <a:extLst>
              <a:ext uri="{FF2B5EF4-FFF2-40B4-BE49-F238E27FC236}">
                <a16:creationId xmlns:a16="http://schemas.microsoft.com/office/drawing/2014/main" id="{5704CDA6-0965-4770-A7D9-DC52DBC21C9B}"/>
              </a:ext>
            </a:extLst>
          </p:cNvPr>
          <p:cNvSpPr>
            <a:spLocks noGrp="1"/>
          </p:cNvSpPr>
          <p:nvPr>
            <p:ph type="pic" sz="quarter" idx="17"/>
          </p:nvPr>
        </p:nvSpPr>
        <p:spPr>
          <a:xfrm>
            <a:off x="5105400" y="2571752"/>
            <a:ext cx="2005949" cy="2571748"/>
          </a:xfrm>
        </p:spPr>
        <p:txBody>
          <a:bodyPr/>
          <a:lstStyle>
            <a:lvl1pPr>
              <a:defRPr sz="1600"/>
            </a:lvl1pPr>
          </a:lstStyle>
          <a:p>
            <a:r>
              <a:rPr lang="en-US"/>
              <a:t>Click icon to add picture</a:t>
            </a:r>
          </a:p>
        </p:txBody>
      </p:sp>
      <p:sp>
        <p:nvSpPr>
          <p:cNvPr id="3" name="Picture Placeholder 10">
            <a:extLst>
              <a:ext uri="{FF2B5EF4-FFF2-40B4-BE49-F238E27FC236}">
                <a16:creationId xmlns:a16="http://schemas.microsoft.com/office/drawing/2014/main" id="{EA1F8A52-3ED0-B322-377D-FB66789688F4}"/>
              </a:ext>
            </a:extLst>
          </p:cNvPr>
          <p:cNvSpPr>
            <a:spLocks noGrp="1"/>
          </p:cNvSpPr>
          <p:nvPr>
            <p:ph type="pic" sz="quarter" idx="18"/>
          </p:nvPr>
        </p:nvSpPr>
        <p:spPr>
          <a:xfrm>
            <a:off x="7111336" y="2571752"/>
            <a:ext cx="2032664" cy="2571748"/>
          </a:xfrm>
        </p:spPr>
        <p:txBody>
          <a:bodyPr/>
          <a:lstStyle>
            <a:lvl1pPr>
              <a:defRPr sz="1600"/>
            </a:lvl1pPr>
          </a:lstStyle>
          <a:p>
            <a:r>
              <a:rPr lang="en-US"/>
              <a:t>Click icon to add picture</a:t>
            </a:r>
          </a:p>
        </p:txBody>
      </p:sp>
      <p:sp>
        <p:nvSpPr>
          <p:cNvPr id="9" name="Slide Number Placeholder 6">
            <a:extLst>
              <a:ext uri="{FF2B5EF4-FFF2-40B4-BE49-F238E27FC236}">
                <a16:creationId xmlns:a16="http://schemas.microsoft.com/office/drawing/2014/main" id="{698E3404-B595-DAF4-F26F-8C22C7F98323}"/>
              </a:ext>
            </a:extLst>
          </p:cNvPr>
          <p:cNvSpPr>
            <a:spLocks noGrp="1"/>
          </p:cNvSpPr>
          <p:nvPr>
            <p:ph type="sldNum" sz="quarter" idx="12"/>
          </p:nvPr>
        </p:nvSpPr>
        <p:spPr>
          <a:xfrm>
            <a:off x="1752600" y="4720828"/>
            <a:ext cx="2133600" cy="273844"/>
          </a:xfrm>
        </p:spPr>
        <p:txBody>
          <a:bodyPr lIns="0" rIns="0"/>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10" name="Footer Placeholder 5">
            <a:extLst>
              <a:ext uri="{FF2B5EF4-FFF2-40B4-BE49-F238E27FC236}">
                <a16:creationId xmlns:a16="http://schemas.microsoft.com/office/drawing/2014/main" id="{23505256-B8DC-123C-5F29-D8F59F3421AE}"/>
              </a:ext>
            </a:extLst>
          </p:cNvPr>
          <p:cNvSpPr>
            <a:spLocks noGrp="1"/>
          </p:cNvSpPr>
          <p:nvPr>
            <p:ph type="ftr" sz="quarter" idx="11"/>
          </p:nvPr>
        </p:nvSpPr>
        <p:spPr>
          <a:xfrm>
            <a:off x="365760" y="4720828"/>
            <a:ext cx="2895600" cy="273844"/>
          </a:xfrm>
        </p:spPr>
        <p:txBody>
          <a:bodyPr/>
          <a:lstStyle>
            <a:lvl1pPr algn="l">
              <a:defRPr sz="800">
                <a:solidFill>
                  <a:schemeClr val="bg1">
                    <a:lumMod val="65000"/>
                  </a:schemeClr>
                </a:solidFill>
              </a:defRPr>
            </a:lvl1pPr>
          </a:lstStyle>
          <a:p>
            <a:endParaRPr lang="en-US"/>
          </a:p>
        </p:txBody>
      </p:sp>
    </p:spTree>
    <p:extLst>
      <p:ext uri="{BB962C8B-B14F-4D97-AF65-F5344CB8AC3E}">
        <p14:creationId xmlns:p14="http://schemas.microsoft.com/office/powerpoint/2010/main" val="19925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 Gradient - CDFI Fund, AERIS, FHLB Chicago">
    <p:bg>
      <p:bgPr>
        <a:gradFill flip="none" rotWithShape="1">
          <a:gsLst>
            <a:gs pos="0">
              <a:srgbClr val="DAAA00"/>
            </a:gs>
            <a:gs pos="87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8321040" cy="640080"/>
          </a:xfrm>
        </p:spPr>
        <p:txBody>
          <a:bodyPr lIns="0" tIns="0" rIns="0" bIns="0" anchor="t" anchorCtr="0"/>
          <a:lstStyle>
            <a:lvl1pPr>
              <a:defRPr sz="3600">
                <a:solidFill>
                  <a:schemeClr val="bg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37218DFF-5E57-A5A3-CAC4-11E7BA712A7D}"/>
              </a:ext>
            </a:extLst>
          </p:cNvPr>
          <p:cNvSpPr>
            <a:spLocks noGrp="1"/>
          </p:cNvSpPr>
          <p:nvPr>
            <p:ph type="ftr" sz="quarter" idx="11"/>
          </p:nvPr>
        </p:nvSpPr>
        <p:spPr>
          <a:xfrm>
            <a:off x="5867400" y="4720828"/>
            <a:ext cx="2895600" cy="273844"/>
          </a:xfrm>
        </p:spPr>
        <p:txBody>
          <a:bodyPr/>
          <a:lstStyle>
            <a:lvl1pPr algn="r">
              <a:defRPr sz="8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E9B5AA1A-849A-E3C2-A1FC-4B6FFDF581F4}"/>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solidFill>
              </a:defRPr>
            </a:lvl1pPr>
          </a:lstStyle>
          <a:p>
            <a:fld id="{48863090-B8EB-4EC8-819A-5C37F1C3D4BD}" type="slidenum">
              <a:rPr lang="en-US" smtClean="0"/>
              <a:pPr/>
              <a:t>‹#›</a:t>
            </a:fld>
            <a:endParaRPr lang="en-US"/>
          </a:p>
        </p:txBody>
      </p:sp>
      <p:grpSp>
        <p:nvGrpSpPr>
          <p:cNvPr id="9" name="Group 8">
            <a:extLst>
              <a:ext uri="{FF2B5EF4-FFF2-40B4-BE49-F238E27FC236}">
                <a16:creationId xmlns:a16="http://schemas.microsoft.com/office/drawing/2014/main" id="{65BB623A-373B-249F-75C4-225D127F6078}"/>
              </a:ext>
            </a:extLst>
          </p:cNvPr>
          <p:cNvGrpSpPr/>
          <p:nvPr userDrawn="1"/>
        </p:nvGrpSpPr>
        <p:grpSpPr>
          <a:xfrm>
            <a:off x="1881267" y="3812025"/>
            <a:ext cx="5381466" cy="631577"/>
            <a:chOff x="2133600" y="3562350"/>
            <a:chExt cx="5381466" cy="631577"/>
          </a:xfrm>
        </p:grpSpPr>
        <p:pic>
          <p:nvPicPr>
            <p:cNvPr id="10" name="Picture 9">
              <a:extLst>
                <a:ext uri="{FF2B5EF4-FFF2-40B4-BE49-F238E27FC236}">
                  <a16:creationId xmlns:a16="http://schemas.microsoft.com/office/drawing/2014/main" id="{7DCFDBA7-9446-6FFD-F4CD-643CAA237C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91000" y="3651296"/>
              <a:ext cx="820256" cy="542631"/>
            </a:xfrm>
            <a:prstGeom prst="rect">
              <a:avLst/>
            </a:prstGeom>
          </p:spPr>
        </p:pic>
        <p:pic>
          <p:nvPicPr>
            <p:cNvPr id="11" name="Picture 10">
              <a:extLst>
                <a:ext uri="{FF2B5EF4-FFF2-40B4-BE49-F238E27FC236}">
                  <a16:creationId xmlns:a16="http://schemas.microsoft.com/office/drawing/2014/main" id="{E21F6415-3A1D-8244-F7D2-9B778AEDA9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33600" y="3562350"/>
              <a:ext cx="1447031" cy="631577"/>
            </a:xfrm>
            <a:prstGeom prst="rect">
              <a:avLst/>
            </a:prstGeom>
          </p:spPr>
        </p:pic>
        <p:pic>
          <p:nvPicPr>
            <p:cNvPr id="12" name="Picture 11">
              <a:extLst>
                <a:ext uri="{FF2B5EF4-FFF2-40B4-BE49-F238E27FC236}">
                  <a16:creationId xmlns:a16="http://schemas.microsoft.com/office/drawing/2014/main" id="{1CAA5851-7D8E-2B9D-8C7B-9168FC7DAF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1625" y="3562350"/>
              <a:ext cx="1893441" cy="631577"/>
            </a:xfrm>
            <a:prstGeom prst="rect">
              <a:avLst/>
            </a:prstGeom>
          </p:spPr>
        </p:pic>
      </p:grpSp>
      <p:sp>
        <p:nvSpPr>
          <p:cNvPr id="14" name="Text Placeholder 13">
            <a:extLst>
              <a:ext uri="{FF2B5EF4-FFF2-40B4-BE49-F238E27FC236}">
                <a16:creationId xmlns:a16="http://schemas.microsoft.com/office/drawing/2014/main" id="{EDF5E429-463B-A1E8-46AB-70D206969CE3}"/>
              </a:ext>
            </a:extLst>
          </p:cNvPr>
          <p:cNvSpPr>
            <a:spLocks noGrp="1"/>
          </p:cNvSpPr>
          <p:nvPr>
            <p:ph type="body" sz="quarter" idx="12"/>
          </p:nvPr>
        </p:nvSpPr>
        <p:spPr>
          <a:xfrm>
            <a:off x="365125" y="895350"/>
            <a:ext cx="8321675" cy="2667000"/>
          </a:xfrm>
        </p:spPr>
        <p:txBody>
          <a:bodyPr/>
          <a:lstStyle>
            <a:lvl1pPr marL="0" indent="0" algn="ctr">
              <a:buNone/>
              <a:defRPr sz="2000">
                <a:solidFill>
                  <a:schemeClr val="bg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81183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FF Offices as of 5/1/23">
    <p:bg>
      <p:bgPr>
        <a:gradFill flip="none" rotWithShape="1">
          <a:gsLst>
            <a:gs pos="0">
              <a:srgbClr val="DAAA00"/>
            </a:gs>
            <a:gs pos="85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hasCustomPrompt="1"/>
          </p:nvPr>
        </p:nvSpPr>
        <p:spPr>
          <a:xfrm>
            <a:off x="365760" y="969452"/>
            <a:ext cx="8321040" cy="1524000"/>
          </a:xfrm>
        </p:spPr>
        <p:txBody>
          <a:bodyPr lIns="0" tIns="0" rIns="0" bIns="0" anchor="t" anchorCtr="0"/>
          <a:lstStyle>
            <a:lvl1pPr algn="ctr">
              <a:defRPr sz="4800">
                <a:solidFill>
                  <a:schemeClr val="bg1"/>
                </a:solidFill>
              </a:defRPr>
            </a:lvl1pPr>
          </a:lstStyle>
          <a:p>
            <a:r>
              <a:rPr lang="en-US"/>
              <a:t> </a:t>
            </a:r>
          </a:p>
        </p:txBody>
      </p:sp>
      <p:sp>
        <p:nvSpPr>
          <p:cNvPr id="3" name="TextBox 2">
            <a:extLst>
              <a:ext uri="{FF2B5EF4-FFF2-40B4-BE49-F238E27FC236}">
                <a16:creationId xmlns:a16="http://schemas.microsoft.com/office/drawing/2014/main" id="{49954795-88BC-0C99-F789-A140BCB46C39}"/>
              </a:ext>
            </a:extLst>
          </p:cNvPr>
          <p:cNvSpPr txBox="1"/>
          <p:nvPr userDrawn="1"/>
        </p:nvSpPr>
        <p:spPr>
          <a:xfrm>
            <a:off x="259080" y="2728347"/>
            <a:ext cx="8656320" cy="2129403"/>
          </a:xfrm>
          <a:prstGeom prst="rect">
            <a:avLst/>
          </a:prstGeom>
          <a:noFill/>
        </p:spPr>
        <p:txBody>
          <a:bodyPr wrap="square" numCol="6" spcCol="182880" rtlCol="0">
            <a:noAutofit/>
          </a:bodyPr>
          <a:lstStyle/>
          <a:p>
            <a:r>
              <a:rPr lang="en-US" sz="1000" b="1" i="0">
                <a:solidFill>
                  <a:schemeClr val="bg1"/>
                </a:solidFill>
                <a:latin typeface="Calibri" panose="020F0502020204030204" pitchFamily="34" charset="0"/>
              </a:rPr>
              <a:t>Illinois</a:t>
            </a:r>
          </a:p>
          <a:p>
            <a:r>
              <a:rPr lang="en-US" sz="1000" b="0" i="0">
                <a:solidFill>
                  <a:schemeClr val="bg1"/>
                </a:solidFill>
                <a:latin typeface="Calibri" panose="020F0502020204030204" pitchFamily="34" charset="0"/>
              </a:rPr>
              <a:t>333 South Wabash Ave.</a:t>
            </a:r>
          </a:p>
          <a:p>
            <a:r>
              <a:rPr lang="en-US" sz="1000" b="0" i="0">
                <a:solidFill>
                  <a:schemeClr val="bg1"/>
                </a:solidFill>
                <a:latin typeface="Calibri" panose="020F0502020204030204" pitchFamily="34" charset="0"/>
              </a:rPr>
              <a:t>Suite 2800</a:t>
            </a:r>
          </a:p>
          <a:p>
            <a:r>
              <a:rPr lang="en-US" sz="1000" b="0" i="0">
                <a:solidFill>
                  <a:schemeClr val="bg1"/>
                </a:solidFill>
                <a:latin typeface="Calibri" panose="020F0502020204030204" pitchFamily="34" charset="0"/>
              </a:rPr>
              <a:t>Chicago, IL 60604</a:t>
            </a:r>
          </a:p>
          <a:p>
            <a:r>
              <a:rPr lang="en-US" sz="1000" b="0" i="0">
                <a:solidFill>
                  <a:schemeClr val="bg1"/>
                </a:solidFill>
                <a:latin typeface="Calibri" panose="020F0502020204030204" pitchFamily="34" charset="0"/>
              </a:rPr>
              <a:t>312 629 0060</a:t>
            </a:r>
          </a:p>
          <a:p>
            <a:endParaRPr lang="en-US" sz="1000" b="0" i="0">
              <a:solidFill>
                <a:schemeClr val="bg1"/>
              </a:solidFill>
              <a:latin typeface="Calibri" panose="020F0502020204030204" pitchFamily="34" charset="0"/>
            </a:endParaRPr>
          </a:p>
          <a:p>
            <a:r>
              <a:rPr lang="en-US" sz="1000" b="0" i="0">
                <a:solidFill>
                  <a:schemeClr val="bg1"/>
                </a:solidFill>
                <a:latin typeface="Calibri" panose="020F0502020204030204" pitchFamily="34" charset="0"/>
              </a:rPr>
              <a:t>906 South Homan Ave.</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11</a:t>
            </a:r>
            <a:r>
              <a:rPr lang="en-US" sz="1000" b="0" i="0" baseline="30000">
                <a:solidFill>
                  <a:schemeClr val="bg1"/>
                </a:solidFill>
                <a:latin typeface="Calibri" panose="020F0502020204030204" pitchFamily="34" charset="0"/>
              </a:rPr>
              <a:t>th</a:t>
            </a:r>
            <a:r>
              <a:rPr lang="en-US" sz="1000" b="0" i="0">
                <a:solidFill>
                  <a:schemeClr val="bg1"/>
                </a:solidFill>
                <a:latin typeface="Calibri" panose="020F0502020204030204" pitchFamily="34" charset="0"/>
              </a:rPr>
              <a:t> Floor</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Chicago, IL 60624</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312 629 0060</a:t>
            </a: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r>
              <a:rPr lang="en-US" sz="1000" b="1" i="0">
                <a:solidFill>
                  <a:schemeClr val="bg1"/>
                </a:solidFill>
                <a:latin typeface="Calibri" panose="020F0502020204030204" pitchFamily="34" charset="0"/>
              </a:rPr>
              <a:t>Indiana</a:t>
            </a:r>
          </a:p>
          <a:p>
            <a:r>
              <a:rPr lang="en-US" sz="1000" b="0" i="0">
                <a:solidFill>
                  <a:schemeClr val="bg1"/>
                </a:solidFill>
                <a:latin typeface="Calibri" panose="020F0502020204030204" pitchFamily="34" charset="0"/>
              </a:rPr>
              <a:t>One Indiana Square</a:t>
            </a:r>
          </a:p>
          <a:p>
            <a:r>
              <a:rPr lang="en-US" sz="1000" b="0" i="0">
                <a:solidFill>
                  <a:schemeClr val="bg1"/>
                </a:solidFill>
                <a:latin typeface="Calibri" panose="020F0502020204030204" pitchFamily="34" charset="0"/>
              </a:rPr>
              <a:t>211 North Pennsylvania St.</a:t>
            </a:r>
          </a:p>
          <a:p>
            <a:r>
              <a:rPr lang="en-US" sz="1000" b="0" i="0">
                <a:solidFill>
                  <a:schemeClr val="bg1"/>
                </a:solidFill>
                <a:latin typeface="Calibri" panose="020F0502020204030204" pitchFamily="34" charset="0"/>
              </a:rPr>
              <a:t>Suite 2375</a:t>
            </a:r>
          </a:p>
          <a:p>
            <a:r>
              <a:rPr lang="en-US" sz="1000" b="0" i="0">
                <a:solidFill>
                  <a:schemeClr val="bg1"/>
                </a:solidFill>
                <a:latin typeface="Calibri" panose="020F0502020204030204" pitchFamily="34" charset="0"/>
              </a:rPr>
              <a:t>Indianapolis, IN 46204</a:t>
            </a:r>
          </a:p>
          <a:p>
            <a:r>
              <a:rPr lang="en-US" sz="1000" b="0" i="0">
                <a:solidFill>
                  <a:schemeClr val="bg1"/>
                </a:solidFill>
                <a:latin typeface="Calibri" panose="020F0502020204030204" pitchFamily="34" charset="0"/>
              </a:rPr>
              <a:t>317 860 6900</a:t>
            </a: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pPr marL="0" algn="l" defTabSz="914400" rtl="0" eaLnBrk="1" latinLnBrk="0" hangingPunct="1"/>
            <a:endParaRPr lang="en-US" sz="1000" b="1" i="0" kern="1200">
              <a:solidFill>
                <a:schemeClr val="bg1"/>
              </a:solidFill>
              <a:latin typeface="Calibri" panose="020F0502020204030204" pitchFamily="34" charset="0"/>
              <a:ea typeface="+mn-ea"/>
              <a:cs typeface="+mn-cs"/>
            </a:endParaRPr>
          </a:p>
          <a:p>
            <a:pPr marL="0" algn="l" defTabSz="914400" rtl="0" eaLnBrk="1" latinLnBrk="0" hangingPunct="1"/>
            <a:endParaRPr lang="en-US" sz="1000" b="1" i="0" kern="1200">
              <a:solidFill>
                <a:schemeClr val="bg1"/>
              </a:solidFill>
              <a:latin typeface="Calibri" panose="020F0502020204030204" pitchFamily="34" charset="0"/>
              <a:ea typeface="+mn-ea"/>
              <a:cs typeface="+mn-cs"/>
            </a:endParaRPr>
          </a:p>
          <a:p>
            <a:pPr marL="0" algn="l" defTabSz="914400" rtl="0" eaLnBrk="1" latinLnBrk="0" hangingPunct="1"/>
            <a:endParaRPr lang="en-US" sz="1000" b="1" i="0" kern="1200">
              <a:solidFill>
                <a:schemeClr val="bg1"/>
              </a:solidFill>
              <a:latin typeface="Calibri" panose="020F0502020204030204" pitchFamily="34" charset="0"/>
              <a:ea typeface="+mn-ea"/>
              <a:cs typeface="+mn-cs"/>
            </a:endParaRPr>
          </a:p>
          <a:p>
            <a:pPr marL="0" algn="l" defTabSz="914400" rtl="0" eaLnBrk="1" latinLnBrk="0" hangingPunct="1"/>
            <a:endParaRPr lang="en-US" sz="1000" b="1" i="0" kern="1200">
              <a:solidFill>
                <a:schemeClr val="bg1"/>
              </a:solidFill>
              <a:latin typeface="Calibri" panose="020F0502020204030204" pitchFamily="34" charset="0"/>
              <a:ea typeface="+mn-ea"/>
              <a:cs typeface="+mn-cs"/>
            </a:endParaRPr>
          </a:p>
          <a:p>
            <a:pPr marL="0" algn="l" defTabSz="914400" rtl="0" eaLnBrk="1" latinLnBrk="0" hangingPunct="1"/>
            <a:r>
              <a:rPr lang="en-US" sz="1000" b="1" i="0" kern="1200">
                <a:solidFill>
                  <a:schemeClr val="bg1"/>
                </a:solidFill>
                <a:latin typeface="Calibri" panose="020F0502020204030204" pitchFamily="34" charset="0"/>
                <a:ea typeface="+mn-ea"/>
                <a:cs typeface="+mn-cs"/>
              </a:rPr>
              <a:t>Michigan</a:t>
            </a:r>
          </a:p>
          <a:p>
            <a:r>
              <a:rPr lang="en-US" sz="1000" b="0" i="0">
                <a:solidFill>
                  <a:schemeClr val="bg1"/>
                </a:solidFill>
                <a:latin typeface="Calibri" panose="020F0502020204030204" pitchFamily="34" charset="0"/>
              </a:rPr>
              <a:t>3011 West Grand Blvd.</a:t>
            </a:r>
          </a:p>
          <a:p>
            <a:r>
              <a:rPr lang="en-US" sz="1000" b="0" i="0">
                <a:solidFill>
                  <a:schemeClr val="bg1"/>
                </a:solidFill>
                <a:latin typeface="Calibri" panose="020F0502020204030204" pitchFamily="34" charset="0"/>
              </a:rPr>
              <a:t>Suite 1715</a:t>
            </a:r>
          </a:p>
          <a:p>
            <a:r>
              <a:rPr lang="en-US" sz="1000" b="0" i="0">
                <a:solidFill>
                  <a:schemeClr val="bg1"/>
                </a:solidFill>
                <a:latin typeface="Calibri" panose="020F0502020204030204" pitchFamily="34" charset="0"/>
              </a:rPr>
              <a:t>Detroit, MI 48202</a:t>
            </a:r>
          </a:p>
          <a:p>
            <a:r>
              <a:rPr lang="en-US" sz="1000" b="0" i="0">
                <a:solidFill>
                  <a:schemeClr val="bg1"/>
                </a:solidFill>
                <a:latin typeface="Calibri" panose="020F0502020204030204" pitchFamily="34" charset="0"/>
              </a:rPr>
              <a:t>313 309 7825</a:t>
            </a:r>
          </a:p>
          <a:p>
            <a:endParaRPr lang="en-US" sz="1000" b="0" i="0">
              <a:solidFill>
                <a:schemeClr val="bg1"/>
              </a:solidFill>
              <a:latin typeface="Calibri" panose="020F0502020204030204" pitchFamily="34" charset="0"/>
            </a:endParaRPr>
          </a:p>
          <a:p>
            <a:r>
              <a:rPr lang="en-US" sz="1000" b="0" i="0">
                <a:solidFill>
                  <a:schemeClr val="bg1"/>
                </a:solidFill>
                <a:latin typeface="Calibri" panose="020F0502020204030204" pitchFamily="34" charset="0"/>
              </a:rPr>
              <a:t>1420 Madison Ave. SE</a:t>
            </a:r>
          </a:p>
          <a:p>
            <a:r>
              <a:rPr lang="en-US" sz="1000" b="0" i="0">
                <a:solidFill>
                  <a:schemeClr val="bg1"/>
                </a:solidFill>
                <a:latin typeface="Calibri" panose="020F0502020204030204" pitchFamily="34" charset="0"/>
              </a:rPr>
              <a:t>Grand Rapids, MI 49507</a:t>
            </a:r>
          </a:p>
          <a:p>
            <a:r>
              <a:rPr lang="en-US" sz="1000" b="0" i="0">
                <a:solidFill>
                  <a:schemeClr val="bg1"/>
                </a:solidFill>
                <a:latin typeface="Calibri" panose="020F0502020204030204" pitchFamily="34" charset="0"/>
              </a:rPr>
              <a:t>616 282 6760</a:t>
            </a: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pPr marL="0" algn="l" defTabSz="914400" rtl="0" eaLnBrk="1" latinLnBrk="0" hangingPunct="1"/>
            <a:r>
              <a:rPr lang="en-US" sz="1000" b="1" i="0" kern="1200">
                <a:solidFill>
                  <a:schemeClr val="bg1"/>
                </a:solidFill>
                <a:latin typeface="Calibri" panose="020F0502020204030204" pitchFamily="34" charset="0"/>
                <a:ea typeface="+mn-ea"/>
                <a:cs typeface="+mn-cs"/>
              </a:rPr>
              <a:t>Missouri</a:t>
            </a:r>
          </a:p>
          <a:p>
            <a:r>
              <a:rPr lang="en-US" sz="1000" b="0" i="0">
                <a:solidFill>
                  <a:schemeClr val="bg1"/>
                </a:solidFill>
                <a:latin typeface="Calibri" panose="020F0502020204030204" pitchFamily="34" charset="0"/>
              </a:rPr>
              <a:t>Delmar Divine</a:t>
            </a:r>
          </a:p>
          <a:p>
            <a:r>
              <a:rPr lang="en-US" sz="1000" b="0" i="0">
                <a:solidFill>
                  <a:schemeClr val="bg1"/>
                </a:solidFill>
                <a:latin typeface="Calibri" panose="020F0502020204030204" pitchFamily="34" charset="0"/>
              </a:rPr>
              <a:t>5501 Delmar Blvd.</a:t>
            </a:r>
          </a:p>
          <a:p>
            <a:r>
              <a:rPr lang="en-US" sz="1000" b="0" i="0">
                <a:solidFill>
                  <a:schemeClr val="bg1"/>
                </a:solidFill>
                <a:latin typeface="Calibri" panose="020F0502020204030204" pitchFamily="34" charset="0"/>
              </a:rPr>
              <a:t>Suite B510</a:t>
            </a:r>
          </a:p>
          <a:p>
            <a:r>
              <a:rPr lang="en-US" sz="1000" b="0" i="0">
                <a:solidFill>
                  <a:schemeClr val="bg1"/>
                </a:solidFill>
                <a:latin typeface="Calibri" panose="020F0502020204030204" pitchFamily="34" charset="0"/>
              </a:rPr>
              <a:t>St. Louis, MO 63112</a:t>
            </a:r>
          </a:p>
          <a:p>
            <a:r>
              <a:rPr lang="en-US" sz="1000" b="0" i="0">
                <a:solidFill>
                  <a:schemeClr val="bg1"/>
                </a:solidFill>
                <a:latin typeface="Calibri" panose="020F0502020204030204" pitchFamily="34" charset="0"/>
              </a:rPr>
              <a:t>314 588 8840</a:t>
            </a:r>
          </a:p>
          <a:p>
            <a:endParaRPr lang="en-US" sz="1000" b="0" i="0">
              <a:solidFill>
                <a:schemeClr val="bg1"/>
              </a:solidFill>
              <a:latin typeface="Calibri" panose="020F0502020204030204" pitchFamily="34" charset="0"/>
            </a:endParaRPr>
          </a:p>
          <a:p>
            <a:r>
              <a:rPr lang="en-US" sz="1000" b="0" i="0">
                <a:solidFill>
                  <a:schemeClr val="bg1"/>
                </a:solidFill>
                <a:latin typeface="Calibri" panose="020F0502020204030204" pitchFamily="34" charset="0"/>
              </a:rPr>
              <a:t>4177 Broadway Blvd.</a:t>
            </a:r>
          </a:p>
          <a:p>
            <a:r>
              <a:rPr lang="en-US" sz="1000" b="0" i="0">
                <a:solidFill>
                  <a:schemeClr val="bg1"/>
                </a:solidFill>
                <a:latin typeface="Calibri" panose="020F0502020204030204" pitchFamily="34" charset="0"/>
              </a:rPr>
              <a:t>Suite 100</a:t>
            </a:r>
          </a:p>
          <a:p>
            <a:r>
              <a:rPr lang="en-US" sz="1000" b="0" i="0">
                <a:solidFill>
                  <a:schemeClr val="bg1"/>
                </a:solidFill>
                <a:latin typeface="Calibri" panose="020F0502020204030204" pitchFamily="34" charset="0"/>
              </a:rPr>
              <a:t>Kansas City, MO 64111</a:t>
            </a:r>
          </a:p>
          <a:p>
            <a:r>
              <a:rPr lang="en-US" sz="1000" b="0" i="0">
                <a:solidFill>
                  <a:schemeClr val="bg1"/>
                </a:solidFill>
                <a:latin typeface="Calibri" panose="020F0502020204030204" pitchFamily="34" charset="0"/>
              </a:rPr>
              <a:t>816 335 4200</a:t>
            </a: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pPr marL="0" algn="l" defTabSz="914400" rtl="0" eaLnBrk="1" latinLnBrk="0" hangingPunct="1"/>
            <a:r>
              <a:rPr lang="en-US" sz="1000" b="1" i="0" kern="1200">
                <a:solidFill>
                  <a:schemeClr val="bg1"/>
                </a:solidFill>
                <a:latin typeface="Calibri" panose="020F0502020204030204" pitchFamily="34" charset="0"/>
                <a:ea typeface="+mn-ea"/>
                <a:cs typeface="+mn-cs"/>
              </a:rPr>
              <a:t>Ohio</a:t>
            </a:r>
            <a:r>
              <a:rPr lang="en-US" sz="1000" b="0" i="0" kern="1200">
                <a:solidFill>
                  <a:schemeClr val="bg1"/>
                </a:solidFill>
                <a:latin typeface="Calibri" panose="020F0502020204030204" pitchFamily="34" charset="0"/>
                <a:ea typeface="+mn-ea"/>
                <a:cs typeface="+mn-cs"/>
              </a:rPr>
              <a:t> </a:t>
            </a:r>
          </a:p>
          <a:p>
            <a:r>
              <a:rPr lang="en-US" sz="1000" b="0" i="0">
                <a:solidFill>
                  <a:schemeClr val="bg1"/>
                </a:solidFill>
                <a:latin typeface="Calibri" panose="020F0502020204030204" pitchFamily="34" charset="0"/>
              </a:rPr>
              <a:t>172 E. State St.</a:t>
            </a:r>
          </a:p>
          <a:p>
            <a:r>
              <a:rPr lang="en-US" sz="1000" b="0" i="0">
                <a:solidFill>
                  <a:schemeClr val="bg1"/>
                </a:solidFill>
                <a:latin typeface="Calibri" panose="020F0502020204030204" pitchFamily="34" charset="0"/>
              </a:rPr>
              <a:t>Suite 203</a:t>
            </a:r>
          </a:p>
          <a:p>
            <a:r>
              <a:rPr lang="en-US" sz="1000" b="0" i="0">
                <a:solidFill>
                  <a:schemeClr val="bg1"/>
                </a:solidFill>
                <a:latin typeface="Calibri" panose="020F0502020204030204" pitchFamily="34" charset="0"/>
              </a:rPr>
              <a:t>Columbus, OH 43215</a:t>
            </a:r>
          </a:p>
          <a:p>
            <a:r>
              <a:rPr lang="en-US" sz="1000" b="0" i="0">
                <a:solidFill>
                  <a:schemeClr val="bg1"/>
                </a:solidFill>
                <a:latin typeface="Calibri" panose="020F0502020204030204" pitchFamily="34" charset="0"/>
              </a:rPr>
              <a:t>614 484 1811</a:t>
            </a:r>
          </a:p>
          <a:p>
            <a:endParaRPr lang="en-US" sz="1000" b="0" i="0">
              <a:solidFill>
                <a:schemeClr val="bg1"/>
              </a:solidFill>
              <a:latin typeface="Calibri" panose="020F0502020204030204" pitchFamily="34" charset="0"/>
            </a:endParaRPr>
          </a:p>
          <a:p>
            <a:r>
              <a:rPr lang="en-US" sz="1000" b="0" i="0" u="none" strike="noStrike">
                <a:solidFill>
                  <a:schemeClr val="bg1"/>
                </a:solidFill>
                <a:effectLst/>
                <a:latin typeface="Calibri" panose="020F0502020204030204" pitchFamily="34" charset="0"/>
                <a:cs typeface="Calibri" panose="020F0502020204030204" pitchFamily="34" charset="0"/>
              </a:rPr>
              <a:t>The Caxton Building</a:t>
            </a:r>
          </a:p>
          <a:p>
            <a:r>
              <a:rPr lang="en-US" sz="1000" b="0" i="0" u="none" strike="noStrike">
                <a:solidFill>
                  <a:schemeClr val="bg1"/>
                </a:solidFill>
                <a:effectLst/>
                <a:latin typeface="Calibri" panose="020F0502020204030204" pitchFamily="34" charset="0"/>
                <a:cs typeface="Calibri" panose="020F0502020204030204" pitchFamily="34" charset="0"/>
              </a:rPr>
              <a:t>812 Huron Road East</a:t>
            </a:r>
          </a:p>
          <a:p>
            <a:r>
              <a:rPr lang="en-US" sz="1000" b="0" i="0" u="none" strike="noStrike">
                <a:solidFill>
                  <a:schemeClr val="bg1"/>
                </a:solidFill>
                <a:effectLst/>
                <a:latin typeface="Calibri" panose="020F0502020204030204" pitchFamily="34" charset="0"/>
                <a:cs typeface="Calibri" panose="020F0502020204030204" pitchFamily="34" charset="0"/>
              </a:rPr>
              <a:t>Suite 490</a:t>
            </a:r>
          </a:p>
          <a:p>
            <a:r>
              <a:rPr lang="en-US" sz="1000" b="0" i="0" u="none" strike="noStrike">
                <a:solidFill>
                  <a:schemeClr val="bg1"/>
                </a:solidFill>
                <a:effectLst/>
                <a:latin typeface="Calibri" panose="020F0502020204030204" pitchFamily="34" charset="0"/>
                <a:cs typeface="Calibri" panose="020F0502020204030204" pitchFamily="34" charset="0"/>
              </a:rPr>
              <a:t>Cleveland, OH 44115</a:t>
            </a:r>
            <a:br>
              <a:rPr lang="en-US" sz="1000" b="0" i="0" u="none" strike="noStrike">
                <a:solidFill>
                  <a:schemeClr val="bg1"/>
                </a:solidFill>
                <a:effectLst/>
                <a:latin typeface="Calibri" panose="020F0502020204030204" pitchFamily="34" charset="0"/>
                <a:cs typeface="Calibri" panose="020F0502020204030204" pitchFamily="34" charset="0"/>
              </a:rPr>
            </a:br>
            <a:r>
              <a:rPr lang="en-US" sz="1000" b="0" i="0" u="none" strike="noStrike">
                <a:solidFill>
                  <a:schemeClr val="bg1"/>
                </a:solidFill>
                <a:effectLst/>
                <a:latin typeface="Calibri" panose="020F0502020204030204" pitchFamily="34" charset="0"/>
                <a:cs typeface="Calibri" panose="020F0502020204030204" pitchFamily="34" charset="0"/>
              </a:rPr>
              <a:t>216 354 4562</a:t>
            </a:r>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pPr marL="0" algn="l" defTabSz="914400" rtl="0" eaLnBrk="1" latinLnBrk="0" hangingPunct="1"/>
            <a:r>
              <a:rPr lang="en-US" sz="1000" b="1" i="0" kern="1200">
                <a:solidFill>
                  <a:schemeClr val="bg1"/>
                </a:solidFill>
                <a:latin typeface="Calibri" panose="020F0502020204030204" pitchFamily="34" charset="0"/>
                <a:ea typeface="+mn-ea"/>
                <a:cs typeface="+mn-cs"/>
              </a:rPr>
              <a:t>Wisconsin</a:t>
            </a:r>
          </a:p>
          <a:p>
            <a:r>
              <a:rPr lang="en-US" sz="1000" b="0" i="0">
                <a:solidFill>
                  <a:schemeClr val="bg1"/>
                </a:solidFill>
                <a:latin typeface="Calibri" panose="020F0502020204030204" pitchFamily="34" charset="0"/>
              </a:rPr>
              <a:t>c/o Milwaukee</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333 South Wabash Ave.</a:t>
            </a:r>
          </a:p>
          <a:p>
            <a:r>
              <a:rPr lang="en-US" sz="1000" b="0" i="0">
                <a:solidFill>
                  <a:schemeClr val="bg1"/>
                </a:solidFill>
                <a:latin typeface="Calibri" panose="020F0502020204030204" pitchFamily="34" charset="0"/>
              </a:rPr>
              <a:t>Suite 2800</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Chicago, IL 60604</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414 563 1100</a:t>
            </a:r>
          </a:p>
        </p:txBody>
      </p:sp>
      <p:cxnSp>
        <p:nvCxnSpPr>
          <p:cNvPr id="5" name="Straight Connector 4">
            <a:extLst>
              <a:ext uri="{FF2B5EF4-FFF2-40B4-BE49-F238E27FC236}">
                <a16:creationId xmlns:a16="http://schemas.microsoft.com/office/drawing/2014/main" id="{DABCDD1E-F2CA-40E2-4AB1-06B941A875B4}"/>
              </a:ext>
            </a:extLst>
          </p:cNvPr>
          <p:cNvCxnSpPr>
            <a:cxnSpLocks/>
          </p:cNvCxnSpPr>
          <p:nvPr userDrawn="1"/>
        </p:nvCxnSpPr>
        <p:spPr>
          <a:xfrm flipH="1">
            <a:off x="411480" y="2571750"/>
            <a:ext cx="8275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B50A059-CEAA-81FB-1540-6ED874B62492}"/>
              </a:ext>
            </a:extLst>
          </p:cNvPr>
          <p:cNvSpPr txBox="1"/>
          <p:nvPr userDrawn="1"/>
        </p:nvSpPr>
        <p:spPr>
          <a:xfrm>
            <a:off x="243840" y="4806645"/>
            <a:ext cx="8656320" cy="208218"/>
          </a:xfrm>
          <a:prstGeom prst="rect">
            <a:avLst/>
          </a:prstGeom>
          <a:noFill/>
        </p:spPr>
        <p:txBody>
          <a:bodyPr wrap="square" numCol="1" spcCol="182880" rtlCol="0">
            <a:noAutofit/>
          </a:bodyPr>
          <a:lstStyle/>
          <a:p>
            <a:pPr algn="ctr"/>
            <a:r>
              <a:rPr lang="en-US" sz="1200" b="0" i="0" u="none">
                <a:solidFill>
                  <a:schemeClr val="bg1"/>
                </a:solidFill>
                <a:latin typeface="Calibri" panose="020F0502020204030204" pitchFamily="34" charset="0"/>
              </a:rPr>
              <a:t>iff.org</a:t>
            </a:r>
            <a:endParaRPr lang="en-US" sz="1100" b="0" i="0" u="none">
              <a:solidFill>
                <a:schemeClr val="bg1"/>
              </a:solidFill>
              <a:latin typeface="Calibri" panose="020F0502020204030204" pitchFamily="34" charset="0"/>
            </a:endParaRPr>
          </a:p>
        </p:txBody>
      </p:sp>
    </p:spTree>
    <p:extLst>
      <p:ext uri="{BB962C8B-B14F-4D97-AF65-F5344CB8AC3E}">
        <p14:creationId xmlns:p14="http://schemas.microsoft.com/office/powerpoint/2010/main" val="1183059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ABD63D07-6C4A-9874-7158-79919105BCD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000250" y="-2000250"/>
            <a:ext cx="5143499" cy="9144001"/>
          </a:xfrm>
          <a:prstGeom prst="rect">
            <a:avLst/>
          </a:prstGeom>
        </p:spPr>
      </p:pic>
      <p:sp>
        <p:nvSpPr>
          <p:cNvPr id="4" name="Title 3">
            <a:extLst>
              <a:ext uri="{FF2B5EF4-FFF2-40B4-BE49-F238E27FC236}">
                <a16:creationId xmlns:a16="http://schemas.microsoft.com/office/drawing/2014/main" id="{70543F11-93A9-B2AA-77A9-9CDF29214232}"/>
              </a:ext>
            </a:extLst>
          </p:cNvPr>
          <p:cNvSpPr>
            <a:spLocks noGrp="1"/>
          </p:cNvSpPr>
          <p:nvPr>
            <p:ph type="title"/>
          </p:nvPr>
        </p:nvSpPr>
        <p:spPr>
          <a:xfrm>
            <a:off x="876299" y="1885950"/>
            <a:ext cx="7391400" cy="1647825"/>
          </a:xfrm>
        </p:spPr>
        <p:txBody>
          <a:bodyPr/>
          <a:lstStyle>
            <a:lvl1pPr>
              <a:defRPr sz="6000">
                <a:solidFill>
                  <a:schemeClr val="bg1"/>
                </a:solidFill>
              </a:defRPr>
            </a:lvl1pPr>
          </a:lstStyle>
          <a:p>
            <a:r>
              <a:rPr lang="en-US"/>
              <a:t>Click to edit Master title style</a:t>
            </a:r>
          </a:p>
        </p:txBody>
      </p:sp>
      <p:pic>
        <p:nvPicPr>
          <p:cNvPr id="7" name="Picture 6" descr="Text&#10;&#10;Description automatically generated with medium confidence">
            <a:extLst>
              <a:ext uri="{FF2B5EF4-FFF2-40B4-BE49-F238E27FC236}">
                <a16:creationId xmlns:a16="http://schemas.microsoft.com/office/drawing/2014/main" id="{C1F1CC15-5364-4023-D39D-433C6FD7B1F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28104" y="412143"/>
            <a:ext cx="1234896" cy="407007"/>
          </a:xfrm>
          <a:prstGeom prst="rect">
            <a:avLst/>
          </a:prstGeom>
        </p:spPr>
      </p:pic>
    </p:spTree>
    <p:extLst>
      <p:ext uri="{BB962C8B-B14F-4D97-AF65-F5344CB8AC3E}">
        <p14:creationId xmlns:p14="http://schemas.microsoft.com/office/powerpoint/2010/main" val="2417254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chemeClr val="tx2"/>
        </a:solidFill>
        <a:effectLst/>
      </p:bgPr>
    </p:bg>
    <p:spTree>
      <p:nvGrpSpPr>
        <p:cNvPr id="1" name=""/>
        <p:cNvGrpSpPr/>
        <p:nvPr/>
      </p:nvGrpSpPr>
      <p:grpSpPr>
        <a:xfrm>
          <a:off x="0" y="0"/>
          <a:ext cx="0" cy="0"/>
          <a:chOff x="0" y="0"/>
          <a:chExt cx="0" cy="0"/>
        </a:xfrm>
      </p:grpSpPr>
      <p:pic>
        <p:nvPicPr>
          <p:cNvPr id="9" name="Picture 8" descr="A group of people wearing hardhats and holding shovels&#10;&#10;Description automatically generated with medium confidence">
            <a:extLst>
              <a:ext uri="{FF2B5EF4-FFF2-40B4-BE49-F238E27FC236}">
                <a16:creationId xmlns:a16="http://schemas.microsoft.com/office/drawing/2014/main" id="{B9FC460D-BD14-C177-1EC4-6769F63F21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18079" y="0"/>
            <a:ext cx="7725921" cy="5143500"/>
          </a:xfrm>
          <a:prstGeom prst="rect">
            <a:avLst/>
          </a:prstGeom>
        </p:spPr>
      </p:pic>
      <p:sp>
        <p:nvSpPr>
          <p:cNvPr id="10" name="Rectangle 9">
            <a:extLst>
              <a:ext uri="{FF2B5EF4-FFF2-40B4-BE49-F238E27FC236}">
                <a16:creationId xmlns:a16="http://schemas.microsoft.com/office/drawing/2014/main" id="{E571B21C-69FC-3829-4B1F-7FFC8B5B2E16}"/>
              </a:ext>
            </a:extLst>
          </p:cNvPr>
          <p:cNvSpPr/>
          <p:nvPr userDrawn="1"/>
        </p:nvSpPr>
        <p:spPr>
          <a:xfrm>
            <a:off x="3771899" y="0"/>
            <a:ext cx="5372101" cy="5143500"/>
          </a:xfrm>
          <a:prstGeom prst="rect">
            <a:avLst/>
          </a:prstGeom>
          <a:gradFill flip="none" rotWithShape="1">
            <a:gsLst>
              <a:gs pos="0">
                <a:schemeClr val="tx1">
                  <a:alpha val="0"/>
                </a:schemeClr>
              </a:gs>
              <a:gs pos="99000">
                <a:schemeClr val="tx1">
                  <a:alpha val="38903"/>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Rectangle 5">
            <a:extLst>
              <a:ext uri="{FF2B5EF4-FFF2-40B4-BE49-F238E27FC236}">
                <a16:creationId xmlns:a16="http://schemas.microsoft.com/office/drawing/2014/main" id="{E85766A7-E6FA-402D-4FA3-4EDC0C8E56C7}"/>
              </a:ext>
            </a:extLst>
          </p:cNvPr>
          <p:cNvSpPr/>
          <p:nvPr userDrawn="1"/>
        </p:nvSpPr>
        <p:spPr>
          <a:xfrm>
            <a:off x="1418079" y="0"/>
            <a:ext cx="6201921" cy="51435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4" name="Title 3">
            <a:extLst>
              <a:ext uri="{FF2B5EF4-FFF2-40B4-BE49-F238E27FC236}">
                <a16:creationId xmlns:a16="http://schemas.microsoft.com/office/drawing/2014/main" id="{70543F11-93A9-B2AA-77A9-9CDF29214232}"/>
              </a:ext>
            </a:extLst>
          </p:cNvPr>
          <p:cNvSpPr>
            <a:spLocks noGrp="1"/>
          </p:cNvSpPr>
          <p:nvPr>
            <p:ph type="title"/>
          </p:nvPr>
        </p:nvSpPr>
        <p:spPr>
          <a:xfrm>
            <a:off x="876299" y="1885950"/>
            <a:ext cx="7391400" cy="1647825"/>
          </a:xfrm>
        </p:spPr>
        <p:txBody>
          <a:bodyPr/>
          <a:lstStyle>
            <a:lvl1pPr>
              <a:defRPr sz="6000">
                <a:solidFill>
                  <a:schemeClr val="bg1"/>
                </a:solidFill>
              </a:defRPr>
            </a:lvl1pPr>
          </a:lstStyle>
          <a:p>
            <a:r>
              <a:rPr lang="en-US"/>
              <a:t>Click to edit Master title style</a:t>
            </a:r>
          </a:p>
        </p:txBody>
      </p:sp>
      <p:pic>
        <p:nvPicPr>
          <p:cNvPr id="2" name="Picture 1" descr="Text&#10;&#10;Description automatically generated with medium confidence">
            <a:extLst>
              <a:ext uri="{FF2B5EF4-FFF2-40B4-BE49-F238E27FC236}">
                <a16:creationId xmlns:a16="http://schemas.microsoft.com/office/drawing/2014/main" id="{F37A0DB1-1925-37C8-DB85-E74988C2937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28104" y="412143"/>
            <a:ext cx="1234896" cy="407007"/>
          </a:xfrm>
          <a:prstGeom prst="rect">
            <a:avLst/>
          </a:prstGeom>
        </p:spPr>
      </p:pic>
    </p:spTree>
    <p:extLst>
      <p:ext uri="{BB962C8B-B14F-4D97-AF65-F5344CB8AC3E}">
        <p14:creationId xmlns:p14="http://schemas.microsoft.com/office/powerpoint/2010/main" val="1425640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Option 3">
    <p:bg>
      <p:bgPr>
        <a:solidFill>
          <a:schemeClr val="tx2"/>
        </a:solidFill>
        <a:effectLst/>
      </p:bgPr>
    </p:bg>
    <p:spTree>
      <p:nvGrpSpPr>
        <p:cNvPr id="1" name=""/>
        <p:cNvGrpSpPr/>
        <p:nvPr/>
      </p:nvGrpSpPr>
      <p:grpSpPr>
        <a:xfrm>
          <a:off x="0" y="0"/>
          <a:ext cx="0" cy="0"/>
          <a:chOff x="0" y="0"/>
          <a:chExt cx="0" cy="0"/>
        </a:xfrm>
      </p:grpSpPr>
      <p:pic>
        <p:nvPicPr>
          <p:cNvPr id="7" name="Picture 6" descr="A group of people walking on a sidewalk next to a building&#10;&#10;Description automatically generated with low confidence">
            <a:extLst>
              <a:ext uri="{FF2B5EF4-FFF2-40B4-BE49-F238E27FC236}">
                <a16:creationId xmlns:a16="http://schemas.microsoft.com/office/drawing/2014/main" id="{6DFDD882-97BD-9FB9-85A1-5A6880AE25D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57400" y="0"/>
            <a:ext cx="7086601" cy="5143500"/>
          </a:xfrm>
          <a:prstGeom prst="rect">
            <a:avLst/>
          </a:prstGeom>
        </p:spPr>
      </p:pic>
      <p:sp>
        <p:nvSpPr>
          <p:cNvPr id="3" name="Rectangle 2">
            <a:extLst>
              <a:ext uri="{FF2B5EF4-FFF2-40B4-BE49-F238E27FC236}">
                <a16:creationId xmlns:a16="http://schemas.microsoft.com/office/drawing/2014/main" id="{77DB3166-63C1-429E-83A2-BC5472C57C0E}"/>
              </a:ext>
            </a:extLst>
          </p:cNvPr>
          <p:cNvSpPr/>
          <p:nvPr userDrawn="1"/>
        </p:nvSpPr>
        <p:spPr>
          <a:xfrm>
            <a:off x="2057399" y="0"/>
            <a:ext cx="3352799" cy="51435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Rectangle 9">
            <a:extLst>
              <a:ext uri="{FF2B5EF4-FFF2-40B4-BE49-F238E27FC236}">
                <a16:creationId xmlns:a16="http://schemas.microsoft.com/office/drawing/2014/main" id="{1F4E1D1F-46C5-6214-E827-E918AEFF67EC}"/>
              </a:ext>
            </a:extLst>
          </p:cNvPr>
          <p:cNvSpPr/>
          <p:nvPr userDrawn="1"/>
        </p:nvSpPr>
        <p:spPr>
          <a:xfrm>
            <a:off x="2819400" y="0"/>
            <a:ext cx="6324600" cy="5143500"/>
          </a:xfrm>
          <a:prstGeom prst="rect">
            <a:avLst/>
          </a:prstGeom>
          <a:gradFill flip="none" rotWithShape="1">
            <a:gsLst>
              <a:gs pos="0">
                <a:schemeClr val="tx1">
                  <a:alpha val="0"/>
                </a:schemeClr>
              </a:gs>
              <a:gs pos="99000">
                <a:schemeClr val="tx1">
                  <a:alpha val="38903"/>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5" name="Picture 4" descr="Text&#10;&#10;Description automatically generated with medium confidence">
            <a:extLst>
              <a:ext uri="{FF2B5EF4-FFF2-40B4-BE49-F238E27FC236}">
                <a16:creationId xmlns:a16="http://schemas.microsoft.com/office/drawing/2014/main" id="{26275140-11D2-4439-4B03-52FF8D7862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28104" y="412143"/>
            <a:ext cx="1234896" cy="407007"/>
          </a:xfrm>
          <a:prstGeom prst="rect">
            <a:avLst/>
          </a:prstGeom>
        </p:spPr>
      </p:pic>
      <p:sp>
        <p:nvSpPr>
          <p:cNvPr id="4" name="Title 3">
            <a:extLst>
              <a:ext uri="{FF2B5EF4-FFF2-40B4-BE49-F238E27FC236}">
                <a16:creationId xmlns:a16="http://schemas.microsoft.com/office/drawing/2014/main" id="{70543F11-93A9-B2AA-77A9-9CDF29214232}"/>
              </a:ext>
            </a:extLst>
          </p:cNvPr>
          <p:cNvSpPr>
            <a:spLocks noGrp="1"/>
          </p:cNvSpPr>
          <p:nvPr>
            <p:ph type="title"/>
          </p:nvPr>
        </p:nvSpPr>
        <p:spPr>
          <a:xfrm>
            <a:off x="876299" y="1885950"/>
            <a:ext cx="7391400" cy="1647825"/>
          </a:xfrm>
        </p:spPr>
        <p:txBody>
          <a:bodyPr/>
          <a:lstStyle>
            <a:lvl1pP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964018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Slide">
    <p:bg>
      <p:bgPr>
        <a:gradFill flip="none" rotWithShape="1">
          <a:gsLst>
            <a:gs pos="25000">
              <a:srgbClr val="DD701A"/>
            </a:gs>
            <a:gs pos="0">
              <a:srgbClr val="DAAA00"/>
            </a:gs>
            <a:gs pos="68000">
              <a:schemeClr val="tx2"/>
            </a:gs>
          </a:gsLst>
          <a:lin ang="10800000" scaled="1"/>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A9FAA6-C285-D93E-B92D-D237E74AE635}"/>
              </a:ext>
            </a:extLst>
          </p:cNvPr>
          <p:cNvPicPr>
            <a:picLocks noChangeAspect="1"/>
          </p:cNvPicPr>
          <p:nvPr userDrawn="1"/>
        </p:nvPicPr>
        <p:blipFill>
          <a:blip r:embed="rId2">
            <a:lum bright="100000"/>
            <a:alphaModFix amt="10000"/>
          </a:blip>
          <a:stretch>
            <a:fillRect/>
          </a:stretch>
        </p:blipFill>
        <p:spPr>
          <a:xfrm>
            <a:off x="457200" y="401320"/>
            <a:ext cx="1258824" cy="1049020"/>
          </a:xfrm>
          <a:prstGeom prst="rect">
            <a:avLst/>
          </a:prstGeom>
        </p:spPr>
      </p:pic>
      <p:pic>
        <p:nvPicPr>
          <p:cNvPr id="5" name="Picture 4">
            <a:extLst>
              <a:ext uri="{FF2B5EF4-FFF2-40B4-BE49-F238E27FC236}">
                <a16:creationId xmlns:a16="http://schemas.microsoft.com/office/drawing/2014/main" id="{D2BE5C00-592B-C04A-DB70-04CD9F28655E}"/>
              </a:ext>
            </a:extLst>
          </p:cNvPr>
          <p:cNvPicPr>
            <a:picLocks noChangeAspect="1"/>
          </p:cNvPicPr>
          <p:nvPr userDrawn="1"/>
        </p:nvPicPr>
        <p:blipFill>
          <a:blip r:embed="rId2">
            <a:lum bright="100000"/>
            <a:alphaModFix amt="10000"/>
          </a:blip>
          <a:stretch>
            <a:fillRect/>
          </a:stretch>
        </p:blipFill>
        <p:spPr>
          <a:xfrm rot="10800000">
            <a:off x="7016496" y="2800350"/>
            <a:ext cx="1258824" cy="1049020"/>
          </a:xfrm>
          <a:prstGeom prst="rect">
            <a:avLst/>
          </a:prstGeom>
        </p:spPr>
      </p:pic>
      <p:sp>
        <p:nvSpPr>
          <p:cNvPr id="8" name="TextBox 7">
            <a:extLst>
              <a:ext uri="{FF2B5EF4-FFF2-40B4-BE49-F238E27FC236}">
                <a16:creationId xmlns:a16="http://schemas.microsoft.com/office/drawing/2014/main" id="{8EFCC6E1-E8D4-1A98-CB5B-8B0409B1A9F1}"/>
              </a:ext>
            </a:extLst>
          </p:cNvPr>
          <p:cNvSpPr txBox="1"/>
          <p:nvPr userDrawn="1"/>
        </p:nvSpPr>
        <p:spPr>
          <a:xfrm>
            <a:off x="868680" y="1079033"/>
            <a:ext cx="7665720" cy="2985433"/>
          </a:xfrm>
          <a:prstGeom prst="rect">
            <a:avLst/>
          </a:prstGeom>
          <a:noFill/>
        </p:spPr>
        <p:txBody>
          <a:bodyPr wrap="square">
            <a:spAutoFit/>
          </a:bodyPr>
          <a:lstStyle/>
          <a:p>
            <a:r>
              <a:rPr lang="en-US" sz="2400">
                <a:solidFill>
                  <a:schemeClr val="bg1"/>
                </a:solidFill>
                <a:latin typeface="Cambria" panose="02040503050406030204" pitchFamily="18" charset="0"/>
                <a:ea typeface="Cambria"/>
              </a:rPr>
              <a:t>“</a:t>
            </a:r>
            <a:r>
              <a:rPr lang="en-US" sz="2400">
                <a:solidFill>
                  <a:schemeClr val="bg1"/>
                </a:solidFill>
                <a:latin typeface="Cambria" panose="02040503050406030204" pitchFamily="18" charset="0"/>
                <a:ea typeface="Cambria" panose="02040503050406030204" pitchFamily="18" charset="0"/>
              </a:rPr>
              <a:t>At IFF, we believe that every person has the right to a good education, fresh food, health care, and affordable housing, and to grow up in a safe environment, regardless of income level. And we are here to provide you and your organization with the tools and resources to help your </a:t>
            </a:r>
          </a:p>
          <a:p>
            <a:r>
              <a:rPr lang="en-US" sz="2400">
                <a:solidFill>
                  <a:schemeClr val="bg1"/>
                </a:solidFill>
                <a:latin typeface="Cambria" panose="02040503050406030204" pitchFamily="18" charset="0"/>
                <a:ea typeface="Cambria" panose="02040503050406030204" pitchFamily="18" charset="0"/>
              </a:rPr>
              <a:t>community thrive for years to come.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a:solidFill>
                <a:schemeClr val="bg1"/>
              </a:solidFill>
              <a:latin typeface="Cambria" panose="02040503050406030204" pitchFamily="18" charset="0"/>
              <a:ea typeface="Cambria"/>
            </a:endParaRPr>
          </a:p>
          <a:p>
            <a:pPr marL="0" lvl="1" indent="0">
              <a:buNone/>
            </a:pPr>
            <a:r>
              <a:rPr lang="en-US" sz="2000" b="0" i="0">
                <a:solidFill>
                  <a:schemeClr val="bg1"/>
                </a:solidFill>
                <a:latin typeface="Calibri" panose="020F0502020204030204" pitchFamily="34" charset="0"/>
              </a:rPr>
              <a:t>Joe Neri, IFF CEO</a:t>
            </a:r>
          </a:p>
        </p:txBody>
      </p:sp>
    </p:spTree>
    <p:extLst>
      <p:ext uri="{BB962C8B-B14F-4D97-AF65-F5344CB8AC3E}">
        <p14:creationId xmlns:p14="http://schemas.microsoft.com/office/powerpoint/2010/main" val="2201663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ission and Vision">
    <p:bg>
      <p:bgPr>
        <a:gradFill flip="none" rotWithShape="1">
          <a:gsLst>
            <a:gs pos="25000">
              <a:srgbClr val="DD701A"/>
            </a:gs>
            <a:gs pos="0">
              <a:srgbClr val="DAAA00"/>
            </a:gs>
            <a:gs pos="68000">
              <a:schemeClr val="tx2"/>
            </a:gs>
          </a:gsLst>
          <a:lin ang="10800000" scaled="1"/>
          <a:tileRect/>
        </a:gra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3376ADF-4263-3F1A-8F61-4E3B42442346}"/>
              </a:ext>
            </a:extLst>
          </p:cNvPr>
          <p:cNvGrpSpPr/>
          <p:nvPr userDrawn="1"/>
        </p:nvGrpSpPr>
        <p:grpSpPr>
          <a:xfrm>
            <a:off x="5562600" y="209550"/>
            <a:ext cx="2636520" cy="4756213"/>
            <a:chOff x="76200" y="336328"/>
            <a:chExt cx="2636520" cy="4756213"/>
          </a:xfrm>
        </p:grpSpPr>
        <p:grpSp>
          <p:nvGrpSpPr>
            <p:cNvPr id="30" name="Group 29">
              <a:extLst>
                <a:ext uri="{FF2B5EF4-FFF2-40B4-BE49-F238E27FC236}">
                  <a16:creationId xmlns:a16="http://schemas.microsoft.com/office/drawing/2014/main" id="{A82C729D-0FD9-3DF0-88C5-31483550BA35}"/>
                </a:ext>
              </a:extLst>
            </p:cNvPr>
            <p:cNvGrpSpPr/>
            <p:nvPr userDrawn="1"/>
          </p:nvGrpSpPr>
          <p:grpSpPr>
            <a:xfrm>
              <a:off x="76200" y="2407355"/>
              <a:ext cx="2636520" cy="2685186"/>
              <a:chOff x="76200" y="2407355"/>
              <a:chExt cx="2636520" cy="2685186"/>
            </a:xfrm>
          </p:grpSpPr>
          <p:pic>
            <p:nvPicPr>
              <p:cNvPr id="2" name="Picture 1" descr="Icon&#10;&#10;Description automatically generated">
                <a:extLst>
                  <a:ext uri="{FF2B5EF4-FFF2-40B4-BE49-F238E27FC236}">
                    <a16:creationId xmlns:a16="http://schemas.microsoft.com/office/drawing/2014/main" id="{17D33785-44DA-35E8-7D9C-8718557516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9862" y="2407355"/>
                <a:ext cx="469195" cy="469195"/>
              </a:xfrm>
              <a:prstGeom prst="rect">
                <a:avLst/>
              </a:prstGeom>
            </p:spPr>
          </p:pic>
          <p:sp>
            <p:nvSpPr>
              <p:cNvPr id="3" name="TextBox 2">
                <a:extLst>
                  <a:ext uri="{FF2B5EF4-FFF2-40B4-BE49-F238E27FC236}">
                    <a16:creationId xmlns:a16="http://schemas.microsoft.com/office/drawing/2014/main" id="{A78B2560-CCC7-9444-8616-CC94E7D06669}"/>
                  </a:ext>
                </a:extLst>
              </p:cNvPr>
              <p:cNvSpPr txBox="1"/>
              <p:nvPr userDrawn="1"/>
            </p:nvSpPr>
            <p:spPr>
              <a:xfrm>
                <a:off x="76200" y="2876550"/>
                <a:ext cx="2636520" cy="2215991"/>
              </a:xfrm>
              <a:prstGeom prst="rect">
                <a:avLst/>
              </a:prstGeom>
              <a:noFill/>
            </p:spPr>
            <p:txBody>
              <a:bodyPr wrap="square">
                <a:spAutoFit/>
              </a:bodyPr>
              <a:lstStyle/>
              <a:p>
                <a:pPr algn="l"/>
                <a:r>
                  <a:rPr lang="en-US" sz="1800" b="1" i="0">
                    <a:solidFill>
                      <a:schemeClr val="bg1"/>
                    </a:solidFill>
                    <a:latin typeface="Cambria" panose="02040503050406030204" pitchFamily="18" charset="0"/>
                    <a:ea typeface="Cambria" panose="02040503050406030204" pitchFamily="18" charset="0"/>
                  </a:rPr>
                  <a:t>VISION</a:t>
                </a:r>
              </a:p>
              <a:p>
                <a:pPr algn="l"/>
                <a:endParaRPr lang="en-US" sz="1000" b="0" i="0">
                  <a:solidFill>
                    <a:schemeClr val="bg1"/>
                  </a:solidFill>
                  <a:latin typeface="Cambria" panose="02040503050406030204" pitchFamily="18" charset="0"/>
                  <a:ea typeface="Cambria" panose="02040503050406030204" pitchFamily="18" charset="0"/>
                </a:endParaRPr>
              </a:p>
              <a:p>
                <a:pPr algn="l"/>
                <a:r>
                  <a:rPr lang="en-US" sz="1100" b="0" i="0">
                    <a:solidFill>
                      <a:schemeClr val="bg1"/>
                    </a:solidFill>
                    <a:latin typeface="Cambria" panose="02040503050406030204" pitchFamily="18" charset="0"/>
                    <a:ea typeface="Cambria" panose="02040503050406030204" pitchFamily="18" charset="0"/>
                  </a:rPr>
                  <a:t>Partnering to create thriving communities is at the heart of everything we do. We leverage knowledge, capital, and resources to advance equitable and transformational outcomes in under-resourced communities, guided by our commitment to be an inclusive, anti-racist, and anti-oppressive institution that honors communities as asset-rich and as experts in their own stories. </a:t>
                </a:r>
              </a:p>
            </p:txBody>
          </p:sp>
        </p:grpSp>
        <p:grpSp>
          <p:nvGrpSpPr>
            <p:cNvPr id="29" name="Group 28">
              <a:extLst>
                <a:ext uri="{FF2B5EF4-FFF2-40B4-BE49-F238E27FC236}">
                  <a16:creationId xmlns:a16="http://schemas.microsoft.com/office/drawing/2014/main" id="{80B275CE-10F8-8993-3FF1-A8369FE81FED}"/>
                </a:ext>
              </a:extLst>
            </p:cNvPr>
            <p:cNvGrpSpPr/>
            <p:nvPr userDrawn="1"/>
          </p:nvGrpSpPr>
          <p:grpSpPr>
            <a:xfrm>
              <a:off x="76200" y="336328"/>
              <a:ext cx="2636520" cy="1759351"/>
              <a:chOff x="76200" y="336328"/>
              <a:chExt cx="2636520" cy="1759351"/>
            </a:xfrm>
          </p:grpSpPr>
          <p:sp>
            <p:nvSpPr>
              <p:cNvPr id="8" name="TextBox 7">
                <a:extLst>
                  <a:ext uri="{FF2B5EF4-FFF2-40B4-BE49-F238E27FC236}">
                    <a16:creationId xmlns:a16="http://schemas.microsoft.com/office/drawing/2014/main" id="{8EFCC6E1-E8D4-1A98-CB5B-8B0409B1A9F1}"/>
                  </a:ext>
                </a:extLst>
              </p:cNvPr>
              <p:cNvSpPr txBox="1"/>
              <p:nvPr userDrawn="1"/>
            </p:nvSpPr>
            <p:spPr>
              <a:xfrm>
                <a:off x="76200" y="895350"/>
                <a:ext cx="2636520" cy="1200329"/>
              </a:xfrm>
              <a:prstGeom prst="rect">
                <a:avLst/>
              </a:prstGeom>
              <a:noFill/>
            </p:spPr>
            <p:txBody>
              <a:bodyPr wrap="square">
                <a:spAutoFit/>
              </a:bodyPr>
              <a:lstStyle/>
              <a:p>
                <a:pPr algn="l"/>
                <a:r>
                  <a:rPr lang="en-US" sz="1800" b="1" i="0">
                    <a:solidFill>
                      <a:schemeClr val="bg1"/>
                    </a:solidFill>
                    <a:latin typeface="Cambria" panose="02040503050406030204" pitchFamily="18" charset="0"/>
                    <a:ea typeface="Cambria" panose="02040503050406030204" pitchFamily="18" charset="0"/>
                  </a:rPr>
                  <a:t>MISSION</a:t>
                </a:r>
              </a:p>
              <a:p>
                <a:pPr algn="l"/>
                <a:endParaRPr lang="en-US" sz="1000" b="0" i="0">
                  <a:solidFill>
                    <a:schemeClr val="bg1"/>
                  </a:solidFill>
                  <a:latin typeface="Cambria" panose="02040503050406030204" pitchFamily="18" charset="0"/>
                  <a:ea typeface="Cambria" panose="02040503050406030204" pitchFamily="18" charset="0"/>
                </a:endParaRPr>
              </a:p>
              <a:p>
                <a:pPr algn="l"/>
                <a:r>
                  <a:rPr lang="en-US" sz="1100" b="0" i="0">
                    <a:solidFill>
                      <a:schemeClr val="bg1"/>
                    </a:solidFill>
                    <a:latin typeface="Cambria" panose="02040503050406030204" pitchFamily="18" charset="0"/>
                    <a:ea typeface="Cambria" panose="02040503050406030204" pitchFamily="18" charset="0"/>
                  </a:rPr>
                  <a:t>IFF strengthens nonprofits and the communities they serve by providing leadership, capital, and real estate solutions. </a:t>
                </a:r>
              </a:p>
            </p:txBody>
          </p:sp>
          <p:pic>
            <p:nvPicPr>
              <p:cNvPr id="6" name="Picture 5" descr="Icon&#10;&#10;Description automatically generated">
                <a:extLst>
                  <a:ext uri="{FF2B5EF4-FFF2-40B4-BE49-F238E27FC236}">
                    <a16:creationId xmlns:a16="http://schemas.microsoft.com/office/drawing/2014/main" id="{72071D87-2339-8066-9941-E8B30B604E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9861" y="336328"/>
                <a:ext cx="469195" cy="469195"/>
              </a:xfrm>
              <a:prstGeom prst="rect">
                <a:avLst/>
              </a:prstGeom>
            </p:spPr>
          </p:pic>
        </p:grpSp>
      </p:grpSp>
      <p:sp>
        <p:nvSpPr>
          <p:cNvPr id="33" name="Picture Placeholder 32">
            <a:extLst>
              <a:ext uri="{FF2B5EF4-FFF2-40B4-BE49-F238E27FC236}">
                <a16:creationId xmlns:a16="http://schemas.microsoft.com/office/drawing/2014/main" id="{09B7F0C6-5382-E683-74AD-67C79BE7E4AF}"/>
              </a:ext>
            </a:extLst>
          </p:cNvPr>
          <p:cNvSpPr>
            <a:spLocks noGrp="1"/>
          </p:cNvSpPr>
          <p:nvPr>
            <p:ph type="pic" sz="quarter" idx="10"/>
          </p:nvPr>
        </p:nvSpPr>
        <p:spPr>
          <a:xfrm>
            <a:off x="0" y="0"/>
            <a:ext cx="4572000" cy="5143500"/>
          </a:xfrm>
        </p:spPr>
        <p:txBody>
          <a:bodyPr/>
          <a:lstStyle/>
          <a:p>
            <a:r>
              <a:rPr lang="en-US"/>
              <a:t>Click icon to add picture</a:t>
            </a:r>
          </a:p>
        </p:txBody>
      </p:sp>
    </p:spTree>
    <p:extLst>
      <p:ext uri="{BB962C8B-B14F-4D97-AF65-F5344CB8AC3E}">
        <p14:creationId xmlns:p14="http://schemas.microsoft.com/office/powerpoint/2010/main" val="4198807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alues">
    <p:bg>
      <p:bgPr>
        <a:gradFill flip="none" rotWithShape="1">
          <a:gsLst>
            <a:gs pos="25000">
              <a:srgbClr val="DD701A"/>
            </a:gs>
            <a:gs pos="0">
              <a:srgbClr val="DAAA00"/>
            </a:gs>
            <a:gs pos="68000">
              <a:schemeClr val="tx2"/>
            </a:gs>
          </a:gsLst>
          <a:lin ang="10800000" scaled="1"/>
          <a:tileRect/>
        </a:gra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0CF7DA8-55F8-7DF3-35AA-44299A119C75}"/>
              </a:ext>
            </a:extLst>
          </p:cNvPr>
          <p:cNvGrpSpPr/>
          <p:nvPr userDrawn="1"/>
        </p:nvGrpSpPr>
        <p:grpSpPr>
          <a:xfrm>
            <a:off x="76200" y="117546"/>
            <a:ext cx="6019800" cy="4908407"/>
            <a:chOff x="762000" y="209550"/>
            <a:chExt cx="6019800" cy="4908407"/>
          </a:xfrm>
        </p:grpSpPr>
        <p:sp>
          <p:nvSpPr>
            <p:cNvPr id="7" name="TextBox 6">
              <a:extLst>
                <a:ext uri="{FF2B5EF4-FFF2-40B4-BE49-F238E27FC236}">
                  <a16:creationId xmlns:a16="http://schemas.microsoft.com/office/drawing/2014/main" id="{3587D478-30BF-2D0B-E51F-C11700460E0D}"/>
                </a:ext>
              </a:extLst>
            </p:cNvPr>
            <p:cNvSpPr txBox="1"/>
            <p:nvPr userDrawn="1"/>
          </p:nvSpPr>
          <p:spPr>
            <a:xfrm>
              <a:off x="762000" y="1132251"/>
              <a:ext cx="6019800" cy="3985706"/>
            </a:xfrm>
            <a:prstGeom prst="rect">
              <a:avLst/>
            </a:prstGeom>
            <a:noFill/>
          </p:spPr>
          <p:txBody>
            <a:bodyPr wrap="square">
              <a:spAutoFit/>
            </a:bodyPr>
            <a:lstStyle/>
            <a:p>
              <a:pPr marL="0" indent="0" algn="l">
                <a:buFont typeface="Arial" panose="020B0604020202020204" pitchFamily="34" charset="0"/>
                <a:buNone/>
              </a:pPr>
              <a:r>
                <a:rPr lang="en-US" sz="1100" b="1" i="0">
                  <a:solidFill>
                    <a:schemeClr val="bg1"/>
                  </a:solidFill>
                  <a:latin typeface="Cambria" panose="02040503050406030204" pitchFamily="18" charset="0"/>
                  <a:ea typeface="Cambria" panose="02040503050406030204" pitchFamily="18" charset="0"/>
                </a:rPr>
                <a:t>Prioritize EQUITY</a:t>
              </a:r>
            </a:p>
            <a:p>
              <a:pPr marL="0" indent="0" algn="l">
                <a:buFont typeface="Arial" panose="020B0604020202020204" pitchFamily="34" charset="0"/>
                <a:buNone/>
              </a:pPr>
              <a:endParaRPr lang="en-US" sz="1100" b="1"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0" i="0">
                  <a:solidFill>
                    <a:schemeClr val="bg1"/>
                  </a:solidFill>
                  <a:latin typeface="Cambria" panose="02040503050406030204" pitchFamily="18" charset="0"/>
                  <a:ea typeface="Cambria" panose="02040503050406030204" pitchFamily="18" charset="0"/>
                </a:rPr>
                <a:t>IFF seeks to be an anti-racist and anti-oppressive institution that is accountable to our staff and to communities of color and other oppressed groups. We strive to be a learning organization, and we recognize that successfully integrating equity into our organization and our work is an iterative process that requires intentionality, investment, and humility.</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1" i="0">
                  <a:solidFill>
                    <a:schemeClr val="bg1"/>
                  </a:solidFill>
                  <a:latin typeface="Cambria" panose="02040503050406030204" pitchFamily="18" charset="0"/>
                  <a:ea typeface="Cambria" panose="02040503050406030204" pitchFamily="18" charset="0"/>
                </a:rPr>
                <a:t>Respect PARTNERSHIPS</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0" i="0">
                  <a:solidFill>
                    <a:schemeClr val="bg1"/>
                  </a:solidFill>
                  <a:latin typeface="Cambria" panose="02040503050406030204" pitchFamily="18" charset="0"/>
                  <a:ea typeface="Cambria" panose="02040503050406030204" pitchFamily="18" charset="0"/>
                </a:rPr>
                <a:t>IFF listens carefully, engages honestly, cares deeply, and works hard to understand each other, nonprofits, and communities. Through authentic collaboration, we bravely create teams and partnerships built on trust, transparency, and shared knowledge. </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1" i="0">
                  <a:solidFill>
                    <a:schemeClr val="bg1"/>
                  </a:solidFill>
                  <a:latin typeface="Cambria" panose="02040503050406030204" pitchFamily="18" charset="0"/>
                  <a:ea typeface="Cambria" panose="02040503050406030204" pitchFamily="18" charset="0"/>
                </a:rPr>
                <a:t>BALANCE Tensions</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0" i="0">
                  <a:solidFill>
                    <a:schemeClr val="bg1"/>
                  </a:solidFill>
                  <a:latin typeface="Cambria" panose="02040503050406030204" pitchFamily="18" charset="0"/>
                  <a:ea typeface="Cambria" panose="02040503050406030204" pitchFamily="18" charset="0"/>
                </a:rPr>
                <a:t>IFF is committed to problem-solving alongside our partners as we strive to balance mission and money, planning and action, and the array of complex factors that impact critical decisions. </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1" i="0">
                  <a:solidFill>
                    <a:schemeClr val="bg1"/>
                  </a:solidFill>
                  <a:latin typeface="Cambria" panose="02040503050406030204" pitchFamily="18" charset="0"/>
                  <a:ea typeface="Cambria" panose="02040503050406030204" pitchFamily="18" charset="0"/>
                </a:rPr>
                <a:t>STEWARD with Heart</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0" i="0">
                  <a:solidFill>
                    <a:schemeClr val="bg1"/>
                  </a:solidFill>
                  <a:latin typeface="Cambria" panose="02040503050406030204" pitchFamily="18" charset="0"/>
                  <a:ea typeface="Cambria" panose="02040503050406030204" pitchFamily="18" charset="0"/>
                </a:rPr>
                <a:t>IFF understands that long-term visions require long-term partners. That is why we are passionate about maintaining a fiscally strong institution that supports all our partners, for the life of a loan or project and beyond, until all communities thrive. </a:t>
              </a:r>
            </a:p>
          </p:txBody>
        </p:sp>
        <p:grpSp>
          <p:nvGrpSpPr>
            <p:cNvPr id="12" name="Group 11">
              <a:extLst>
                <a:ext uri="{FF2B5EF4-FFF2-40B4-BE49-F238E27FC236}">
                  <a16:creationId xmlns:a16="http://schemas.microsoft.com/office/drawing/2014/main" id="{7A2CDE8A-0536-ABC6-0013-6B4669DA6617}"/>
                </a:ext>
              </a:extLst>
            </p:cNvPr>
            <p:cNvGrpSpPr/>
            <p:nvPr userDrawn="1"/>
          </p:nvGrpSpPr>
          <p:grpSpPr>
            <a:xfrm>
              <a:off x="3537302" y="209550"/>
              <a:ext cx="469195" cy="469195"/>
              <a:chOff x="6013803" y="197556"/>
              <a:chExt cx="469194" cy="469194"/>
            </a:xfrm>
          </p:grpSpPr>
          <p:pic>
            <p:nvPicPr>
              <p:cNvPr id="10" name="Picture 9" descr="Shape, circle&#10;&#10;Description automatically generated">
                <a:extLst>
                  <a:ext uri="{FF2B5EF4-FFF2-40B4-BE49-F238E27FC236}">
                    <a16:creationId xmlns:a16="http://schemas.microsoft.com/office/drawing/2014/main" id="{0102A89F-15AB-A4D1-7A8D-072FB70919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3803" y="197556"/>
                <a:ext cx="469194" cy="469194"/>
              </a:xfrm>
              <a:prstGeom prst="rect">
                <a:avLst/>
              </a:prstGeom>
            </p:spPr>
          </p:pic>
          <p:pic>
            <p:nvPicPr>
              <p:cNvPr id="11" name="Picture 10" descr="Icon&#10;&#10;Description automatically generated">
                <a:extLst>
                  <a:ext uri="{FF2B5EF4-FFF2-40B4-BE49-F238E27FC236}">
                    <a16:creationId xmlns:a16="http://schemas.microsoft.com/office/drawing/2014/main" id="{C65841C7-023F-E51D-E200-87AEF04D75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4804" y="278472"/>
                <a:ext cx="307192" cy="302607"/>
              </a:xfrm>
              <a:prstGeom prst="rect">
                <a:avLst/>
              </a:prstGeom>
            </p:spPr>
          </p:pic>
        </p:grpSp>
        <p:sp>
          <p:nvSpPr>
            <p:cNvPr id="5" name="TextBox 4">
              <a:extLst>
                <a:ext uri="{FF2B5EF4-FFF2-40B4-BE49-F238E27FC236}">
                  <a16:creationId xmlns:a16="http://schemas.microsoft.com/office/drawing/2014/main" id="{3D671ADC-8D62-411D-A95F-CFC3A8A4EFE0}"/>
                </a:ext>
              </a:extLst>
            </p:cNvPr>
            <p:cNvSpPr txBox="1"/>
            <p:nvPr userDrawn="1"/>
          </p:nvSpPr>
          <p:spPr>
            <a:xfrm>
              <a:off x="762000" y="762919"/>
              <a:ext cx="10227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a:solidFill>
                    <a:schemeClr val="bg1"/>
                  </a:solidFill>
                  <a:latin typeface="Cambria" panose="02040503050406030204" pitchFamily="18" charset="0"/>
                  <a:ea typeface="Cambria" panose="02040503050406030204" pitchFamily="18" charset="0"/>
                </a:rPr>
                <a:t>VALUES</a:t>
              </a:r>
            </a:p>
          </p:txBody>
        </p:sp>
      </p:grpSp>
      <p:sp>
        <p:nvSpPr>
          <p:cNvPr id="19" name="Picture Placeholder 10">
            <a:extLst>
              <a:ext uri="{FF2B5EF4-FFF2-40B4-BE49-F238E27FC236}">
                <a16:creationId xmlns:a16="http://schemas.microsoft.com/office/drawing/2014/main" id="{8DE15D13-2DE0-0A9F-485C-1231A2262E06}"/>
              </a:ext>
            </a:extLst>
          </p:cNvPr>
          <p:cNvSpPr>
            <a:spLocks noGrp="1"/>
          </p:cNvSpPr>
          <p:nvPr>
            <p:ph type="pic" sz="quarter" idx="15"/>
          </p:nvPr>
        </p:nvSpPr>
        <p:spPr>
          <a:xfrm>
            <a:off x="6084710" y="3528"/>
            <a:ext cx="3059289" cy="5139972"/>
          </a:xfrm>
        </p:spPr>
        <p:txBody>
          <a:bodyPr/>
          <a:lstStyle>
            <a:lvl1pPr>
              <a:defRPr sz="1600"/>
            </a:lvl1pPr>
          </a:lstStyle>
          <a:p>
            <a:r>
              <a:rPr lang="en-US"/>
              <a:t>Click icon to add picture</a:t>
            </a:r>
          </a:p>
        </p:txBody>
      </p:sp>
    </p:spTree>
    <p:extLst>
      <p:ext uri="{BB962C8B-B14F-4D97-AF65-F5344CB8AC3E}">
        <p14:creationId xmlns:p14="http://schemas.microsoft.com/office/powerpoint/2010/main" val="2094389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p:bg>
      <p:bgPr>
        <a:solidFill>
          <a:schemeClr val="tx2"/>
        </a:solidFill>
        <a:effectLst/>
      </p:bgPr>
    </p:bg>
    <p:spTree>
      <p:nvGrpSpPr>
        <p:cNvPr id="1" name=""/>
        <p:cNvGrpSpPr/>
        <p:nvPr/>
      </p:nvGrpSpPr>
      <p:grpSpPr>
        <a:xfrm>
          <a:off x="0" y="0"/>
          <a:ext cx="0" cy="0"/>
          <a:chOff x="0" y="0"/>
          <a:chExt cx="0" cy="0"/>
        </a:xfrm>
      </p:grpSpPr>
      <p:pic>
        <p:nvPicPr>
          <p:cNvPr id="7" name="Picture 6" descr="A group of people walking on a sidewalk next to a building&#10;&#10;Description automatically generated with low confidence">
            <a:extLst>
              <a:ext uri="{FF2B5EF4-FFF2-40B4-BE49-F238E27FC236}">
                <a16:creationId xmlns:a16="http://schemas.microsoft.com/office/drawing/2014/main" id="{6DFDD882-97BD-9FB9-85A1-5A6880AE25D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57400" y="0"/>
            <a:ext cx="7086601" cy="5143500"/>
          </a:xfrm>
          <a:prstGeom prst="rect">
            <a:avLst/>
          </a:prstGeom>
        </p:spPr>
      </p:pic>
      <p:sp>
        <p:nvSpPr>
          <p:cNvPr id="3" name="Rectangle 2">
            <a:extLst>
              <a:ext uri="{FF2B5EF4-FFF2-40B4-BE49-F238E27FC236}">
                <a16:creationId xmlns:a16="http://schemas.microsoft.com/office/drawing/2014/main" id="{77DB3166-63C1-429E-83A2-BC5472C57C0E}"/>
              </a:ext>
            </a:extLst>
          </p:cNvPr>
          <p:cNvSpPr/>
          <p:nvPr userDrawn="1"/>
        </p:nvSpPr>
        <p:spPr>
          <a:xfrm>
            <a:off x="2057399" y="0"/>
            <a:ext cx="3352799" cy="51435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Rectangle 9">
            <a:extLst>
              <a:ext uri="{FF2B5EF4-FFF2-40B4-BE49-F238E27FC236}">
                <a16:creationId xmlns:a16="http://schemas.microsoft.com/office/drawing/2014/main" id="{1F4E1D1F-46C5-6214-E827-E918AEFF67EC}"/>
              </a:ext>
            </a:extLst>
          </p:cNvPr>
          <p:cNvSpPr/>
          <p:nvPr userDrawn="1"/>
        </p:nvSpPr>
        <p:spPr>
          <a:xfrm>
            <a:off x="2819400" y="0"/>
            <a:ext cx="6324600" cy="5143500"/>
          </a:xfrm>
          <a:prstGeom prst="rect">
            <a:avLst/>
          </a:prstGeom>
          <a:gradFill flip="none" rotWithShape="1">
            <a:gsLst>
              <a:gs pos="0">
                <a:schemeClr val="tx1">
                  <a:alpha val="0"/>
                </a:schemeClr>
              </a:gs>
              <a:gs pos="99000">
                <a:schemeClr val="tx1">
                  <a:alpha val="38903"/>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5" name="Picture 4" descr="Text&#10;&#10;Description automatically generated with medium confidence">
            <a:extLst>
              <a:ext uri="{FF2B5EF4-FFF2-40B4-BE49-F238E27FC236}">
                <a16:creationId xmlns:a16="http://schemas.microsoft.com/office/drawing/2014/main" id="{26275140-11D2-4439-4B03-52FF8D7862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28104" y="412143"/>
            <a:ext cx="1234896" cy="407007"/>
          </a:xfrm>
          <a:prstGeom prst="rect">
            <a:avLst/>
          </a:prstGeom>
        </p:spPr>
      </p:pic>
      <p:sp>
        <p:nvSpPr>
          <p:cNvPr id="4" name="Title 3">
            <a:extLst>
              <a:ext uri="{FF2B5EF4-FFF2-40B4-BE49-F238E27FC236}">
                <a16:creationId xmlns:a16="http://schemas.microsoft.com/office/drawing/2014/main" id="{70543F11-93A9-B2AA-77A9-9CDF29214232}"/>
              </a:ext>
            </a:extLst>
          </p:cNvPr>
          <p:cNvSpPr>
            <a:spLocks noGrp="1"/>
          </p:cNvSpPr>
          <p:nvPr>
            <p:ph type="title"/>
          </p:nvPr>
        </p:nvSpPr>
        <p:spPr>
          <a:xfrm>
            <a:off x="876299" y="1885950"/>
            <a:ext cx="7391400" cy="1647825"/>
          </a:xfrm>
        </p:spPr>
        <p:txBody>
          <a:bodyPr/>
          <a:lstStyle>
            <a:lvl1pP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074088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eaker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51098B-228C-08F9-8B3D-7D9B439BEF3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578" b="3930"/>
          <a:stretch/>
        </p:blipFill>
        <p:spPr>
          <a:xfrm>
            <a:off x="0" y="1"/>
            <a:ext cx="9144000" cy="5143500"/>
          </a:xfrm>
          <a:prstGeom prst="rect">
            <a:avLst/>
          </a:prstGeom>
        </p:spPr>
      </p:pic>
      <p:sp>
        <p:nvSpPr>
          <p:cNvPr id="4" name="Rectangle 3">
            <a:extLst>
              <a:ext uri="{FF2B5EF4-FFF2-40B4-BE49-F238E27FC236}">
                <a16:creationId xmlns:a16="http://schemas.microsoft.com/office/drawing/2014/main" id="{8CADB59C-07C0-4717-98DD-BA5595DCA8EF}"/>
              </a:ext>
            </a:extLst>
          </p:cNvPr>
          <p:cNvSpPr/>
          <p:nvPr userDrawn="1"/>
        </p:nvSpPr>
        <p:spPr>
          <a:xfrm>
            <a:off x="-3748" y="0"/>
            <a:ext cx="9144000" cy="5143500"/>
          </a:xfrm>
          <a:prstGeom prst="rect">
            <a:avLst/>
          </a:prstGeom>
          <a:gradFill>
            <a:gsLst>
              <a:gs pos="10000">
                <a:srgbClr val="DAAA00">
                  <a:alpha val="59353"/>
                </a:srgbClr>
              </a:gs>
              <a:gs pos="99000">
                <a:schemeClr val="tx2">
                  <a:alpha val="7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2" name="Title 1"/>
          <p:cNvSpPr>
            <a:spLocks noGrp="1"/>
          </p:cNvSpPr>
          <p:nvPr>
            <p:ph type="title"/>
          </p:nvPr>
        </p:nvSpPr>
        <p:spPr>
          <a:xfrm>
            <a:off x="469900" y="1733550"/>
            <a:ext cx="5168900" cy="1676400"/>
          </a:xfrm>
        </p:spPr>
        <p:txBody>
          <a:bodyPr/>
          <a:lstStyle>
            <a:lvl1pPr algn="l">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019586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er Slide 2">
    <p:spTree>
      <p:nvGrpSpPr>
        <p:cNvPr id="1" name=""/>
        <p:cNvGrpSpPr/>
        <p:nvPr/>
      </p:nvGrpSpPr>
      <p:grpSpPr>
        <a:xfrm>
          <a:off x="0" y="0"/>
          <a:ext cx="0" cy="0"/>
          <a:chOff x="0" y="0"/>
          <a:chExt cx="0" cy="0"/>
        </a:xfrm>
      </p:grpSpPr>
      <p:pic>
        <p:nvPicPr>
          <p:cNvPr id="5" name="Picture 4" descr="A picture containing text, outdoor, person&#10;&#10;Description automatically generated">
            <a:extLst>
              <a:ext uri="{FF2B5EF4-FFF2-40B4-BE49-F238E27FC236}">
                <a16:creationId xmlns:a16="http://schemas.microsoft.com/office/drawing/2014/main" id="{CFF84241-2683-1DF6-5141-B72CAC12E5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2DACE44C-2954-B7AF-C95E-0A826EC5714E}"/>
              </a:ext>
            </a:extLst>
          </p:cNvPr>
          <p:cNvSpPr/>
          <p:nvPr userDrawn="1"/>
        </p:nvSpPr>
        <p:spPr>
          <a:xfrm>
            <a:off x="-76200" y="-95250"/>
            <a:ext cx="9144000" cy="5143500"/>
          </a:xfrm>
          <a:prstGeom prst="rect">
            <a:avLst/>
          </a:prstGeom>
          <a:gradFill>
            <a:gsLst>
              <a:gs pos="10000">
                <a:srgbClr val="DAAA00">
                  <a:alpha val="0"/>
                </a:srgbClr>
              </a:gs>
              <a:gs pos="99000">
                <a:schemeClr val="tx2">
                  <a:alpha val="7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2" name="Title 1"/>
          <p:cNvSpPr>
            <a:spLocks noGrp="1"/>
          </p:cNvSpPr>
          <p:nvPr>
            <p:ph type="title"/>
          </p:nvPr>
        </p:nvSpPr>
        <p:spPr>
          <a:xfrm>
            <a:off x="469900" y="1733550"/>
            <a:ext cx="5245100" cy="1676400"/>
          </a:xfrm>
        </p:spPr>
        <p:txBody>
          <a:bodyPr/>
          <a:lstStyle>
            <a:lvl1pPr algn="l">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830746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eaker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32FD78-AD0D-347A-6407-8195640D403C}"/>
              </a:ext>
            </a:extLst>
          </p:cNvPr>
          <p:cNvSpPr/>
          <p:nvPr userDrawn="1"/>
        </p:nvSpPr>
        <p:spPr>
          <a:xfrm>
            <a:off x="0" y="1345406"/>
            <a:ext cx="5715000" cy="2452688"/>
          </a:xfrm>
          <a:prstGeom prst="rect">
            <a:avLst/>
          </a:prstGeom>
          <a:gradFill flip="none" rotWithShape="1">
            <a:gsLst>
              <a:gs pos="0">
                <a:srgbClr val="DAAA00">
                  <a:alpha val="84708"/>
                </a:srgbClr>
              </a:gs>
              <a:gs pos="81000">
                <a:schemeClr val="tx2">
                  <a:alpha val="81377"/>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2" name="Title 1"/>
          <p:cNvSpPr>
            <a:spLocks noGrp="1"/>
          </p:cNvSpPr>
          <p:nvPr>
            <p:ph type="title"/>
          </p:nvPr>
        </p:nvSpPr>
        <p:spPr>
          <a:xfrm>
            <a:off x="469900" y="1733550"/>
            <a:ext cx="5092700" cy="1676400"/>
          </a:xfrm>
        </p:spPr>
        <p:txBody>
          <a:bodyPr/>
          <a:lstStyle>
            <a:lvl1pPr algn="l">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934797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eaker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32FD78-AD0D-347A-6407-8195640D403C}"/>
              </a:ext>
            </a:extLst>
          </p:cNvPr>
          <p:cNvSpPr/>
          <p:nvPr userDrawn="1"/>
        </p:nvSpPr>
        <p:spPr>
          <a:xfrm>
            <a:off x="0" y="1345406"/>
            <a:ext cx="5715000" cy="2452688"/>
          </a:xfrm>
          <a:prstGeom prst="rect">
            <a:avLst/>
          </a:prstGeom>
          <a:gradFill flip="none" rotWithShape="1">
            <a:gsLst>
              <a:gs pos="0">
                <a:srgbClr val="DAAA00">
                  <a:alpha val="84708"/>
                </a:srgbClr>
              </a:gs>
              <a:gs pos="81000">
                <a:schemeClr val="tx2">
                  <a:alpha val="81377"/>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2" name="Title 1"/>
          <p:cNvSpPr>
            <a:spLocks noGrp="1"/>
          </p:cNvSpPr>
          <p:nvPr>
            <p:ph type="title"/>
          </p:nvPr>
        </p:nvSpPr>
        <p:spPr>
          <a:xfrm>
            <a:off x="469900" y="1733550"/>
            <a:ext cx="5092700" cy="1676400"/>
          </a:xfrm>
        </p:spPr>
        <p:txBody>
          <a:bodyPr/>
          <a:lstStyle>
            <a:lvl1pPr algn="l">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167760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Slide - Short Titl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FEC1313-57DF-BF28-B91D-F398FD0A35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438456"/>
            <a:ext cx="294613" cy="228600"/>
          </a:xfrm>
          <a:prstGeom prst="rect">
            <a:avLst/>
          </a:prstGeom>
        </p:spPr>
      </p:pic>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3" name="Footer Placeholder 5">
            <a:extLst>
              <a:ext uri="{FF2B5EF4-FFF2-40B4-BE49-F238E27FC236}">
                <a16:creationId xmlns:a16="http://schemas.microsoft.com/office/drawing/2014/main" id="{65AC7B07-2BDE-1821-0DE2-C04791957BB1}"/>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r>
              <a:rPr lang="en-US"/>
              <a:t>© IFF. All rights reserved.  |</a:t>
            </a:r>
          </a:p>
        </p:txBody>
      </p:sp>
      <p:cxnSp>
        <p:nvCxnSpPr>
          <p:cNvPr id="6" name="Straight Connector 5">
            <a:extLst>
              <a:ext uri="{FF2B5EF4-FFF2-40B4-BE49-F238E27FC236}">
                <a16:creationId xmlns:a16="http://schemas.microsoft.com/office/drawing/2014/main" id="{AE763694-7B3B-7BCD-7845-1A94970EAD3C}"/>
              </a:ext>
            </a:extLst>
          </p:cNvPr>
          <p:cNvCxnSpPr>
            <a:cxnSpLocks/>
          </p:cNvCxnSpPr>
          <p:nvPr userDrawn="1"/>
        </p:nvCxnSpPr>
        <p:spPr>
          <a:xfrm>
            <a:off x="365760" y="788908"/>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9945036-389C-6934-394C-40BB8135F3BC}"/>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7" name="Text Placeholder 6">
            <a:extLst>
              <a:ext uri="{FF2B5EF4-FFF2-40B4-BE49-F238E27FC236}">
                <a16:creationId xmlns:a16="http://schemas.microsoft.com/office/drawing/2014/main" id="{5FF2A3F1-E69B-8DF9-9BFF-437F68F89693}"/>
              </a:ext>
            </a:extLst>
          </p:cNvPr>
          <p:cNvSpPr>
            <a:spLocks noGrp="1"/>
          </p:cNvSpPr>
          <p:nvPr>
            <p:ph type="body" sz="quarter" idx="12"/>
          </p:nvPr>
        </p:nvSpPr>
        <p:spPr>
          <a:xfrm>
            <a:off x="457200" y="1352550"/>
            <a:ext cx="8293100" cy="3001963"/>
          </a:xfrm>
        </p:spPr>
        <p:txBody>
          <a:bodyPr/>
          <a:lstStyle>
            <a:lvl1pPr>
              <a:defRPr sz="180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560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3" name="Footer Placeholder 5">
            <a:extLst>
              <a:ext uri="{FF2B5EF4-FFF2-40B4-BE49-F238E27FC236}">
                <a16:creationId xmlns:a16="http://schemas.microsoft.com/office/drawing/2014/main" id="{65AC7B07-2BDE-1821-0DE2-C04791957BB1}"/>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r>
              <a:rPr lang="en-US"/>
              <a:t>© IFF. All rights reserved.  |</a:t>
            </a:r>
          </a:p>
        </p:txBody>
      </p:sp>
      <p:cxnSp>
        <p:nvCxnSpPr>
          <p:cNvPr id="6" name="Straight Connector 5">
            <a:extLst>
              <a:ext uri="{FF2B5EF4-FFF2-40B4-BE49-F238E27FC236}">
                <a16:creationId xmlns:a16="http://schemas.microsoft.com/office/drawing/2014/main" id="{AE763694-7B3B-7BCD-7845-1A94970EAD3C}"/>
              </a:ext>
            </a:extLst>
          </p:cNvPr>
          <p:cNvCxnSpPr>
            <a:cxnSpLocks/>
          </p:cNvCxnSpPr>
          <p:nvPr userDrawn="1"/>
        </p:nvCxnSpPr>
        <p:spPr>
          <a:xfrm>
            <a:off x="365760" y="788908"/>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9945036-389C-6934-394C-40BB8135F3BC}"/>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5" name="Picture Placeholder 4">
            <a:extLst>
              <a:ext uri="{FF2B5EF4-FFF2-40B4-BE49-F238E27FC236}">
                <a16:creationId xmlns:a16="http://schemas.microsoft.com/office/drawing/2014/main" id="{11354D5E-EE50-30CE-6A2B-7E4560EF7C97}"/>
              </a:ext>
            </a:extLst>
          </p:cNvPr>
          <p:cNvSpPr>
            <a:spLocks noGrp="1"/>
          </p:cNvSpPr>
          <p:nvPr>
            <p:ph type="pic" sz="quarter" idx="12"/>
          </p:nvPr>
        </p:nvSpPr>
        <p:spPr>
          <a:xfrm>
            <a:off x="1219200" y="1428750"/>
            <a:ext cx="1143000" cy="1143000"/>
          </a:xfrm>
          <a:prstGeom prst="ellipse">
            <a:avLst/>
          </a:prstGeom>
          <a:ln w="28575">
            <a:solidFill>
              <a:schemeClr val="tx2"/>
            </a:solidFill>
          </a:ln>
        </p:spPr>
        <p:txBody>
          <a:bodyPr/>
          <a:lstStyle>
            <a:lvl1pPr marL="173038" indent="-173038">
              <a:tabLst/>
              <a:defRPr sz="1100"/>
            </a:lvl1pPr>
          </a:lstStyle>
          <a:p>
            <a:r>
              <a:rPr lang="en-US"/>
              <a:t>Click icon to add picture</a:t>
            </a:r>
          </a:p>
        </p:txBody>
      </p:sp>
      <p:sp>
        <p:nvSpPr>
          <p:cNvPr id="7" name="Picture Placeholder 4">
            <a:extLst>
              <a:ext uri="{FF2B5EF4-FFF2-40B4-BE49-F238E27FC236}">
                <a16:creationId xmlns:a16="http://schemas.microsoft.com/office/drawing/2014/main" id="{3778734B-EE6D-DDCA-1F32-350F399B3C00}"/>
              </a:ext>
            </a:extLst>
          </p:cNvPr>
          <p:cNvSpPr>
            <a:spLocks noGrp="1"/>
          </p:cNvSpPr>
          <p:nvPr>
            <p:ph type="pic" sz="quarter" idx="13"/>
          </p:nvPr>
        </p:nvSpPr>
        <p:spPr>
          <a:xfrm>
            <a:off x="1219200" y="3003967"/>
            <a:ext cx="1143000" cy="1143000"/>
          </a:xfrm>
          <a:prstGeom prst="ellipse">
            <a:avLst/>
          </a:prstGeom>
          <a:ln w="28575">
            <a:solidFill>
              <a:schemeClr val="tx2"/>
            </a:solidFill>
          </a:ln>
        </p:spPr>
        <p:txBody>
          <a:bodyPr/>
          <a:lstStyle>
            <a:lvl1pPr marL="173038" indent="-173038">
              <a:tabLst/>
              <a:defRPr sz="1100"/>
            </a:lvl1pPr>
          </a:lstStyle>
          <a:p>
            <a:r>
              <a:rPr lang="en-US"/>
              <a:t>Click icon to add picture</a:t>
            </a:r>
          </a:p>
        </p:txBody>
      </p:sp>
      <p:sp>
        <p:nvSpPr>
          <p:cNvPr id="9" name="Text Placeholder 8">
            <a:extLst>
              <a:ext uri="{FF2B5EF4-FFF2-40B4-BE49-F238E27FC236}">
                <a16:creationId xmlns:a16="http://schemas.microsoft.com/office/drawing/2014/main" id="{5B946D39-AC9F-E0A4-EC1F-F74B534B6C6B}"/>
              </a:ext>
            </a:extLst>
          </p:cNvPr>
          <p:cNvSpPr>
            <a:spLocks noGrp="1"/>
          </p:cNvSpPr>
          <p:nvPr>
            <p:ph type="body" sz="quarter" idx="14"/>
          </p:nvPr>
        </p:nvSpPr>
        <p:spPr>
          <a:xfrm>
            <a:off x="2590800" y="1428750"/>
            <a:ext cx="5410200" cy="533400"/>
          </a:xfrm>
        </p:spPr>
        <p:txBody>
          <a:bodyPr/>
          <a:lstStyle>
            <a:lvl1pPr marL="0" indent="0">
              <a:buFont typeface="Arial" panose="020B0604020202020204" pitchFamily="34" charset="0"/>
              <a:buNone/>
              <a:defRPr sz="2800" b="1">
                <a:solidFill>
                  <a:schemeClr val="tx2"/>
                </a:solidFill>
              </a:defRPr>
            </a:lvl1pPr>
            <a:lvl2pPr marL="457200" indent="0">
              <a:buFont typeface="Arial" panose="020B0604020202020204" pitchFamily="34" charset="0"/>
              <a:buNone/>
              <a:defRPr sz="2800"/>
            </a:lvl2pPr>
            <a:lvl3pPr marL="914400" indent="0">
              <a:buFont typeface="Arial" panose="020B0604020202020204" pitchFamily="34" charset="0"/>
              <a:buNone/>
              <a:defRPr sz="2800"/>
            </a:lvl3pPr>
            <a:lvl4pPr marL="1371600" indent="0">
              <a:buFont typeface="Arial" panose="020B0604020202020204" pitchFamily="34" charset="0"/>
              <a:buNone/>
              <a:defRPr sz="2800"/>
            </a:lvl4pPr>
            <a:lvl5pPr marL="1828800" indent="0">
              <a:buFont typeface="Arial" panose="020B0604020202020204" pitchFamily="34" charset="0"/>
              <a:buNone/>
              <a:defRPr sz="2800"/>
            </a:lvl5pPr>
          </a:lstStyle>
          <a:p>
            <a:pPr lvl="0"/>
            <a:r>
              <a:rPr lang="en-US"/>
              <a:t>Click to edit Master text styles</a:t>
            </a:r>
          </a:p>
        </p:txBody>
      </p:sp>
      <p:sp>
        <p:nvSpPr>
          <p:cNvPr id="12" name="Text Placeholder 8">
            <a:extLst>
              <a:ext uri="{FF2B5EF4-FFF2-40B4-BE49-F238E27FC236}">
                <a16:creationId xmlns:a16="http://schemas.microsoft.com/office/drawing/2014/main" id="{C5588CA4-449C-62DD-F0A7-83A7F0555C5D}"/>
              </a:ext>
            </a:extLst>
          </p:cNvPr>
          <p:cNvSpPr>
            <a:spLocks noGrp="1"/>
          </p:cNvSpPr>
          <p:nvPr>
            <p:ph type="body" sz="quarter" idx="15"/>
          </p:nvPr>
        </p:nvSpPr>
        <p:spPr>
          <a:xfrm>
            <a:off x="2590800" y="1983386"/>
            <a:ext cx="5410200" cy="533400"/>
          </a:xfrm>
        </p:spPr>
        <p:txBody>
          <a:bodyPr/>
          <a:lstStyle>
            <a:lvl1pPr marL="0" indent="0">
              <a:buFont typeface="Arial" panose="020B0604020202020204" pitchFamily="34" charset="0"/>
              <a:buNone/>
              <a:defRPr sz="1600" b="0">
                <a:solidFill>
                  <a:schemeClr val="tx1"/>
                </a:solidFill>
              </a:defRPr>
            </a:lvl1pPr>
            <a:lvl2pPr marL="457200" indent="0">
              <a:buFont typeface="Arial" panose="020B0604020202020204" pitchFamily="34" charset="0"/>
              <a:buNone/>
              <a:defRPr sz="2800"/>
            </a:lvl2pPr>
            <a:lvl3pPr marL="914400" indent="0">
              <a:buFont typeface="Arial" panose="020B0604020202020204" pitchFamily="34" charset="0"/>
              <a:buNone/>
              <a:defRPr sz="2800"/>
            </a:lvl3pPr>
            <a:lvl4pPr marL="1371600" indent="0">
              <a:buFont typeface="Arial" panose="020B0604020202020204" pitchFamily="34" charset="0"/>
              <a:buNone/>
              <a:defRPr sz="2800"/>
            </a:lvl4pPr>
            <a:lvl5pPr marL="1828800" indent="0">
              <a:buFont typeface="Arial" panose="020B0604020202020204" pitchFamily="34" charset="0"/>
              <a:buNone/>
              <a:defRPr sz="2800"/>
            </a:lvl5pPr>
          </a:lstStyle>
          <a:p>
            <a:pPr lvl="0"/>
            <a:r>
              <a:rPr lang="en-US"/>
              <a:t>Click to edit Master text styles</a:t>
            </a:r>
          </a:p>
        </p:txBody>
      </p:sp>
      <p:sp>
        <p:nvSpPr>
          <p:cNvPr id="14" name="Text Placeholder 8">
            <a:extLst>
              <a:ext uri="{FF2B5EF4-FFF2-40B4-BE49-F238E27FC236}">
                <a16:creationId xmlns:a16="http://schemas.microsoft.com/office/drawing/2014/main" id="{0A812B24-F938-D300-C408-D88C8CFAA3D5}"/>
              </a:ext>
            </a:extLst>
          </p:cNvPr>
          <p:cNvSpPr>
            <a:spLocks noGrp="1"/>
          </p:cNvSpPr>
          <p:nvPr>
            <p:ph type="body" sz="quarter" idx="16"/>
          </p:nvPr>
        </p:nvSpPr>
        <p:spPr>
          <a:xfrm>
            <a:off x="2590800" y="3003967"/>
            <a:ext cx="5410200" cy="533400"/>
          </a:xfrm>
        </p:spPr>
        <p:txBody>
          <a:bodyPr/>
          <a:lstStyle>
            <a:lvl1pPr marL="0" indent="0">
              <a:buFont typeface="Arial" panose="020B0604020202020204" pitchFamily="34" charset="0"/>
              <a:buNone/>
              <a:defRPr sz="2800" b="1">
                <a:solidFill>
                  <a:schemeClr val="tx2"/>
                </a:solidFill>
              </a:defRPr>
            </a:lvl1pPr>
            <a:lvl2pPr marL="457200" indent="0">
              <a:buFont typeface="Arial" panose="020B0604020202020204" pitchFamily="34" charset="0"/>
              <a:buNone/>
              <a:defRPr sz="2800"/>
            </a:lvl2pPr>
            <a:lvl3pPr marL="914400" indent="0">
              <a:buFont typeface="Arial" panose="020B0604020202020204" pitchFamily="34" charset="0"/>
              <a:buNone/>
              <a:defRPr sz="2800"/>
            </a:lvl3pPr>
            <a:lvl4pPr marL="1371600" indent="0">
              <a:buFont typeface="Arial" panose="020B0604020202020204" pitchFamily="34" charset="0"/>
              <a:buNone/>
              <a:defRPr sz="2800"/>
            </a:lvl4pPr>
            <a:lvl5pPr marL="1828800" indent="0">
              <a:buFont typeface="Arial" panose="020B0604020202020204" pitchFamily="34" charset="0"/>
              <a:buNone/>
              <a:defRPr sz="2800"/>
            </a:lvl5pPr>
          </a:lstStyle>
          <a:p>
            <a:pPr lvl="0"/>
            <a:r>
              <a:rPr lang="en-US"/>
              <a:t>Click to edit Master text styles</a:t>
            </a:r>
          </a:p>
        </p:txBody>
      </p:sp>
      <p:sp>
        <p:nvSpPr>
          <p:cNvPr id="15" name="Text Placeholder 8">
            <a:extLst>
              <a:ext uri="{FF2B5EF4-FFF2-40B4-BE49-F238E27FC236}">
                <a16:creationId xmlns:a16="http://schemas.microsoft.com/office/drawing/2014/main" id="{7C70D077-5E66-8830-9768-65FA78AEDE27}"/>
              </a:ext>
            </a:extLst>
          </p:cNvPr>
          <p:cNvSpPr>
            <a:spLocks noGrp="1"/>
          </p:cNvSpPr>
          <p:nvPr>
            <p:ph type="body" sz="quarter" idx="17"/>
          </p:nvPr>
        </p:nvSpPr>
        <p:spPr>
          <a:xfrm>
            <a:off x="2590800" y="3558603"/>
            <a:ext cx="5410200" cy="533400"/>
          </a:xfrm>
        </p:spPr>
        <p:txBody>
          <a:bodyPr/>
          <a:lstStyle>
            <a:lvl1pPr marL="0" indent="0">
              <a:buFont typeface="Arial" panose="020B0604020202020204" pitchFamily="34" charset="0"/>
              <a:buNone/>
              <a:defRPr sz="1600" b="0">
                <a:solidFill>
                  <a:schemeClr val="tx1"/>
                </a:solidFill>
              </a:defRPr>
            </a:lvl1pPr>
            <a:lvl2pPr marL="457200" indent="0">
              <a:buFont typeface="Arial" panose="020B0604020202020204" pitchFamily="34" charset="0"/>
              <a:buNone/>
              <a:defRPr sz="2800"/>
            </a:lvl2pPr>
            <a:lvl3pPr marL="914400" indent="0">
              <a:buFont typeface="Arial" panose="020B0604020202020204" pitchFamily="34" charset="0"/>
              <a:buNone/>
              <a:defRPr sz="2800"/>
            </a:lvl3pPr>
            <a:lvl4pPr marL="1371600" indent="0">
              <a:buFont typeface="Arial" panose="020B0604020202020204" pitchFamily="34" charset="0"/>
              <a:buNone/>
              <a:defRPr sz="2800"/>
            </a:lvl4pPr>
            <a:lvl5pPr marL="1828800" indent="0">
              <a:buFont typeface="Arial" panose="020B0604020202020204" pitchFamily="34" charset="0"/>
              <a:buNone/>
              <a:defRPr sz="2800"/>
            </a:lvl5pPr>
          </a:lstStyle>
          <a:p>
            <a:pPr lvl="0"/>
            <a:r>
              <a:rPr lang="en-US"/>
              <a:t>Click to edit Master text styles</a:t>
            </a:r>
          </a:p>
        </p:txBody>
      </p:sp>
      <p:pic>
        <p:nvPicPr>
          <p:cNvPr id="4" name="Picture 3" descr="Logo&#10;&#10;Description automatically generated">
            <a:extLst>
              <a:ext uri="{FF2B5EF4-FFF2-40B4-BE49-F238E27FC236}">
                <a16:creationId xmlns:a16="http://schemas.microsoft.com/office/drawing/2014/main" id="{AFB1FD22-6585-9D9D-F1E2-6D78C4DEE6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438456"/>
            <a:ext cx="294613" cy="228600"/>
          </a:xfrm>
          <a:prstGeom prst="rect">
            <a:avLst/>
          </a:prstGeom>
        </p:spPr>
      </p:pic>
    </p:spTree>
    <p:extLst>
      <p:ext uri="{BB962C8B-B14F-4D97-AF65-F5344CB8AC3E}">
        <p14:creationId xmlns:p14="http://schemas.microsoft.com/office/powerpoint/2010/main" val="2455341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FF Foot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3" name="Footer Placeholder 5">
            <a:extLst>
              <a:ext uri="{FF2B5EF4-FFF2-40B4-BE49-F238E27FC236}">
                <a16:creationId xmlns:a16="http://schemas.microsoft.com/office/drawing/2014/main" id="{65AC7B07-2BDE-1821-0DE2-C04791957BB1}"/>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r>
              <a:rPr lang="en-US"/>
              <a:t>© IFF. All rights reserved.  |</a:t>
            </a:r>
          </a:p>
        </p:txBody>
      </p:sp>
      <p:cxnSp>
        <p:nvCxnSpPr>
          <p:cNvPr id="6" name="Straight Connector 5">
            <a:extLst>
              <a:ext uri="{FF2B5EF4-FFF2-40B4-BE49-F238E27FC236}">
                <a16:creationId xmlns:a16="http://schemas.microsoft.com/office/drawing/2014/main" id="{AE763694-7B3B-7BCD-7845-1A94970EAD3C}"/>
              </a:ext>
            </a:extLst>
          </p:cNvPr>
          <p:cNvCxnSpPr>
            <a:cxnSpLocks/>
          </p:cNvCxnSpPr>
          <p:nvPr userDrawn="1"/>
        </p:nvCxnSpPr>
        <p:spPr>
          <a:xfrm>
            <a:off x="365760" y="788908"/>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9945036-389C-6934-394C-40BB8135F3BC}"/>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5" name="Text Placeholder 4">
            <a:extLst>
              <a:ext uri="{FF2B5EF4-FFF2-40B4-BE49-F238E27FC236}">
                <a16:creationId xmlns:a16="http://schemas.microsoft.com/office/drawing/2014/main" id="{C74016B8-7D64-CA04-5277-69244466DB3F}"/>
              </a:ext>
            </a:extLst>
          </p:cNvPr>
          <p:cNvSpPr>
            <a:spLocks noGrp="1"/>
          </p:cNvSpPr>
          <p:nvPr>
            <p:ph type="body" sz="quarter" idx="12"/>
          </p:nvPr>
        </p:nvSpPr>
        <p:spPr>
          <a:xfrm>
            <a:off x="365125" y="1123950"/>
            <a:ext cx="4206875" cy="3124200"/>
          </a:xfrm>
        </p:spPr>
        <p:txBody>
          <a:bodyPr/>
          <a:lstStyle>
            <a:lvl1pPr marL="0" indent="0">
              <a:buNone/>
              <a:defRPr sz="1600">
                <a:solidFill>
                  <a:schemeClr val="accent2"/>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A886DD09-14C3-A543-05C3-E2EAB905FDDB}"/>
              </a:ext>
            </a:extLst>
          </p:cNvPr>
          <p:cNvPicPr>
            <a:picLocks noChangeAspect="1"/>
          </p:cNvPicPr>
          <p:nvPr userDrawn="1"/>
        </p:nvPicPr>
        <p:blipFill>
          <a:blip r:embed="rId2"/>
          <a:stretch>
            <a:fillRect/>
          </a:stretch>
        </p:blipFill>
        <p:spPr>
          <a:xfrm>
            <a:off x="4049887" y="853864"/>
            <a:ext cx="4419734" cy="3622733"/>
          </a:xfrm>
          <a:prstGeom prst="rect">
            <a:avLst/>
          </a:prstGeom>
        </p:spPr>
      </p:pic>
      <p:pic>
        <p:nvPicPr>
          <p:cNvPr id="4" name="Picture 3" descr="Logo&#10;&#10;Description automatically generated">
            <a:extLst>
              <a:ext uri="{FF2B5EF4-FFF2-40B4-BE49-F238E27FC236}">
                <a16:creationId xmlns:a16="http://schemas.microsoft.com/office/drawing/2014/main" id="{2B6FF942-551E-523C-AE3B-2C7DAC2F5E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55153" y="438456"/>
            <a:ext cx="294613" cy="228600"/>
          </a:xfrm>
          <a:prstGeom prst="rect">
            <a:avLst/>
          </a:prstGeom>
        </p:spPr>
      </p:pic>
      <p:pic>
        <p:nvPicPr>
          <p:cNvPr id="10" name="Graphic 9" descr="Marker with solid fill">
            <a:extLst>
              <a:ext uri="{FF2B5EF4-FFF2-40B4-BE49-F238E27FC236}">
                <a16:creationId xmlns:a16="http://schemas.microsoft.com/office/drawing/2014/main" id="{69FF6608-92F3-7DDA-FDB8-CF23F7541C8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8495" y="2534837"/>
            <a:ext cx="355600" cy="355600"/>
          </a:xfrm>
          <a:prstGeom prst="rect">
            <a:avLst/>
          </a:prstGeom>
          <a:effectLst>
            <a:outerShdw blurRad="50800" dist="21853" dir="3180000" sx="99000" sy="99000" algn="tl" rotWithShape="0">
              <a:prstClr val="black">
                <a:alpha val="43931"/>
              </a:prstClr>
            </a:outerShdw>
          </a:effectLst>
        </p:spPr>
      </p:pic>
      <p:pic>
        <p:nvPicPr>
          <p:cNvPr id="23" name="Graphic 22" descr="Marker with solid fill">
            <a:extLst>
              <a:ext uri="{FF2B5EF4-FFF2-40B4-BE49-F238E27FC236}">
                <a16:creationId xmlns:a16="http://schemas.microsoft.com/office/drawing/2014/main" id="{5B8DB18A-DB87-60E6-F76F-2DD36E09F25C}"/>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6400" y="3359303"/>
            <a:ext cx="355600" cy="355600"/>
          </a:xfrm>
          <a:prstGeom prst="rect">
            <a:avLst/>
          </a:prstGeom>
          <a:effectLst>
            <a:outerShdw blurRad="50800" dist="21853" dir="3180000" sx="99000" sy="99000" algn="tl" rotWithShape="0">
              <a:prstClr val="black">
                <a:alpha val="43931"/>
              </a:prstClr>
            </a:outerShdw>
          </a:effectLst>
        </p:spPr>
      </p:pic>
      <p:pic>
        <p:nvPicPr>
          <p:cNvPr id="24" name="Graphic 23" descr="Marker with solid fill">
            <a:extLst>
              <a:ext uri="{FF2B5EF4-FFF2-40B4-BE49-F238E27FC236}">
                <a16:creationId xmlns:a16="http://schemas.microsoft.com/office/drawing/2014/main" id="{31326A21-EC21-8427-3599-E6F240F26E9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0000" y="3477142"/>
            <a:ext cx="355600" cy="355600"/>
          </a:xfrm>
          <a:prstGeom prst="rect">
            <a:avLst/>
          </a:prstGeom>
          <a:effectLst>
            <a:outerShdw blurRad="50800" dist="21853" dir="3180000" sx="99000" sy="99000" algn="tl" rotWithShape="0">
              <a:prstClr val="black">
                <a:alpha val="43931"/>
              </a:prstClr>
            </a:outerShdw>
          </a:effectLst>
        </p:spPr>
      </p:pic>
      <p:pic>
        <p:nvPicPr>
          <p:cNvPr id="25" name="Graphic 24" descr="Marker with solid fill">
            <a:extLst>
              <a:ext uri="{FF2B5EF4-FFF2-40B4-BE49-F238E27FC236}">
                <a16:creationId xmlns:a16="http://schemas.microsoft.com/office/drawing/2014/main" id="{EF9C2702-8CF7-029D-A719-54900C2049E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62800" y="3111424"/>
            <a:ext cx="355600" cy="355600"/>
          </a:xfrm>
          <a:prstGeom prst="rect">
            <a:avLst/>
          </a:prstGeom>
          <a:effectLst>
            <a:outerShdw blurRad="50800" dist="21853" dir="3180000" sx="99000" sy="99000" algn="tl" rotWithShape="0">
              <a:prstClr val="black">
                <a:alpha val="43931"/>
              </a:prstClr>
            </a:outerShdw>
          </a:effectLst>
        </p:spPr>
      </p:pic>
      <p:pic>
        <p:nvPicPr>
          <p:cNvPr id="26" name="Graphic 25" descr="Marker with solid fill">
            <a:extLst>
              <a:ext uri="{FF2B5EF4-FFF2-40B4-BE49-F238E27FC236}">
                <a16:creationId xmlns:a16="http://schemas.microsoft.com/office/drawing/2014/main" id="{6D148990-D48F-6D9A-9485-9B0E1196F06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96200" y="2279803"/>
            <a:ext cx="355600" cy="355600"/>
          </a:xfrm>
          <a:prstGeom prst="rect">
            <a:avLst/>
          </a:prstGeom>
          <a:effectLst>
            <a:outerShdw blurRad="50800" dist="21853" dir="3180000" sx="99000" sy="99000" algn="tl" rotWithShape="0">
              <a:prstClr val="black">
                <a:alpha val="43931"/>
              </a:prstClr>
            </a:outerShdw>
          </a:effectLst>
        </p:spPr>
      </p:pic>
      <p:pic>
        <p:nvPicPr>
          <p:cNvPr id="27" name="Graphic 26" descr="Marker with solid fill">
            <a:extLst>
              <a:ext uri="{FF2B5EF4-FFF2-40B4-BE49-F238E27FC236}">
                <a16:creationId xmlns:a16="http://schemas.microsoft.com/office/drawing/2014/main" id="{EFBB9BA2-9388-C20C-3677-733DF702497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6210" y="2978303"/>
            <a:ext cx="355600" cy="355600"/>
          </a:xfrm>
          <a:prstGeom prst="rect">
            <a:avLst/>
          </a:prstGeom>
          <a:effectLst>
            <a:outerShdw blurRad="50800" dist="21853" dir="3180000" sx="99000" sy="99000" algn="tl" rotWithShape="0">
              <a:prstClr val="black">
                <a:alpha val="43931"/>
              </a:prstClr>
            </a:outerShdw>
          </a:effectLst>
        </p:spPr>
      </p:pic>
      <p:pic>
        <p:nvPicPr>
          <p:cNvPr id="28" name="Graphic 27" descr="Marker with solid fill">
            <a:extLst>
              <a:ext uri="{FF2B5EF4-FFF2-40B4-BE49-F238E27FC236}">
                <a16:creationId xmlns:a16="http://schemas.microsoft.com/office/drawing/2014/main" id="{EFB67710-E971-2239-00F3-CC6FE8BC564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62800" y="2190903"/>
            <a:ext cx="355600" cy="355600"/>
          </a:xfrm>
          <a:prstGeom prst="rect">
            <a:avLst/>
          </a:prstGeom>
          <a:effectLst>
            <a:outerShdw blurRad="50800" dist="21853" dir="3180000" sx="99000" sy="99000" algn="tl" rotWithShape="0">
              <a:prstClr val="black">
                <a:alpha val="43931"/>
              </a:prstClr>
            </a:outerShdw>
          </a:effectLst>
        </p:spPr>
      </p:pic>
      <p:pic>
        <p:nvPicPr>
          <p:cNvPr id="29" name="Graphic 28" descr="Marker with solid fill">
            <a:extLst>
              <a:ext uri="{FF2B5EF4-FFF2-40B4-BE49-F238E27FC236}">
                <a16:creationId xmlns:a16="http://schemas.microsoft.com/office/drawing/2014/main" id="{E908984D-79B1-E161-187C-E69FAFCEA47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4979" y="2210987"/>
            <a:ext cx="355600" cy="355600"/>
          </a:xfrm>
          <a:prstGeom prst="rect">
            <a:avLst/>
          </a:prstGeom>
          <a:effectLst>
            <a:outerShdw blurRad="50800" dist="21853" dir="3180000" sx="99000" sy="99000" algn="tl" rotWithShape="0">
              <a:prstClr val="black">
                <a:alpha val="43931"/>
              </a:prstClr>
            </a:outerShdw>
          </a:effectLst>
        </p:spPr>
      </p:pic>
      <p:grpSp>
        <p:nvGrpSpPr>
          <p:cNvPr id="11" name="Group 10">
            <a:extLst>
              <a:ext uri="{FF2B5EF4-FFF2-40B4-BE49-F238E27FC236}">
                <a16:creationId xmlns:a16="http://schemas.microsoft.com/office/drawing/2014/main" id="{0A2BBDB4-3FC0-328F-E992-CD27C6C013B3}"/>
              </a:ext>
            </a:extLst>
          </p:cNvPr>
          <p:cNvGrpSpPr/>
          <p:nvPr userDrawn="1"/>
        </p:nvGrpSpPr>
        <p:grpSpPr>
          <a:xfrm>
            <a:off x="7040880" y="4019550"/>
            <a:ext cx="2103121" cy="274320"/>
            <a:chOff x="7040880" y="3790589"/>
            <a:chExt cx="2103121" cy="274320"/>
          </a:xfrm>
        </p:grpSpPr>
        <p:sp>
          <p:nvSpPr>
            <p:cNvPr id="33" name="Oval 32">
              <a:extLst>
                <a:ext uri="{FF2B5EF4-FFF2-40B4-BE49-F238E27FC236}">
                  <a16:creationId xmlns:a16="http://schemas.microsoft.com/office/drawing/2014/main" id="{7E19F82A-DAF4-48C2-E9F8-F955C25EF879}"/>
                </a:ext>
              </a:extLst>
            </p:cNvPr>
            <p:cNvSpPr>
              <a:spLocks noChangeAspect="1"/>
            </p:cNvSpPr>
            <p:nvPr userDrawn="1"/>
          </p:nvSpPr>
          <p:spPr>
            <a:xfrm>
              <a:off x="7040880" y="3790589"/>
              <a:ext cx="274320" cy="2743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8CABD6C-E4D5-0639-ED5B-B489E3093D8E}"/>
                </a:ext>
              </a:extLst>
            </p:cNvPr>
            <p:cNvSpPr/>
            <p:nvPr userDrawn="1"/>
          </p:nvSpPr>
          <p:spPr>
            <a:xfrm>
              <a:off x="7162800" y="3790950"/>
              <a:ext cx="1981201" cy="2738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9D18FDE-7D2D-6551-7EC6-A0F62D1A5B43}"/>
                </a:ext>
              </a:extLst>
            </p:cNvPr>
            <p:cNvSpPr txBox="1"/>
            <p:nvPr userDrawn="1"/>
          </p:nvSpPr>
          <p:spPr>
            <a:xfrm>
              <a:off x="7302782" y="3815988"/>
              <a:ext cx="1701235" cy="215444"/>
            </a:xfrm>
            <a:prstGeom prst="rect">
              <a:avLst/>
            </a:prstGeom>
            <a:noFill/>
            <a:ln>
              <a:noFill/>
            </a:ln>
          </p:spPr>
          <p:txBody>
            <a:bodyPr wrap="square" lIns="0" tIns="0" rIns="0" bIns="0" rtlCol="0">
              <a:spAutoFit/>
            </a:bodyPr>
            <a:lstStyle/>
            <a:p>
              <a:pPr algn="ctr"/>
              <a:r>
                <a:rPr lang="en-US" sz="1400" b="1" i="0">
                  <a:solidFill>
                    <a:schemeClr val="bg1"/>
                  </a:solidFill>
                  <a:latin typeface="Calibri" panose="020F0502020204030204" pitchFamily="34" charset="0"/>
                  <a:cs typeface="Calibri" panose="020F0502020204030204" pitchFamily="34" charset="0"/>
                </a:rPr>
                <a:t>IFF OFFICE LOCATIONS</a:t>
              </a:r>
            </a:p>
          </p:txBody>
        </p:sp>
      </p:grpSp>
      <p:pic>
        <p:nvPicPr>
          <p:cNvPr id="8" name="Graphic 7" descr="Marker with solid fill">
            <a:extLst>
              <a:ext uri="{FF2B5EF4-FFF2-40B4-BE49-F238E27FC236}">
                <a16:creationId xmlns:a16="http://schemas.microsoft.com/office/drawing/2014/main" id="{9730A28B-E2D9-5DA1-5530-1C954C03548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19727" y="2521103"/>
            <a:ext cx="355600" cy="355600"/>
          </a:xfrm>
          <a:prstGeom prst="rect">
            <a:avLst/>
          </a:prstGeom>
          <a:effectLst>
            <a:outerShdw blurRad="50800" dist="21853" dir="3180000" sx="99000" sy="99000" algn="tl" rotWithShape="0">
              <a:prstClr val="black">
                <a:alpha val="43931"/>
              </a:prstClr>
            </a:outerShdw>
          </a:effectLst>
        </p:spPr>
      </p:pic>
      <p:sp>
        <p:nvSpPr>
          <p:cNvPr id="9" name="Freeform 8">
            <a:extLst>
              <a:ext uri="{FF2B5EF4-FFF2-40B4-BE49-F238E27FC236}">
                <a16:creationId xmlns:a16="http://schemas.microsoft.com/office/drawing/2014/main" id="{86D6DE94-7237-C1B0-7130-BEC51117AB1E}"/>
              </a:ext>
            </a:extLst>
          </p:cNvPr>
          <p:cNvSpPr/>
          <p:nvPr userDrawn="1"/>
        </p:nvSpPr>
        <p:spPr>
          <a:xfrm>
            <a:off x="6513017" y="1488935"/>
            <a:ext cx="401627" cy="493614"/>
          </a:xfrm>
          <a:custGeom>
            <a:avLst/>
            <a:gdLst>
              <a:gd name="connsiteX0" fmla="*/ 32729 w 708073"/>
              <a:gd name="connsiteY0" fmla="*/ 0 h 539518"/>
              <a:gd name="connsiteX1" fmla="*/ 36775 w 708073"/>
              <a:gd name="connsiteY1" fmla="*/ 173978 h 539518"/>
              <a:gd name="connsiteX2" fmla="*/ 404962 w 708073"/>
              <a:gd name="connsiteY2" fmla="*/ 295359 h 539518"/>
              <a:gd name="connsiteX3" fmla="*/ 433284 w 708073"/>
              <a:gd name="connsiteY3" fmla="*/ 489568 h 539518"/>
              <a:gd name="connsiteX0" fmla="*/ 32729 w 687599"/>
              <a:gd name="connsiteY0" fmla="*/ 0 h 543106"/>
              <a:gd name="connsiteX1" fmla="*/ 36775 w 687599"/>
              <a:gd name="connsiteY1" fmla="*/ 173978 h 543106"/>
              <a:gd name="connsiteX2" fmla="*/ 404962 w 687599"/>
              <a:gd name="connsiteY2" fmla="*/ 295359 h 543106"/>
              <a:gd name="connsiteX3" fmla="*/ 404962 w 687599"/>
              <a:gd name="connsiteY3" fmla="*/ 493614 h 543106"/>
              <a:gd name="connsiteX0" fmla="*/ 32729 w 421762"/>
              <a:gd name="connsiteY0" fmla="*/ 0 h 493614"/>
              <a:gd name="connsiteX1" fmla="*/ 36775 w 421762"/>
              <a:gd name="connsiteY1" fmla="*/ 173978 h 493614"/>
              <a:gd name="connsiteX2" fmla="*/ 404962 w 421762"/>
              <a:gd name="connsiteY2" fmla="*/ 295359 h 493614"/>
              <a:gd name="connsiteX3" fmla="*/ 404962 w 421762"/>
              <a:gd name="connsiteY3" fmla="*/ 493614 h 493614"/>
              <a:gd name="connsiteX0" fmla="*/ 29394 w 401627"/>
              <a:gd name="connsiteY0" fmla="*/ 0 h 493614"/>
              <a:gd name="connsiteX1" fmla="*/ 33440 w 401627"/>
              <a:gd name="connsiteY1" fmla="*/ 173978 h 493614"/>
              <a:gd name="connsiteX2" fmla="*/ 353075 w 401627"/>
              <a:gd name="connsiteY2" fmla="*/ 299405 h 493614"/>
              <a:gd name="connsiteX3" fmla="*/ 401627 w 401627"/>
              <a:gd name="connsiteY3" fmla="*/ 493614 h 493614"/>
            </a:gdLst>
            <a:ahLst/>
            <a:cxnLst>
              <a:cxn ang="0">
                <a:pos x="connsiteX0" y="connsiteY0"/>
              </a:cxn>
              <a:cxn ang="0">
                <a:pos x="connsiteX1" y="connsiteY1"/>
              </a:cxn>
              <a:cxn ang="0">
                <a:pos x="connsiteX2" y="connsiteY2"/>
              </a:cxn>
              <a:cxn ang="0">
                <a:pos x="connsiteX3" y="connsiteY3"/>
              </a:cxn>
            </a:cxnLst>
            <a:rect l="l" t="t" r="r" b="b"/>
            <a:pathLst>
              <a:path w="401627" h="493614">
                <a:moveTo>
                  <a:pt x="29394" y="0"/>
                </a:moveTo>
                <a:cubicBezTo>
                  <a:pt x="397" y="62376"/>
                  <a:pt x="-20507" y="124077"/>
                  <a:pt x="33440" y="173978"/>
                </a:cubicBezTo>
                <a:cubicBezTo>
                  <a:pt x="87387" y="223879"/>
                  <a:pt x="286990" y="246807"/>
                  <a:pt x="353075" y="299405"/>
                </a:cubicBezTo>
                <a:cubicBezTo>
                  <a:pt x="419160" y="352003"/>
                  <a:pt x="311266" y="464618"/>
                  <a:pt x="401627" y="49361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591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b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AE763694-7B3B-7BCD-7845-1A94970EAD3C}"/>
              </a:ext>
            </a:extLst>
          </p:cNvPr>
          <p:cNvCxnSpPr>
            <a:cxnSpLocks/>
          </p:cNvCxnSpPr>
          <p:nvPr userDrawn="1"/>
        </p:nvCxnSpPr>
        <p:spPr>
          <a:xfrm>
            <a:off x="365760" y="788908"/>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68F6E811-837D-2703-D70B-DB99793BE7FE}"/>
              </a:ext>
            </a:extLst>
          </p:cNvPr>
          <p:cNvSpPr/>
          <p:nvPr userDrawn="1"/>
        </p:nvSpPr>
        <p:spPr>
          <a:xfrm>
            <a:off x="685800"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5" name="Oval 4">
            <a:extLst>
              <a:ext uri="{FF2B5EF4-FFF2-40B4-BE49-F238E27FC236}">
                <a16:creationId xmlns:a16="http://schemas.microsoft.com/office/drawing/2014/main" id="{E2948F28-369A-96D6-E355-C8325FB6CE9D}"/>
              </a:ext>
            </a:extLst>
          </p:cNvPr>
          <p:cNvSpPr/>
          <p:nvPr userDrawn="1"/>
        </p:nvSpPr>
        <p:spPr>
          <a:xfrm>
            <a:off x="2422145"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Oval 6">
            <a:extLst>
              <a:ext uri="{FF2B5EF4-FFF2-40B4-BE49-F238E27FC236}">
                <a16:creationId xmlns:a16="http://schemas.microsoft.com/office/drawing/2014/main" id="{9DDF5004-6628-55DB-3552-A78368D45CCC}"/>
              </a:ext>
            </a:extLst>
          </p:cNvPr>
          <p:cNvSpPr/>
          <p:nvPr userDrawn="1"/>
        </p:nvSpPr>
        <p:spPr>
          <a:xfrm>
            <a:off x="4158490"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Oval 7">
            <a:extLst>
              <a:ext uri="{FF2B5EF4-FFF2-40B4-BE49-F238E27FC236}">
                <a16:creationId xmlns:a16="http://schemas.microsoft.com/office/drawing/2014/main" id="{47963773-0E9F-94C9-DE86-8FF5280563E0}"/>
              </a:ext>
            </a:extLst>
          </p:cNvPr>
          <p:cNvSpPr/>
          <p:nvPr userDrawn="1"/>
        </p:nvSpPr>
        <p:spPr>
          <a:xfrm>
            <a:off x="5894835"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Oval 8">
            <a:extLst>
              <a:ext uri="{FF2B5EF4-FFF2-40B4-BE49-F238E27FC236}">
                <a16:creationId xmlns:a16="http://schemas.microsoft.com/office/drawing/2014/main" id="{3284F5CC-B5B8-9D2F-9B00-662BDD3EAD5A}"/>
              </a:ext>
            </a:extLst>
          </p:cNvPr>
          <p:cNvSpPr/>
          <p:nvPr userDrawn="1"/>
        </p:nvSpPr>
        <p:spPr>
          <a:xfrm>
            <a:off x="7631180"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cxnSp>
        <p:nvCxnSpPr>
          <p:cNvPr id="11" name="Straight Connector 10">
            <a:extLst>
              <a:ext uri="{FF2B5EF4-FFF2-40B4-BE49-F238E27FC236}">
                <a16:creationId xmlns:a16="http://schemas.microsoft.com/office/drawing/2014/main" id="{06BF5DCA-63C2-E569-0B73-D19849EE6148}"/>
              </a:ext>
            </a:extLst>
          </p:cNvPr>
          <p:cNvCxnSpPr/>
          <p:nvPr userDrawn="1"/>
        </p:nvCxnSpPr>
        <p:spPr>
          <a:xfrm>
            <a:off x="1981200" y="1508970"/>
            <a:ext cx="0" cy="2667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4BD31D-D214-08CB-3295-D5455032144B}"/>
              </a:ext>
            </a:extLst>
          </p:cNvPr>
          <p:cNvCxnSpPr/>
          <p:nvPr userDrawn="1"/>
        </p:nvCxnSpPr>
        <p:spPr>
          <a:xfrm>
            <a:off x="3728889" y="1508970"/>
            <a:ext cx="0" cy="2667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C6D111-2053-5175-88BC-9DD22F301C70}"/>
              </a:ext>
            </a:extLst>
          </p:cNvPr>
          <p:cNvCxnSpPr/>
          <p:nvPr userDrawn="1"/>
        </p:nvCxnSpPr>
        <p:spPr>
          <a:xfrm>
            <a:off x="5410200" y="1508970"/>
            <a:ext cx="0" cy="2667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7A786C-4475-3CB1-6C09-F2D6CB941760}"/>
              </a:ext>
            </a:extLst>
          </p:cNvPr>
          <p:cNvCxnSpPr/>
          <p:nvPr userDrawn="1"/>
        </p:nvCxnSpPr>
        <p:spPr>
          <a:xfrm>
            <a:off x="7162800" y="1508970"/>
            <a:ext cx="0" cy="2667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Footer Placeholder 5">
            <a:extLst>
              <a:ext uri="{FF2B5EF4-FFF2-40B4-BE49-F238E27FC236}">
                <a16:creationId xmlns:a16="http://schemas.microsoft.com/office/drawing/2014/main" id="{0B11E2E6-5131-022D-1B7E-90D3B5D6360A}"/>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r>
              <a:rPr lang="en-US"/>
              <a:t>© IFF. All rights reserved.  |</a:t>
            </a:r>
          </a:p>
        </p:txBody>
      </p:sp>
      <p:sp>
        <p:nvSpPr>
          <p:cNvPr id="21" name="Slide Number Placeholder 5">
            <a:extLst>
              <a:ext uri="{FF2B5EF4-FFF2-40B4-BE49-F238E27FC236}">
                <a16:creationId xmlns:a16="http://schemas.microsoft.com/office/drawing/2014/main" id="{17D07300-0848-66C1-592A-C669534C18A3}"/>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D5288D39-F8B6-519C-F842-CF0D85A3E8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438456"/>
            <a:ext cx="294613" cy="228600"/>
          </a:xfrm>
          <a:prstGeom prst="rect">
            <a:avLst/>
          </a:prstGeom>
        </p:spPr>
      </p:pic>
      <p:pic>
        <p:nvPicPr>
          <p:cNvPr id="15" name="Picture 14" descr="Shape&#10;&#10;Description automatically generated with low confidence">
            <a:extLst>
              <a:ext uri="{FF2B5EF4-FFF2-40B4-BE49-F238E27FC236}">
                <a16:creationId xmlns:a16="http://schemas.microsoft.com/office/drawing/2014/main" id="{D5C55754-B0AF-7024-8949-142D50A87835}"/>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841045" y="1594717"/>
            <a:ext cx="497468" cy="476025"/>
          </a:xfrm>
          <a:prstGeom prst="rect">
            <a:avLst/>
          </a:prstGeom>
        </p:spPr>
      </p:pic>
      <p:pic>
        <p:nvPicPr>
          <p:cNvPr id="24" name="Picture 23" descr="Shape&#10;&#10;Description automatically generated with low confidence">
            <a:extLst>
              <a:ext uri="{FF2B5EF4-FFF2-40B4-BE49-F238E27FC236}">
                <a16:creationId xmlns:a16="http://schemas.microsoft.com/office/drawing/2014/main" id="{BAB95DD9-2559-D021-08AB-42BABB7A9938}"/>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582407" y="1580925"/>
            <a:ext cx="487434" cy="487434"/>
          </a:xfrm>
          <a:prstGeom prst="rect">
            <a:avLst/>
          </a:prstGeom>
        </p:spPr>
      </p:pic>
      <p:pic>
        <p:nvPicPr>
          <p:cNvPr id="26" name="Picture 25" descr="Shape&#10;&#10;Description automatically generated with low confidence">
            <a:extLst>
              <a:ext uri="{FF2B5EF4-FFF2-40B4-BE49-F238E27FC236}">
                <a16:creationId xmlns:a16="http://schemas.microsoft.com/office/drawing/2014/main" id="{FA889F6F-4255-1733-D432-D622E690A857}"/>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314175" y="1584435"/>
            <a:ext cx="496588" cy="496588"/>
          </a:xfrm>
          <a:prstGeom prst="rect">
            <a:avLst/>
          </a:prstGeom>
        </p:spPr>
      </p:pic>
      <p:pic>
        <p:nvPicPr>
          <p:cNvPr id="30" name="Picture 29" descr="Shape&#10;&#10;Description automatically generated with medium confidence">
            <a:extLst>
              <a:ext uri="{FF2B5EF4-FFF2-40B4-BE49-F238E27FC236}">
                <a16:creationId xmlns:a16="http://schemas.microsoft.com/office/drawing/2014/main" id="{CBFF7E84-459C-8FE8-3D46-825B6F9C7754}"/>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034714" y="1586350"/>
            <a:ext cx="528200" cy="528200"/>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7C62F756-7227-44C6-E644-AC6B2FCC19DF}"/>
              </a:ext>
            </a:extLst>
          </p:cNvPr>
          <p:cNvPicPr>
            <a:picLocks noChangeAspect="1"/>
          </p:cNvPicPr>
          <p:nvPr userDrawn="1"/>
        </p:nvPicPr>
        <p:blipFill>
          <a:blip r:embed="rId11" cstate="print">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792251" y="1619137"/>
            <a:ext cx="485816" cy="427184"/>
          </a:xfrm>
          <a:prstGeom prst="rect">
            <a:avLst/>
          </a:prstGeom>
        </p:spPr>
      </p:pic>
    </p:spTree>
    <p:extLst>
      <p:ext uri="{BB962C8B-B14F-4D97-AF65-F5344CB8AC3E}">
        <p14:creationId xmlns:p14="http://schemas.microsoft.com/office/powerpoint/2010/main" val="798384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AE2CB68A-B92C-9B8C-E756-20D2559CEA76}"/>
              </a:ext>
            </a:extLst>
          </p:cNvPr>
          <p:cNvCxnSpPr>
            <a:cxnSpLocks/>
          </p:cNvCxnSpPr>
          <p:nvPr userDrawn="1"/>
        </p:nvCxnSpPr>
        <p:spPr>
          <a:xfrm>
            <a:off x="563880" y="1398886"/>
            <a:ext cx="0" cy="30641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AE763694-7B3B-7BCD-7845-1A94970EAD3C}"/>
              </a:ext>
            </a:extLst>
          </p:cNvPr>
          <p:cNvCxnSpPr>
            <a:cxnSpLocks/>
          </p:cNvCxnSpPr>
          <p:nvPr userDrawn="1"/>
        </p:nvCxnSpPr>
        <p:spPr>
          <a:xfrm>
            <a:off x="365760" y="788908"/>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F8B92EB-3ADA-36C0-441A-4D8DF0FB9907}"/>
              </a:ext>
            </a:extLst>
          </p:cNvPr>
          <p:cNvSpPr>
            <a:spLocks noGrp="1"/>
          </p:cNvSpPr>
          <p:nvPr>
            <p:ph type="body" sz="quarter" idx="12"/>
          </p:nvPr>
        </p:nvSpPr>
        <p:spPr>
          <a:xfrm>
            <a:off x="990600" y="1077302"/>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8" name="Oval 7">
            <a:extLst>
              <a:ext uri="{FF2B5EF4-FFF2-40B4-BE49-F238E27FC236}">
                <a16:creationId xmlns:a16="http://schemas.microsoft.com/office/drawing/2014/main" id="{13F95850-551F-871C-F0BB-48A3E91282AA}"/>
              </a:ext>
            </a:extLst>
          </p:cNvPr>
          <p:cNvSpPr/>
          <p:nvPr userDrawn="1"/>
        </p:nvSpPr>
        <p:spPr>
          <a:xfrm>
            <a:off x="365760" y="1168738"/>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6">
            <a:extLst>
              <a:ext uri="{FF2B5EF4-FFF2-40B4-BE49-F238E27FC236}">
                <a16:creationId xmlns:a16="http://schemas.microsoft.com/office/drawing/2014/main" id="{5A269806-7476-A5F1-BF49-AD089A12A1DD}"/>
              </a:ext>
            </a:extLst>
          </p:cNvPr>
          <p:cNvSpPr>
            <a:spLocks noGrp="1"/>
          </p:cNvSpPr>
          <p:nvPr>
            <p:ph type="body" sz="quarter" idx="13"/>
          </p:nvPr>
        </p:nvSpPr>
        <p:spPr>
          <a:xfrm>
            <a:off x="990600" y="1837703"/>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2" name="Oval 11">
            <a:extLst>
              <a:ext uri="{FF2B5EF4-FFF2-40B4-BE49-F238E27FC236}">
                <a16:creationId xmlns:a16="http://schemas.microsoft.com/office/drawing/2014/main" id="{D49D93E4-0000-BA46-397A-0ABCF690EF62}"/>
              </a:ext>
            </a:extLst>
          </p:cNvPr>
          <p:cNvSpPr/>
          <p:nvPr userDrawn="1"/>
        </p:nvSpPr>
        <p:spPr>
          <a:xfrm>
            <a:off x="365760" y="1929139"/>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Text Placeholder 6">
            <a:extLst>
              <a:ext uri="{FF2B5EF4-FFF2-40B4-BE49-F238E27FC236}">
                <a16:creationId xmlns:a16="http://schemas.microsoft.com/office/drawing/2014/main" id="{A349B0F9-9948-E9FF-3B82-DA7D6ABDBA30}"/>
              </a:ext>
            </a:extLst>
          </p:cNvPr>
          <p:cNvSpPr>
            <a:spLocks noGrp="1"/>
          </p:cNvSpPr>
          <p:nvPr>
            <p:ph type="body" sz="quarter" idx="14"/>
          </p:nvPr>
        </p:nvSpPr>
        <p:spPr>
          <a:xfrm>
            <a:off x="990600" y="2617902"/>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4" name="Oval 13">
            <a:extLst>
              <a:ext uri="{FF2B5EF4-FFF2-40B4-BE49-F238E27FC236}">
                <a16:creationId xmlns:a16="http://schemas.microsoft.com/office/drawing/2014/main" id="{64223F86-F989-B706-668E-0E2480F613CC}"/>
              </a:ext>
            </a:extLst>
          </p:cNvPr>
          <p:cNvSpPr/>
          <p:nvPr userDrawn="1"/>
        </p:nvSpPr>
        <p:spPr>
          <a:xfrm>
            <a:off x="365760" y="2709338"/>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5" name="Text Placeholder 6">
            <a:extLst>
              <a:ext uri="{FF2B5EF4-FFF2-40B4-BE49-F238E27FC236}">
                <a16:creationId xmlns:a16="http://schemas.microsoft.com/office/drawing/2014/main" id="{5F988576-CA3F-36DC-E61A-3E1B9D0A441A}"/>
              </a:ext>
            </a:extLst>
          </p:cNvPr>
          <p:cNvSpPr>
            <a:spLocks noGrp="1"/>
          </p:cNvSpPr>
          <p:nvPr>
            <p:ph type="body" sz="quarter" idx="15"/>
          </p:nvPr>
        </p:nvSpPr>
        <p:spPr>
          <a:xfrm>
            <a:off x="990600" y="3378303"/>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6" name="Oval 15">
            <a:extLst>
              <a:ext uri="{FF2B5EF4-FFF2-40B4-BE49-F238E27FC236}">
                <a16:creationId xmlns:a16="http://schemas.microsoft.com/office/drawing/2014/main" id="{FFC6AE65-2C53-0616-5DFB-45F10CE6AA05}"/>
              </a:ext>
            </a:extLst>
          </p:cNvPr>
          <p:cNvSpPr/>
          <p:nvPr userDrawn="1"/>
        </p:nvSpPr>
        <p:spPr>
          <a:xfrm>
            <a:off x="365760" y="3469739"/>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7" name="Text Placeholder 6">
            <a:extLst>
              <a:ext uri="{FF2B5EF4-FFF2-40B4-BE49-F238E27FC236}">
                <a16:creationId xmlns:a16="http://schemas.microsoft.com/office/drawing/2014/main" id="{48615C38-9226-815B-319C-20273D7EF802}"/>
              </a:ext>
            </a:extLst>
          </p:cNvPr>
          <p:cNvSpPr>
            <a:spLocks noGrp="1"/>
          </p:cNvSpPr>
          <p:nvPr>
            <p:ph type="body" sz="quarter" idx="16"/>
          </p:nvPr>
        </p:nvSpPr>
        <p:spPr>
          <a:xfrm>
            <a:off x="990600" y="4141474"/>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8" name="Oval 17">
            <a:extLst>
              <a:ext uri="{FF2B5EF4-FFF2-40B4-BE49-F238E27FC236}">
                <a16:creationId xmlns:a16="http://schemas.microsoft.com/office/drawing/2014/main" id="{876AF108-0DAB-C50A-123C-D8D2C98821BB}"/>
              </a:ext>
            </a:extLst>
          </p:cNvPr>
          <p:cNvSpPr/>
          <p:nvPr userDrawn="1"/>
        </p:nvSpPr>
        <p:spPr>
          <a:xfrm>
            <a:off x="365760" y="4232910"/>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9" name="Text Placeholder 6">
            <a:extLst>
              <a:ext uri="{FF2B5EF4-FFF2-40B4-BE49-F238E27FC236}">
                <a16:creationId xmlns:a16="http://schemas.microsoft.com/office/drawing/2014/main" id="{3ACA514F-B272-882C-D527-F1BA34B8B30A}"/>
              </a:ext>
            </a:extLst>
          </p:cNvPr>
          <p:cNvSpPr>
            <a:spLocks noGrp="1"/>
          </p:cNvSpPr>
          <p:nvPr>
            <p:ph type="body" sz="quarter" idx="17"/>
          </p:nvPr>
        </p:nvSpPr>
        <p:spPr>
          <a:xfrm>
            <a:off x="990600" y="1354704"/>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0" name="Text Placeholder 6">
            <a:extLst>
              <a:ext uri="{FF2B5EF4-FFF2-40B4-BE49-F238E27FC236}">
                <a16:creationId xmlns:a16="http://schemas.microsoft.com/office/drawing/2014/main" id="{2E64F98D-7588-EA7D-92D9-D6051A29FA32}"/>
              </a:ext>
            </a:extLst>
          </p:cNvPr>
          <p:cNvSpPr>
            <a:spLocks noGrp="1"/>
          </p:cNvSpPr>
          <p:nvPr>
            <p:ph type="body" sz="quarter" idx="18"/>
          </p:nvPr>
        </p:nvSpPr>
        <p:spPr>
          <a:xfrm>
            <a:off x="990600" y="2115105"/>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1" name="Text Placeholder 6">
            <a:extLst>
              <a:ext uri="{FF2B5EF4-FFF2-40B4-BE49-F238E27FC236}">
                <a16:creationId xmlns:a16="http://schemas.microsoft.com/office/drawing/2014/main" id="{0065A111-96B8-3433-1F2B-5D8D24B49CCB}"/>
              </a:ext>
            </a:extLst>
          </p:cNvPr>
          <p:cNvSpPr>
            <a:spLocks noGrp="1"/>
          </p:cNvSpPr>
          <p:nvPr>
            <p:ph type="body" sz="quarter" idx="19"/>
          </p:nvPr>
        </p:nvSpPr>
        <p:spPr>
          <a:xfrm>
            <a:off x="990600" y="2895304"/>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2" name="Text Placeholder 6">
            <a:extLst>
              <a:ext uri="{FF2B5EF4-FFF2-40B4-BE49-F238E27FC236}">
                <a16:creationId xmlns:a16="http://schemas.microsoft.com/office/drawing/2014/main" id="{9F70D9FA-ECBC-22B6-06E8-107E6D21975D}"/>
              </a:ext>
            </a:extLst>
          </p:cNvPr>
          <p:cNvSpPr>
            <a:spLocks noGrp="1"/>
          </p:cNvSpPr>
          <p:nvPr>
            <p:ph type="body" sz="quarter" idx="20"/>
          </p:nvPr>
        </p:nvSpPr>
        <p:spPr>
          <a:xfrm>
            <a:off x="990600" y="3655705"/>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3" name="Text Placeholder 6">
            <a:extLst>
              <a:ext uri="{FF2B5EF4-FFF2-40B4-BE49-F238E27FC236}">
                <a16:creationId xmlns:a16="http://schemas.microsoft.com/office/drawing/2014/main" id="{DA98AF9B-4FD2-E4A5-37F6-83FAD5CCC732}"/>
              </a:ext>
            </a:extLst>
          </p:cNvPr>
          <p:cNvSpPr>
            <a:spLocks noGrp="1"/>
          </p:cNvSpPr>
          <p:nvPr>
            <p:ph type="body" sz="quarter" idx="21"/>
          </p:nvPr>
        </p:nvSpPr>
        <p:spPr>
          <a:xfrm>
            <a:off x="990600" y="4418876"/>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5" name="Footer Placeholder 5">
            <a:extLst>
              <a:ext uri="{FF2B5EF4-FFF2-40B4-BE49-F238E27FC236}">
                <a16:creationId xmlns:a16="http://schemas.microsoft.com/office/drawing/2014/main" id="{2E24F6AD-5091-B557-C0CF-6AB590EA3FB7}"/>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r>
              <a:rPr lang="en-US"/>
              <a:t>© IFF. All rights reserved.  |</a:t>
            </a:r>
          </a:p>
        </p:txBody>
      </p:sp>
      <p:sp>
        <p:nvSpPr>
          <p:cNvPr id="26" name="Slide Number Placeholder 5">
            <a:extLst>
              <a:ext uri="{FF2B5EF4-FFF2-40B4-BE49-F238E27FC236}">
                <a16:creationId xmlns:a16="http://schemas.microsoft.com/office/drawing/2014/main" id="{371647FF-A91C-20E8-2208-3068A74F8D6A}"/>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2D6C93-7009-078B-AC41-AEB96F2903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438456"/>
            <a:ext cx="294613" cy="228600"/>
          </a:xfrm>
          <a:prstGeom prst="rect">
            <a:avLst/>
          </a:prstGeom>
        </p:spPr>
      </p:pic>
    </p:spTree>
    <p:extLst>
      <p:ext uri="{BB962C8B-B14F-4D97-AF65-F5344CB8AC3E}">
        <p14:creationId xmlns:p14="http://schemas.microsoft.com/office/powerpoint/2010/main" val="2170801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 Long Titl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7646285-466F-6F4E-85E7-D45A532EEBE1}"/>
              </a:ext>
            </a:extLst>
          </p:cNvPr>
          <p:cNvCxnSpPr>
            <a:cxnSpLocks/>
          </p:cNvCxnSpPr>
          <p:nvPr userDrawn="1"/>
        </p:nvCxnSpPr>
        <p:spPr>
          <a:xfrm>
            <a:off x="365760" y="1200150"/>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7"/>
            <a:ext cx="7787640" cy="898919"/>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11" name="Footer Placeholder 5">
            <a:extLst>
              <a:ext uri="{FF2B5EF4-FFF2-40B4-BE49-F238E27FC236}">
                <a16:creationId xmlns:a16="http://schemas.microsoft.com/office/drawing/2014/main" id="{33D74C49-07CD-D9BD-225C-B2AABD7785B8}"/>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r>
              <a:rPr lang="en-US"/>
              <a:t>© IFF. All rights reserved.  |</a:t>
            </a:r>
          </a:p>
        </p:txBody>
      </p:sp>
      <p:sp>
        <p:nvSpPr>
          <p:cNvPr id="12" name="Slide Number Placeholder 5">
            <a:extLst>
              <a:ext uri="{FF2B5EF4-FFF2-40B4-BE49-F238E27FC236}">
                <a16:creationId xmlns:a16="http://schemas.microsoft.com/office/drawing/2014/main" id="{4ABF754C-BE6F-12D9-969B-DB0058C02B21}"/>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FC28D7E6-4FB3-D651-8FC8-7E1EF9CD95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853041"/>
            <a:ext cx="294613" cy="228600"/>
          </a:xfrm>
          <a:prstGeom prst="rect">
            <a:avLst/>
          </a:prstGeom>
        </p:spPr>
      </p:pic>
      <p:sp>
        <p:nvSpPr>
          <p:cNvPr id="5" name="Text Placeholder 4">
            <a:extLst>
              <a:ext uri="{FF2B5EF4-FFF2-40B4-BE49-F238E27FC236}">
                <a16:creationId xmlns:a16="http://schemas.microsoft.com/office/drawing/2014/main" id="{67E3184F-7B29-C7F9-A061-D946EBF53ACE}"/>
              </a:ext>
            </a:extLst>
          </p:cNvPr>
          <p:cNvSpPr>
            <a:spLocks noGrp="1"/>
          </p:cNvSpPr>
          <p:nvPr>
            <p:ph type="body" sz="quarter" idx="12"/>
          </p:nvPr>
        </p:nvSpPr>
        <p:spPr>
          <a:xfrm>
            <a:off x="365125" y="1428750"/>
            <a:ext cx="8321675" cy="2971800"/>
          </a:xfrm>
        </p:spPr>
        <p:txBody>
          <a:bodyPr/>
          <a:lstStyle>
            <a:lvl1pPr>
              <a:defRPr sz="180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3992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bg>
      <p:bgPr>
        <a:gradFill flip="none" rotWithShape="1">
          <a:gsLst>
            <a:gs pos="25000">
              <a:srgbClr val="DD701A"/>
            </a:gs>
            <a:gs pos="0">
              <a:srgbClr val="DAAA00"/>
            </a:gs>
            <a:gs pos="68000">
              <a:schemeClr val="tx2"/>
            </a:gs>
          </a:gsLst>
          <a:lin ang="10800000" scaled="1"/>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A9FAA6-C285-D93E-B92D-D237E74AE635}"/>
              </a:ext>
            </a:extLst>
          </p:cNvPr>
          <p:cNvPicPr>
            <a:picLocks noChangeAspect="1"/>
          </p:cNvPicPr>
          <p:nvPr userDrawn="1"/>
        </p:nvPicPr>
        <p:blipFill>
          <a:blip r:embed="rId2">
            <a:lum bright="100000"/>
            <a:alphaModFix amt="10000"/>
          </a:blip>
          <a:stretch>
            <a:fillRect/>
          </a:stretch>
        </p:blipFill>
        <p:spPr>
          <a:xfrm>
            <a:off x="457200" y="401320"/>
            <a:ext cx="1258824" cy="1049020"/>
          </a:xfrm>
          <a:prstGeom prst="rect">
            <a:avLst/>
          </a:prstGeom>
        </p:spPr>
      </p:pic>
      <p:pic>
        <p:nvPicPr>
          <p:cNvPr id="5" name="Picture 4">
            <a:extLst>
              <a:ext uri="{FF2B5EF4-FFF2-40B4-BE49-F238E27FC236}">
                <a16:creationId xmlns:a16="http://schemas.microsoft.com/office/drawing/2014/main" id="{D2BE5C00-592B-C04A-DB70-04CD9F28655E}"/>
              </a:ext>
            </a:extLst>
          </p:cNvPr>
          <p:cNvPicPr>
            <a:picLocks noChangeAspect="1"/>
          </p:cNvPicPr>
          <p:nvPr userDrawn="1"/>
        </p:nvPicPr>
        <p:blipFill>
          <a:blip r:embed="rId2">
            <a:lum bright="100000"/>
            <a:alphaModFix amt="10000"/>
          </a:blip>
          <a:stretch>
            <a:fillRect/>
          </a:stretch>
        </p:blipFill>
        <p:spPr>
          <a:xfrm rot="10800000">
            <a:off x="7016496" y="2800350"/>
            <a:ext cx="1258824" cy="1049020"/>
          </a:xfrm>
          <a:prstGeom prst="rect">
            <a:avLst/>
          </a:prstGeom>
        </p:spPr>
      </p:pic>
      <p:sp>
        <p:nvSpPr>
          <p:cNvPr id="8" name="TextBox 7">
            <a:extLst>
              <a:ext uri="{FF2B5EF4-FFF2-40B4-BE49-F238E27FC236}">
                <a16:creationId xmlns:a16="http://schemas.microsoft.com/office/drawing/2014/main" id="{8EFCC6E1-E8D4-1A98-CB5B-8B0409B1A9F1}"/>
              </a:ext>
            </a:extLst>
          </p:cNvPr>
          <p:cNvSpPr txBox="1"/>
          <p:nvPr userDrawn="1"/>
        </p:nvSpPr>
        <p:spPr>
          <a:xfrm>
            <a:off x="868680" y="1079033"/>
            <a:ext cx="7665720" cy="2985433"/>
          </a:xfrm>
          <a:prstGeom prst="rect">
            <a:avLst/>
          </a:prstGeom>
          <a:noFill/>
        </p:spPr>
        <p:txBody>
          <a:bodyPr wrap="square">
            <a:spAutoFit/>
          </a:bodyPr>
          <a:lstStyle/>
          <a:p>
            <a:r>
              <a:rPr lang="en-US" sz="2400">
                <a:solidFill>
                  <a:schemeClr val="bg1"/>
                </a:solidFill>
                <a:latin typeface="Cambria" panose="02040503050406030204" pitchFamily="18" charset="0"/>
                <a:ea typeface="Cambria"/>
              </a:rPr>
              <a:t>“</a:t>
            </a:r>
            <a:r>
              <a:rPr lang="en-US" sz="2400">
                <a:solidFill>
                  <a:schemeClr val="bg1"/>
                </a:solidFill>
                <a:latin typeface="Cambria" panose="02040503050406030204" pitchFamily="18" charset="0"/>
                <a:ea typeface="Cambria" panose="02040503050406030204" pitchFamily="18" charset="0"/>
              </a:rPr>
              <a:t>At IFF, we believe that every person has the right to a good education, fresh food, health care, and affordable housing, and to grow up in a safe environment, regardless of income level. And we are here to provide you and your organization with the tools and resources to help your </a:t>
            </a:r>
          </a:p>
          <a:p>
            <a:r>
              <a:rPr lang="en-US" sz="2400">
                <a:solidFill>
                  <a:schemeClr val="bg1"/>
                </a:solidFill>
                <a:latin typeface="Cambria" panose="02040503050406030204" pitchFamily="18" charset="0"/>
                <a:ea typeface="Cambria" panose="02040503050406030204" pitchFamily="18" charset="0"/>
              </a:rPr>
              <a:t>community thrive for years to come.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a:solidFill>
                <a:schemeClr val="bg1"/>
              </a:solidFill>
              <a:latin typeface="Cambria" panose="02040503050406030204" pitchFamily="18" charset="0"/>
              <a:ea typeface="Cambria"/>
            </a:endParaRPr>
          </a:p>
          <a:p>
            <a:pPr marL="0" lvl="1" indent="0">
              <a:buNone/>
            </a:pPr>
            <a:r>
              <a:rPr lang="en-US" sz="2000" b="0" i="0">
                <a:solidFill>
                  <a:schemeClr val="bg1"/>
                </a:solidFill>
                <a:latin typeface="Calibri" panose="020F0502020204030204" pitchFamily="34" charset="0"/>
              </a:rPr>
              <a:t>Joe </a:t>
            </a:r>
            <a:r>
              <a:rPr lang="en-US" sz="2000" b="0" i="0" err="1">
                <a:solidFill>
                  <a:schemeClr val="bg1"/>
                </a:solidFill>
                <a:latin typeface="Calibri" panose="020F0502020204030204" pitchFamily="34" charset="0"/>
              </a:rPr>
              <a:t>Neri</a:t>
            </a:r>
            <a:r>
              <a:rPr lang="en-US" sz="2000" b="0" i="0">
                <a:solidFill>
                  <a:schemeClr val="bg1"/>
                </a:solidFill>
                <a:latin typeface="Calibri" panose="020F0502020204030204" pitchFamily="34" charset="0"/>
              </a:rPr>
              <a:t>, IFF CEO</a:t>
            </a:r>
          </a:p>
        </p:txBody>
      </p:sp>
    </p:spTree>
    <p:extLst>
      <p:ext uri="{BB962C8B-B14F-4D97-AF65-F5344CB8AC3E}">
        <p14:creationId xmlns:p14="http://schemas.microsoft.com/office/powerpoint/2010/main" val="3784449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pact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7646285-466F-6F4E-85E7-D45A532EEBE1}"/>
              </a:ext>
            </a:extLst>
          </p:cNvPr>
          <p:cNvCxnSpPr>
            <a:cxnSpLocks/>
          </p:cNvCxnSpPr>
          <p:nvPr userDrawn="1"/>
        </p:nvCxnSpPr>
        <p:spPr>
          <a:xfrm>
            <a:off x="365760" y="1200150"/>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77876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11" name="Footer Placeholder 5">
            <a:extLst>
              <a:ext uri="{FF2B5EF4-FFF2-40B4-BE49-F238E27FC236}">
                <a16:creationId xmlns:a16="http://schemas.microsoft.com/office/drawing/2014/main" id="{33D74C49-07CD-D9BD-225C-B2AABD7785B8}"/>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r>
              <a:rPr lang="en-US"/>
              <a:t>© IFF. All rights reserved.  |</a:t>
            </a:r>
          </a:p>
        </p:txBody>
      </p:sp>
      <p:sp>
        <p:nvSpPr>
          <p:cNvPr id="12" name="Slide Number Placeholder 5">
            <a:extLst>
              <a:ext uri="{FF2B5EF4-FFF2-40B4-BE49-F238E27FC236}">
                <a16:creationId xmlns:a16="http://schemas.microsoft.com/office/drawing/2014/main" id="{4ABF754C-BE6F-12D9-969B-DB0058C02B21}"/>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4" name="Text Placeholder 3">
            <a:extLst>
              <a:ext uri="{FF2B5EF4-FFF2-40B4-BE49-F238E27FC236}">
                <a16:creationId xmlns:a16="http://schemas.microsoft.com/office/drawing/2014/main" id="{B70C9432-CC45-C37D-2575-6A1A1B93E02F}"/>
              </a:ext>
            </a:extLst>
          </p:cNvPr>
          <p:cNvSpPr>
            <a:spLocks noGrp="1"/>
          </p:cNvSpPr>
          <p:nvPr>
            <p:ph type="body" sz="quarter" idx="12"/>
          </p:nvPr>
        </p:nvSpPr>
        <p:spPr>
          <a:xfrm>
            <a:off x="365125" y="1400931"/>
            <a:ext cx="8382000" cy="1066796"/>
          </a:xfrm>
        </p:spPr>
        <p:txBody>
          <a:bodyPr/>
          <a:lstStyle>
            <a:lvl1pPr marL="0" indent="0">
              <a:buNone/>
              <a:defRPr sz="1600">
                <a:solidFill>
                  <a:schemeClr val="accent2"/>
                </a:solidFill>
              </a:defRPr>
            </a:lvl1pPr>
          </a:lstStyle>
          <a:p>
            <a:pPr lvl="0"/>
            <a:r>
              <a:rPr lang="en-US"/>
              <a:t>Click to edit Master text styles</a:t>
            </a:r>
          </a:p>
        </p:txBody>
      </p:sp>
      <p:sp>
        <p:nvSpPr>
          <p:cNvPr id="5" name="Oval 4">
            <a:extLst>
              <a:ext uri="{FF2B5EF4-FFF2-40B4-BE49-F238E27FC236}">
                <a16:creationId xmlns:a16="http://schemas.microsoft.com/office/drawing/2014/main" id="{EBEDC212-5E8C-B9AB-ECF4-72D7D8EFB148}"/>
              </a:ext>
            </a:extLst>
          </p:cNvPr>
          <p:cNvSpPr/>
          <p:nvPr userDrawn="1"/>
        </p:nvSpPr>
        <p:spPr>
          <a:xfrm>
            <a:off x="386488" y="2417318"/>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Oval 5">
            <a:extLst>
              <a:ext uri="{FF2B5EF4-FFF2-40B4-BE49-F238E27FC236}">
                <a16:creationId xmlns:a16="http://schemas.microsoft.com/office/drawing/2014/main" id="{C41940E0-A6D0-AA91-BCB6-E5B120ED64CB}"/>
              </a:ext>
            </a:extLst>
          </p:cNvPr>
          <p:cNvSpPr/>
          <p:nvPr userDrawn="1"/>
        </p:nvSpPr>
        <p:spPr>
          <a:xfrm>
            <a:off x="386488"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Oval 6">
            <a:extLst>
              <a:ext uri="{FF2B5EF4-FFF2-40B4-BE49-F238E27FC236}">
                <a16:creationId xmlns:a16="http://schemas.microsoft.com/office/drawing/2014/main" id="{3D50C318-F6CA-181D-9086-7BCBC6CF1B18}"/>
              </a:ext>
            </a:extLst>
          </p:cNvPr>
          <p:cNvSpPr/>
          <p:nvPr userDrawn="1"/>
        </p:nvSpPr>
        <p:spPr>
          <a:xfrm>
            <a:off x="3125129" y="2417318"/>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Oval 9">
            <a:extLst>
              <a:ext uri="{FF2B5EF4-FFF2-40B4-BE49-F238E27FC236}">
                <a16:creationId xmlns:a16="http://schemas.microsoft.com/office/drawing/2014/main" id="{9E55899A-0060-6BB5-C8E5-D1E5B5ADD529}"/>
              </a:ext>
            </a:extLst>
          </p:cNvPr>
          <p:cNvSpPr/>
          <p:nvPr userDrawn="1"/>
        </p:nvSpPr>
        <p:spPr>
          <a:xfrm>
            <a:off x="3125129"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Oval 12">
            <a:extLst>
              <a:ext uri="{FF2B5EF4-FFF2-40B4-BE49-F238E27FC236}">
                <a16:creationId xmlns:a16="http://schemas.microsoft.com/office/drawing/2014/main" id="{4E7B19D6-EF2C-ECAA-F2A9-F1BFB8681320}"/>
              </a:ext>
            </a:extLst>
          </p:cNvPr>
          <p:cNvSpPr/>
          <p:nvPr userDrawn="1"/>
        </p:nvSpPr>
        <p:spPr>
          <a:xfrm>
            <a:off x="6227250" y="2411136"/>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20" name="Text Placeholder 19">
            <a:extLst>
              <a:ext uri="{FF2B5EF4-FFF2-40B4-BE49-F238E27FC236}">
                <a16:creationId xmlns:a16="http://schemas.microsoft.com/office/drawing/2014/main" id="{9A71F2CE-08A6-C330-D0DC-1815E6D694B9}"/>
              </a:ext>
            </a:extLst>
          </p:cNvPr>
          <p:cNvSpPr>
            <a:spLocks noGrp="1"/>
          </p:cNvSpPr>
          <p:nvPr>
            <p:ph type="body" sz="quarter" idx="13"/>
          </p:nvPr>
        </p:nvSpPr>
        <p:spPr>
          <a:xfrm>
            <a:off x="1295400" y="2467727"/>
            <a:ext cx="1676400"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1" name="Text Placeholder 19">
            <a:extLst>
              <a:ext uri="{FF2B5EF4-FFF2-40B4-BE49-F238E27FC236}">
                <a16:creationId xmlns:a16="http://schemas.microsoft.com/office/drawing/2014/main" id="{92CC20FE-F32F-1C0B-8FA5-B0EB3CAD020A}"/>
              </a:ext>
            </a:extLst>
          </p:cNvPr>
          <p:cNvSpPr>
            <a:spLocks noGrp="1"/>
          </p:cNvSpPr>
          <p:nvPr>
            <p:ph type="body" sz="quarter" idx="14"/>
          </p:nvPr>
        </p:nvSpPr>
        <p:spPr>
          <a:xfrm>
            <a:off x="1295400" y="2688741"/>
            <a:ext cx="1676400"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2" name="Text Placeholder 19">
            <a:extLst>
              <a:ext uri="{FF2B5EF4-FFF2-40B4-BE49-F238E27FC236}">
                <a16:creationId xmlns:a16="http://schemas.microsoft.com/office/drawing/2014/main" id="{5E300A45-C4BB-C628-312E-71FC53E5FB87}"/>
              </a:ext>
            </a:extLst>
          </p:cNvPr>
          <p:cNvSpPr>
            <a:spLocks noGrp="1"/>
          </p:cNvSpPr>
          <p:nvPr>
            <p:ph type="body" sz="quarter" idx="15"/>
          </p:nvPr>
        </p:nvSpPr>
        <p:spPr>
          <a:xfrm>
            <a:off x="1295400" y="3655082"/>
            <a:ext cx="1676400"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3" name="Text Placeholder 19">
            <a:extLst>
              <a:ext uri="{FF2B5EF4-FFF2-40B4-BE49-F238E27FC236}">
                <a16:creationId xmlns:a16="http://schemas.microsoft.com/office/drawing/2014/main" id="{F5FEFF4A-6C28-3CF7-6262-71347D119227}"/>
              </a:ext>
            </a:extLst>
          </p:cNvPr>
          <p:cNvSpPr>
            <a:spLocks noGrp="1"/>
          </p:cNvSpPr>
          <p:nvPr>
            <p:ph type="body" sz="quarter" idx="16"/>
          </p:nvPr>
        </p:nvSpPr>
        <p:spPr>
          <a:xfrm>
            <a:off x="1295400" y="3876096"/>
            <a:ext cx="1676400"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4" name="Text Placeholder 19">
            <a:extLst>
              <a:ext uri="{FF2B5EF4-FFF2-40B4-BE49-F238E27FC236}">
                <a16:creationId xmlns:a16="http://schemas.microsoft.com/office/drawing/2014/main" id="{05B83B29-7DF6-6048-06B8-7D2046979C7D}"/>
              </a:ext>
            </a:extLst>
          </p:cNvPr>
          <p:cNvSpPr>
            <a:spLocks noGrp="1"/>
          </p:cNvSpPr>
          <p:nvPr>
            <p:ph type="body" sz="quarter" idx="17"/>
          </p:nvPr>
        </p:nvSpPr>
        <p:spPr>
          <a:xfrm>
            <a:off x="4011304" y="2467727"/>
            <a:ext cx="1932296"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5" name="Text Placeholder 19">
            <a:extLst>
              <a:ext uri="{FF2B5EF4-FFF2-40B4-BE49-F238E27FC236}">
                <a16:creationId xmlns:a16="http://schemas.microsoft.com/office/drawing/2014/main" id="{3BB1AF1E-8C64-38A3-D706-8ACA7CF925BD}"/>
              </a:ext>
            </a:extLst>
          </p:cNvPr>
          <p:cNvSpPr>
            <a:spLocks noGrp="1"/>
          </p:cNvSpPr>
          <p:nvPr>
            <p:ph type="body" sz="quarter" idx="18"/>
          </p:nvPr>
        </p:nvSpPr>
        <p:spPr>
          <a:xfrm>
            <a:off x="4011304" y="2688741"/>
            <a:ext cx="1932296"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6" name="Text Placeholder 19">
            <a:extLst>
              <a:ext uri="{FF2B5EF4-FFF2-40B4-BE49-F238E27FC236}">
                <a16:creationId xmlns:a16="http://schemas.microsoft.com/office/drawing/2014/main" id="{B9440850-83EE-DF53-9111-503DF9E8AA2E}"/>
              </a:ext>
            </a:extLst>
          </p:cNvPr>
          <p:cNvSpPr>
            <a:spLocks noGrp="1"/>
          </p:cNvSpPr>
          <p:nvPr>
            <p:ph type="body" sz="quarter" idx="19"/>
          </p:nvPr>
        </p:nvSpPr>
        <p:spPr>
          <a:xfrm>
            <a:off x="4011304" y="3655082"/>
            <a:ext cx="1932296"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7" name="Text Placeholder 19">
            <a:extLst>
              <a:ext uri="{FF2B5EF4-FFF2-40B4-BE49-F238E27FC236}">
                <a16:creationId xmlns:a16="http://schemas.microsoft.com/office/drawing/2014/main" id="{4D85B4E2-F8FC-7E67-8ACD-93BB7575380F}"/>
              </a:ext>
            </a:extLst>
          </p:cNvPr>
          <p:cNvSpPr>
            <a:spLocks noGrp="1"/>
          </p:cNvSpPr>
          <p:nvPr>
            <p:ph type="body" sz="quarter" idx="20"/>
          </p:nvPr>
        </p:nvSpPr>
        <p:spPr>
          <a:xfrm>
            <a:off x="4011304" y="3876096"/>
            <a:ext cx="1932296"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8" name="Text Placeholder 19">
            <a:extLst>
              <a:ext uri="{FF2B5EF4-FFF2-40B4-BE49-F238E27FC236}">
                <a16:creationId xmlns:a16="http://schemas.microsoft.com/office/drawing/2014/main" id="{9B583E8B-2892-5B18-6FE0-3D9AAC1720A4}"/>
              </a:ext>
            </a:extLst>
          </p:cNvPr>
          <p:cNvSpPr>
            <a:spLocks noGrp="1"/>
          </p:cNvSpPr>
          <p:nvPr>
            <p:ph type="body" sz="quarter" idx="21"/>
          </p:nvPr>
        </p:nvSpPr>
        <p:spPr>
          <a:xfrm>
            <a:off x="7082052" y="2467727"/>
            <a:ext cx="1818402"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9" name="Text Placeholder 19">
            <a:extLst>
              <a:ext uri="{FF2B5EF4-FFF2-40B4-BE49-F238E27FC236}">
                <a16:creationId xmlns:a16="http://schemas.microsoft.com/office/drawing/2014/main" id="{C54B79CA-C49C-C6FC-BADD-3F205C72185D}"/>
              </a:ext>
            </a:extLst>
          </p:cNvPr>
          <p:cNvSpPr>
            <a:spLocks noGrp="1"/>
          </p:cNvSpPr>
          <p:nvPr>
            <p:ph type="body" sz="quarter" idx="22"/>
          </p:nvPr>
        </p:nvSpPr>
        <p:spPr>
          <a:xfrm>
            <a:off x="7082052" y="2688741"/>
            <a:ext cx="1818402"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pic>
        <p:nvPicPr>
          <p:cNvPr id="3" name="Picture 2" descr="Logo&#10;&#10;Description automatically generated">
            <a:extLst>
              <a:ext uri="{FF2B5EF4-FFF2-40B4-BE49-F238E27FC236}">
                <a16:creationId xmlns:a16="http://schemas.microsoft.com/office/drawing/2014/main" id="{61059911-2FAB-7A3B-3D92-067307A3BE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853041"/>
            <a:ext cx="294613" cy="228600"/>
          </a:xfrm>
          <a:prstGeom prst="rect">
            <a:avLst/>
          </a:prstGeom>
        </p:spPr>
      </p:pic>
      <p:pic>
        <p:nvPicPr>
          <p:cNvPr id="14" name="Picture 13">
            <a:extLst>
              <a:ext uri="{FF2B5EF4-FFF2-40B4-BE49-F238E27FC236}">
                <a16:creationId xmlns:a16="http://schemas.microsoft.com/office/drawing/2014/main" id="{AD0E2904-21D8-1EA4-F47A-B609E1C4048F}"/>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200400" y="2610902"/>
            <a:ext cx="649990" cy="433327"/>
          </a:xfrm>
          <a:prstGeom prst="rect">
            <a:avLst/>
          </a:prstGeom>
        </p:spPr>
      </p:pic>
      <p:pic>
        <p:nvPicPr>
          <p:cNvPr id="15" name="Picture 14">
            <a:extLst>
              <a:ext uri="{FF2B5EF4-FFF2-40B4-BE49-F238E27FC236}">
                <a16:creationId xmlns:a16="http://schemas.microsoft.com/office/drawing/2014/main" id="{4919F346-3BA0-DF97-BDCA-4CEA3ED18DEC}"/>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72063" y="2659066"/>
            <a:ext cx="630305" cy="420203"/>
          </a:xfrm>
          <a:prstGeom prst="rect">
            <a:avLst/>
          </a:prstGeom>
        </p:spPr>
      </p:pic>
      <p:pic>
        <p:nvPicPr>
          <p:cNvPr id="16" name="Picture 15">
            <a:extLst>
              <a:ext uri="{FF2B5EF4-FFF2-40B4-BE49-F238E27FC236}">
                <a16:creationId xmlns:a16="http://schemas.microsoft.com/office/drawing/2014/main" id="{73729856-5DE4-EBF8-2F93-CB860F492CB4}"/>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256749" y="2571750"/>
            <a:ext cx="713872" cy="475915"/>
          </a:xfrm>
          <a:prstGeom prst="rect">
            <a:avLst/>
          </a:prstGeom>
        </p:spPr>
      </p:pic>
      <p:pic>
        <p:nvPicPr>
          <p:cNvPr id="17" name="Picture 16">
            <a:extLst>
              <a:ext uri="{FF2B5EF4-FFF2-40B4-BE49-F238E27FC236}">
                <a16:creationId xmlns:a16="http://schemas.microsoft.com/office/drawing/2014/main" id="{0DE83120-ECEE-89DD-7D8F-B278465645CD}"/>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66960" y="3694667"/>
            <a:ext cx="676040" cy="450694"/>
          </a:xfrm>
          <a:prstGeom prst="rect">
            <a:avLst/>
          </a:prstGeom>
        </p:spPr>
      </p:pic>
      <p:pic>
        <p:nvPicPr>
          <p:cNvPr id="18" name="Picture 17">
            <a:extLst>
              <a:ext uri="{FF2B5EF4-FFF2-40B4-BE49-F238E27FC236}">
                <a16:creationId xmlns:a16="http://schemas.microsoft.com/office/drawing/2014/main" id="{8FA72223-E558-7877-69B1-341D547FC43F}"/>
              </a:ext>
            </a:extLst>
          </p:cNvPr>
          <p:cNvPicPr>
            <a:picLocks noChangeAspect="1"/>
          </p:cNvPicPr>
          <p:nvPr userDrawn="1"/>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180330" y="3705327"/>
            <a:ext cx="690129" cy="460086"/>
          </a:xfrm>
          <a:prstGeom prst="rect">
            <a:avLst/>
          </a:prstGeom>
        </p:spPr>
      </p:pic>
    </p:spTree>
    <p:extLst>
      <p:ext uri="{BB962C8B-B14F-4D97-AF65-F5344CB8AC3E}">
        <p14:creationId xmlns:p14="http://schemas.microsoft.com/office/powerpoint/2010/main" val="1102110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mpact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7646285-466F-6F4E-85E7-D45A532EEBE1}"/>
              </a:ext>
            </a:extLst>
          </p:cNvPr>
          <p:cNvCxnSpPr>
            <a:cxnSpLocks/>
          </p:cNvCxnSpPr>
          <p:nvPr userDrawn="1"/>
        </p:nvCxnSpPr>
        <p:spPr>
          <a:xfrm>
            <a:off x="365760" y="1200150"/>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77876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11" name="Footer Placeholder 5">
            <a:extLst>
              <a:ext uri="{FF2B5EF4-FFF2-40B4-BE49-F238E27FC236}">
                <a16:creationId xmlns:a16="http://schemas.microsoft.com/office/drawing/2014/main" id="{33D74C49-07CD-D9BD-225C-B2AABD7785B8}"/>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r>
              <a:rPr lang="en-US"/>
              <a:t>© IFF. All rights reserved.  |</a:t>
            </a:r>
          </a:p>
        </p:txBody>
      </p:sp>
      <p:sp>
        <p:nvSpPr>
          <p:cNvPr id="12" name="Slide Number Placeholder 5">
            <a:extLst>
              <a:ext uri="{FF2B5EF4-FFF2-40B4-BE49-F238E27FC236}">
                <a16:creationId xmlns:a16="http://schemas.microsoft.com/office/drawing/2014/main" id="{4ABF754C-BE6F-12D9-969B-DB0058C02B21}"/>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4" name="Text Placeholder 3">
            <a:extLst>
              <a:ext uri="{FF2B5EF4-FFF2-40B4-BE49-F238E27FC236}">
                <a16:creationId xmlns:a16="http://schemas.microsoft.com/office/drawing/2014/main" id="{B70C9432-CC45-C37D-2575-6A1A1B93E02F}"/>
              </a:ext>
            </a:extLst>
          </p:cNvPr>
          <p:cNvSpPr>
            <a:spLocks noGrp="1"/>
          </p:cNvSpPr>
          <p:nvPr>
            <p:ph type="body" sz="quarter" idx="12"/>
          </p:nvPr>
        </p:nvSpPr>
        <p:spPr>
          <a:xfrm>
            <a:off x="365125" y="1400931"/>
            <a:ext cx="8382000" cy="1066796"/>
          </a:xfrm>
        </p:spPr>
        <p:txBody>
          <a:bodyPr/>
          <a:lstStyle>
            <a:lvl1pPr marL="0" indent="0">
              <a:buNone/>
              <a:defRPr sz="1600">
                <a:solidFill>
                  <a:schemeClr val="accent2"/>
                </a:solidFill>
              </a:defRPr>
            </a:lvl1pPr>
          </a:lstStyle>
          <a:p>
            <a:pPr lvl="0"/>
            <a:r>
              <a:rPr lang="en-US"/>
              <a:t>Click to edit Master text styles</a:t>
            </a:r>
          </a:p>
        </p:txBody>
      </p:sp>
      <p:sp>
        <p:nvSpPr>
          <p:cNvPr id="20" name="Text Placeholder 19">
            <a:extLst>
              <a:ext uri="{FF2B5EF4-FFF2-40B4-BE49-F238E27FC236}">
                <a16:creationId xmlns:a16="http://schemas.microsoft.com/office/drawing/2014/main" id="{9A71F2CE-08A6-C330-D0DC-1815E6D694B9}"/>
              </a:ext>
            </a:extLst>
          </p:cNvPr>
          <p:cNvSpPr>
            <a:spLocks noGrp="1"/>
          </p:cNvSpPr>
          <p:nvPr>
            <p:ph type="body" sz="quarter" idx="13"/>
          </p:nvPr>
        </p:nvSpPr>
        <p:spPr>
          <a:xfrm>
            <a:off x="1295400" y="2467727"/>
            <a:ext cx="1676400"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1" name="Text Placeholder 19">
            <a:extLst>
              <a:ext uri="{FF2B5EF4-FFF2-40B4-BE49-F238E27FC236}">
                <a16:creationId xmlns:a16="http://schemas.microsoft.com/office/drawing/2014/main" id="{92CC20FE-F32F-1C0B-8FA5-B0EB3CAD020A}"/>
              </a:ext>
            </a:extLst>
          </p:cNvPr>
          <p:cNvSpPr>
            <a:spLocks noGrp="1"/>
          </p:cNvSpPr>
          <p:nvPr>
            <p:ph type="body" sz="quarter" idx="14"/>
          </p:nvPr>
        </p:nvSpPr>
        <p:spPr>
          <a:xfrm>
            <a:off x="1295400" y="2688741"/>
            <a:ext cx="1676400"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2" name="Text Placeholder 19">
            <a:extLst>
              <a:ext uri="{FF2B5EF4-FFF2-40B4-BE49-F238E27FC236}">
                <a16:creationId xmlns:a16="http://schemas.microsoft.com/office/drawing/2014/main" id="{5E300A45-C4BB-C628-312E-71FC53E5FB87}"/>
              </a:ext>
            </a:extLst>
          </p:cNvPr>
          <p:cNvSpPr>
            <a:spLocks noGrp="1"/>
          </p:cNvSpPr>
          <p:nvPr>
            <p:ph type="body" sz="quarter" idx="15"/>
          </p:nvPr>
        </p:nvSpPr>
        <p:spPr>
          <a:xfrm>
            <a:off x="1295400" y="3655082"/>
            <a:ext cx="1676400"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3" name="Text Placeholder 19">
            <a:extLst>
              <a:ext uri="{FF2B5EF4-FFF2-40B4-BE49-F238E27FC236}">
                <a16:creationId xmlns:a16="http://schemas.microsoft.com/office/drawing/2014/main" id="{F5FEFF4A-6C28-3CF7-6262-71347D119227}"/>
              </a:ext>
            </a:extLst>
          </p:cNvPr>
          <p:cNvSpPr>
            <a:spLocks noGrp="1"/>
          </p:cNvSpPr>
          <p:nvPr>
            <p:ph type="body" sz="quarter" idx="16"/>
          </p:nvPr>
        </p:nvSpPr>
        <p:spPr>
          <a:xfrm>
            <a:off x="1295400" y="3876096"/>
            <a:ext cx="1676400"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4" name="Text Placeholder 19">
            <a:extLst>
              <a:ext uri="{FF2B5EF4-FFF2-40B4-BE49-F238E27FC236}">
                <a16:creationId xmlns:a16="http://schemas.microsoft.com/office/drawing/2014/main" id="{05B83B29-7DF6-6048-06B8-7D2046979C7D}"/>
              </a:ext>
            </a:extLst>
          </p:cNvPr>
          <p:cNvSpPr>
            <a:spLocks noGrp="1"/>
          </p:cNvSpPr>
          <p:nvPr>
            <p:ph type="body" sz="quarter" idx="17"/>
          </p:nvPr>
        </p:nvSpPr>
        <p:spPr>
          <a:xfrm>
            <a:off x="4372440" y="2467727"/>
            <a:ext cx="2662768"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5" name="Text Placeholder 19">
            <a:extLst>
              <a:ext uri="{FF2B5EF4-FFF2-40B4-BE49-F238E27FC236}">
                <a16:creationId xmlns:a16="http://schemas.microsoft.com/office/drawing/2014/main" id="{3BB1AF1E-8C64-38A3-D706-8ACA7CF925BD}"/>
              </a:ext>
            </a:extLst>
          </p:cNvPr>
          <p:cNvSpPr>
            <a:spLocks noGrp="1"/>
          </p:cNvSpPr>
          <p:nvPr>
            <p:ph type="body" sz="quarter" idx="18"/>
          </p:nvPr>
        </p:nvSpPr>
        <p:spPr>
          <a:xfrm>
            <a:off x="4372440" y="2688741"/>
            <a:ext cx="2662768"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6" name="Text Placeholder 19">
            <a:extLst>
              <a:ext uri="{FF2B5EF4-FFF2-40B4-BE49-F238E27FC236}">
                <a16:creationId xmlns:a16="http://schemas.microsoft.com/office/drawing/2014/main" id="{B9440850-83EE-DF53-9111-503DF9E8AA2E}"/>
              </a:ext>
            </a:extLst>
          </p:cNvPr>
          <p:cNvSpPr>
            <a:spLocks noGrp="1"/>
          </p:cNvSpPr>
          <p:nvPr>
            <p:ph type="body" sz="quarter" idx="19"/>
          </p:nvPr>
        </p:nvSpPr>
        <p:spPr>
          <a:xfrm>
            <a:off x="4372440" y="3655082"/>
            <a:ext cx="1932296"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7" name="Text Placeholder 19">
            <a:extLst>
              <a:ext uri="{FF2B5EF4-FFF2-40B4-BE49-F238E27FC236}">
                <a16:creationId xmlns:a16="http://schemas.microsoft.com/office/drawing/2014/main" id="{4D85B4E2-F8FC-7E67-8ACD-93BB7575380F}"/>
              </a:ext>
            </a:extLst>
          </p:cNvPr>
          <p:cNvSpPr>
            <a:spLocks noGrp="1"/>
          </p:cNvSpPr>
          <p:nvPr>
            <p:ph type="body" sz="quarter" idx="20"/>
          </p:nvPr>
        </p:nvSpPr>
        <p:spPr>
          <a:xfrm>
            <a:off x="4372440" y="3876096"/>
            <a:ext cx="1932296"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8" name="Text Placeholder 19">
            <a:extLst>
              <a:ext uri="{FF2B5EF4-FFF2-40B4-BE49-F238E27FC236}">
                <a16:creationId xmlns:a16="http://schemas.microsoft.com/office/drawing/2014/main" id="{9B583E8B-2892-5B18-6FE0-3D9AAC1720A4}"/>
              </a:ext>
            </a:extLst>
          </p:cNvPr>
          <p:cNvSpPr>
            <a:spLocks noGrp="1"/>
          </p:cNvSpPr>
          <p:nvPr>
            <p:ph type="body" sz="quarter" idx="21"/>
          </p:nvPr>
        </p:nvSpPr>
        <p:spPr>
          <a:xfrm>
            <a:off x="7082052" y="3587982"/>
            <a:ext cx="1818402"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9" name="Text Placeholder 19">
            <a:extLst>
              <a:ext uri="{FF2B5EF4-FFF2-40B4-BE49-F238E27FC236}">
                <a16:creationId xmlns:a16="http://schemas.microsoft.com/office/drawing/2014/main" id="{C54B79CA-C49C-C6FC-BADD-3F205C72185D}"/>
              </a:ext>
            </a:extLst>
          </p:cNvPr>
          <p:cNvSpPr>
            <a:spLocks noGrp="1"/>
          </p:cNvSpPr>
          <p:nvPr>
            <p:ph type="body" sz="quarter" idx="22"/>
          </p:nvPr>
        </p:nvSpPr>
        <p:spPr>
          <a:xfrm>
            <a:off x="7082052" y="3808996"/>
            <a:ext cx="1818402"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3" name="Oval 2">
            <a:extLst>
              <a:ext uri="{FF2B5EF4-FFF2-40B4-BE49-F238E27FC236}">
                <a16:creationId xmlns:a16="http://schemas.microsoft.com/office/drawing/2014/main" id="{0895F3F6-E8C4-2F5B-CB13-F4377439E49E}"/>
              </a:ext>
            </a:extLst>
          </p:cNvPr>
          <p:cNvSpPr/>
          <p:nvPr userDrawn="1"/>
        </p:nvSpPr>
        <p:spPr>
          <a:xfrm>
            <a:off x="386488" y="2417318"/>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9" name="Oval 18">
            <a:extLst>
              <a:ext uri="{FF2B5EF4-FFF2-40B4-BE49-F238E27FC236}">
                <a16:creationId xmlns:a16="http://schemas.microsoft.com/office/drawing/2014/main" id="{FB9D9DF2-F23F-4598-42AC-E912A22E1DBA}"/>
              </a:ext>
            </a:extLst>
          </p:cNvPr>
          <p:cNvSpPr/>
          <p:nvPr userDrawn="1"/>
        </p:nvSpPr>
        <p:spPr>
          <a:xfrm>
            <a:off x="386488"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0" name="Oval 29">
            <a:extLst>
              <a:ext uri="{FF2B5EF4-FFF2-40B4-BE49-F238E27FC236}">
                <a16:creationId xmlns:a16="http://schemas.microsoft.com/office/drawing/2014/main" id="{97888DB4-7F12-FE94-A2F4-D8504EBF1325}"/>
              </a:ext>
            </a:extLst>
          </p:cNvPr>
          <p:cNvSpPr/>
          <p:nvPr userDrawn="1"/>
        </p:nvSpPr>
        <p:spPr>
          <a:xfrm>
            <a:off x="3462485" y="2417318"/>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1" name="Oval 30">
            <a:extLst>
              <a:ext uri="{FF2B5EF4-FFF2-40B4-BE49-F238E27FC236}">
                <a16:creationId xmlns:a16="http://schemas.microsoft.com/office/drawing/2014/main" id="{D8C25DE3-474B-B83F-9747-3EE22C6A0B82}"/>
              </a:ext>
            </a:extLst>
          </p:cNvPr>
          <p:cNvSpPr/>
          <p:nvPr userDrawn="1"/>
        </p:nvSpPr>
        <p:spPr>
          <a:xfrm>
            <a:off x="3462485"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2" name="Oval 31">
            <a:extLst>
              <a:ext uri="{FF2B5EF4-FFF2-40B4-BE49-F238E27FC236}">
                <a16:creationId xmlns:a16="http://schemas.microsoft.com/office/drawing/2014/main" id="{8F9E6568-FC11-E0D6-0DB1-DF27E8CC1C00}"/>
              </a:ext>
            </a:extLst>
          </p:cNvPr>
          <p:cNvSpPr/>
          <p:nvPr userDrawn="1"/>
        </p:nvSpPr>
        <p:spPr>
          <a:xfrm>
            <a:off x="6227250"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5" name="Picture 4" descr="Logo&#10;&#10;Description automatically generated">
            <a:extLst>
              <a:ext uri="{FF2B5EF4-FFF2-40B4-BE49-F238E27FC236}">
                <a16:creationId xmlns:a16="http://schemas.microsoft.com/office/drawing/2014/main" id="{9DCBE568-86D5-A456-D460-6AE1DD5183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853041"/>
            <a:ext cx="294613" cy="228600"/>
          </a:xfrm>
          <a:prstGeom prst="rect">
            <a:avLst/>
          </a:prstGeom>
        </p:spPr>
      </p:pic>
      <p:pic>
        <p:nvPicPr>
          <p:cNvPr id="33" name="Picture 32">
            <a:extLst>
              <a:ext uri="{FF2B5EF4-FFF2-40B4-BE49-F238E27FC236}">
                <a16:creationId xmlns:a16="http://schemas.microsoft.com/office/drawing/2014/main" id="{869942C6-F1C8-4D17-2EAD-8FDE910EA772}"/>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1693" y="3696596"/>
            <a:ext cx="477548" cy="477548"/>
          </a:xfrm>
          <a:prstGeom prst="rect">
            <a:avLst/>
          </a:prstGeom>
        </p:spPr>
      </p:pic>
      <p:pic>
        <p:nvPicPr>
          <p:cNvPr id="34" name="Picture 33">
            <a:extLst>
              <a:ext uri="{FF2B5EF4-FFF2-40B4-BE49-F238E27FC236}">
                <a16:creationId xmlns:a16="http://schemas.microsoft.com/office/drawing/2014/main" id="{82C66881-023B-8398-5432-C52D7268A99A}"/>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54647" y="3638550"/>
            <a:ext cx="533400" cy="533400"/>
          </a:xfrm>
          <a:prstGeom prst="rect">
            <a:avLst/>
          </a:prstGeom>
        </p:spPr>
      </p:pic>
      <p:pic>
        <p:nvPicPr>
          <p:cNvPr id="35" name="Picture 34">
            <a:extLst>
              <a:ext uri="{FF2B5EF4-FFF2-40B4-BE49-F238E27FC236}">
                <a16:creationId xmlns:a16="http://schemas.microsoft.com/office/drawing/2014/main" id="{268BEF7F-B860-D431-2732-66B14CBB3648}"/>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654803" y="3696596"/>
            <a:ext cx="435232" cy="435232"/>
          </a:xfrm>
          <a:prstGeom prst="rect">
            <a:avLst/>
          </a:prstGeom>
        </p:spPr>
      </p:pic>
      <p:pic>
        <p:nvPicPr>
          <p:cNvPr id="36" name="Picture 35">
            <a:extLst>
              <a:ext uri="{FF2B5EF4-FFF2-40B4-BE49-F238E27FC236}">
                <a16:creationId xmlns:a16="http://schemas.microsoft.com/office/drawing/2014/main" id="{79075E73-CB58-E829-A699-AA5F4095EECC}"/>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635678" y="2561022"/>
            <a:ext cx="471502" cy="471502"/>
          </a:xfrm>
          <a:prstGeom prst="rect">
            <a:avLst/>
          </a:prstGeom>
        </p:spPr>
      </p:pic>
      <p:pic>
        <p:nvPicPr>
          <p:cNvPr id="37" name="Picture 36">
            <a:extLst>
              <a:ext uri="{FF2B5EF4-FFF2-40B4-BE49-F238E27FC236}">
                <a16:creationId xmlns:a16="http://schemas.microsoft.com/office/drawing/2014/main" id="{77557E7F-580E-B8FC-52E1-05E0C3916DA3}"/>
              </a:ext>
            </a:extLst>
          </p:cNvPr>
          <p:cNvPicPr>
            <a:picLocks noChangeAspect="1"/>
          </p:cNvPicPr>
          <p:nvPr userDrawn="1"/>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84413" y="2571975"/>
            <a:ext cx="674394" cy="449596"/>
          </a:xfrm>
          <a:prstGeom prst="rect">
            <a:avLst/>
          </a:prstGeom>
        </p:spPr>
      </p:pic>
    </p:spTree>
    <p:extLst>
      <p:ext uri="{BB962C8B-B14F-4D97-AF65-F5344CB8AC3E}">
        <p14:creationId xmlns:p14="http://schemas.microsoft.com/office/powerpoint/2010/main" val="3191856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Blank Slid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7646285-466F-6F4E-85E7-D45A532EEBE1}"/>
              </a:ext>
            </a:extLst>
          </p:cNvPr>
          <p:cNvCxnSpPr>
            <a:cxnSpLocks/>
          </p:cNvCxnSpPr>
          <p:nvPr userDrawn="1"/>
        </p:nvCxnSpPr>
        <p:spPr>
          <a:xfrm>
            <a:off x="365760" y="1200150"/>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77876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5DB751EE-36E0-6D35-D139-FD1E1812C155}"/>
              </a:ext>
            </a:extLst>
          </p:cNvPr>
          <p:cNvCxnSpPr/>
          <p:nvPr userDrawn="1"/>
        </p:nvCxnSpPr>
        <p:spPr>
          <a:xfrm>
            <a:off x="4588386" y="3080564"/>
            <a:ext cx="0" cy="475735"/>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B9F8278-97E8-89D1-0459-E76E3F3C6F49}"/>
              </a:ext>
            </a:extLst>
          </p:cNvPr>
          <p:cNvSpPr/>
          <p:nvPr userDrawn="1"/>
        </p:nvSpPr>
        <p:spPr>
          <a:xfrm>
            <a:off x="3902586" y="1902336"/>
            <a:ext cx="1338828" cy="13388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Calibri" panose="020F0502020204030204" pitchFamily="34" charset="0"/>
              </a:rPr>
              <a:t>One</a:t>
            </a:r>
            <a:br>
              <a:rPr lang="en-US" b="0" i="0">
                <a:latin typeface="Calibri" panose="020F0502020204030204" pitchFamily="34" charset="0"/>
              </a:rPr>
            </a:br>
            <a:r>
              <a:rPr lang="en-US" b="0" i="0">
                <a:latin typeface="Calibri" panose="020F0502020204030204" pitchFamily="34" charset="0"/>
              </a:rPr>
              <a:t>IFF</a:t>
            </a:r>
          </a:p>
        </p:txBody>
      </p:sp>
      <p:cxnSp>
        <p:nvCxnSpPr>
          <p:cNvPr id="5" name="Elbow Connector 4">
            <a:extLst>
              <a:ext uri="{FF2B5EF4-FFF2-40B4-BE49-F238E27FC236}">
                <a16:creationId xmlns:a16="http://schemas.microsoft.com/office/drawing/2014/main" id="{27B81BA3-4627-1041-6137-B056974CDAA6}"/>
              </a:ext>
            </a:extLst>
          </p:cNvPr>
          <p:cNvCxnSpPr>
            <a:cxnSpLocks/>
            <a:endCxn id="4" idx="1"/>
          </p:cNvCxnSpPr>
          <p:nvPr userDrawn="1"/>
        </p:nvCxnSpPr>
        <p:spPr>
          <a:xfrm>
            <a:off x="2471027" y="1584316"/>
            <a:ext cx="1627626" cy="514087"/>
          </a:xfrm>
          <a:prstGeom prst="bentConnector2">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Elbow Connector 5">
            <a:extLst>
              <a:ext uri="{FF2B5EF4-FFF2-40B4-BE49-F238E27FC236}">
                <a16:creationId xmlns:a16="http://schemas.microsoft.com/office/drawing/2014/main" id="{7DDA1266-C349-A6B3-E497-E9B396ECD255}"/>
              </a:ext>
            </a:extLst>
          </p:cNvPr>
          <p:cNvCxnSpPr>
            <a:cxnSpLocks/>
            <a:stCxn id="4" idx="7"/>
          </p:cNvCxnSpPr>
          <p:nvPr userDrawn="1"/>
        </p:nvCxnSpPr>
        <p:spPr>
          <a:xfrm rot="5400000" flipH="1" flipV="1">
            <a:off x="5393497" y="1236167"/>
            <a:ext cx="514087" cy="1210387"/>
          </a:xfrm>
          <a:prstGeom prst="bentConnector2">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F4A7D509-DA53-D3FF-1879-96B525007199}"/>
              </a:ext>
            </a:extLst>
          </p:cNvPr>
          <p:cNvCxnSpPr>
            <a:stCxn id="4" idx="3"/>
          </p:cNvCxnSpPr>
          <p:nvPr userDrawn="1"/>
        </p:nvCxnSpPr>
        <p:spPr>
          <a:xfrm rot="5400000">
            <a:off x="3140514" y="2375610"/>
            <a:ext cx="288653" cy="1627626"/>
          </a:xfrm>
          <a:prstGeom prst="bentConnector2">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CB73AA33-1803-C0E2-91DB-AF6CD29CF1BF}"/>
              </a:ext>
            </a:extLst>
          </p:cNvPr>
          <p:cNvCxnSpPr>
            <a:stCxn id="4" idx="5"/>
          </p:cNvCxnSpPr>
          <p:nvPr userDrawn="1"/>
        </p:nvCxnSpPr>
        <p:spPr>
          <a:xfrm rot="16200000" flipH="1">
            <a:off x="5506213" y="2584230"/>
            <a:ext cx="288653" cy="1210385"/>
          </a:xfrm>
          <a:prstGeom prst="bentConnector2">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Footer Placeholder 5">
            <a:extLst>
              <a:ext uri="{FF2B5EF4-FFF2-40B4-BE49-F238E27FC236}">
                <a16:creationId xmlns:a16="http://schemas.microsoft.com/office/drawing/2014/main" id="{F6464252-4881-9D0C-4B59-ABB42CBC85D1}"/>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r>
              <a:rPr lang="en-US"/>
              <a:t>© IFF. All rights reserved.  |</a:t>
            </a:r>
          </a:p>
        </p:txBody>
      </p:sp>
      <p:sp>
        <p:nvSpPr>
          <p:cNvPr id="13" name="Slide Number Placeholder 5">
            <a:extLst>
              <a:ext uri="{FF2B5EF4-FFF2-40B4-BE49-F238E27FC236}">
                <a16:creationId xmlns:a16="http://schemas.microsoft.com/office/drawing/2014/main" id="{CCD13440-0C25-394C-30D8-AE504DADF0D8}"/>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pic>
        <p:nvPicPr>
          <p:cNvPr id="10" name="Picture 9" descr="Logo&#10;&#10;Description automatically generated">
            <a:extLst>
              <a:ext uri="{FF2B5EF4-FFF2-40B4-BE49-F238E27FC236}">
                <a16:creationId xmlns:a16="http://schemas.microsoft.com/office/drawing/2014/main" id="{105122FE-43FD-33C3-FEA7-3FA331E51D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853041"/>
            <a:ext cx="294613" cy="228600"/>
          </a:xfrm>
          <a:prstGeom prst="rect">
            <a:avLst/>
          </a:prstGeom>
        </p:spPr>
      </p:pic>
    </p:spTree>
    <p:extLst>
      <p:ext uri="{BB962C8B-B14F-4D97-AF65-F5344CB8AC3E}">
        <p14:creationId xmlns:p14="http://schemas.microsoft.com/office/powerpoint/2010/main" val="3819829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 Photo and Quot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062E5EB-459E-AF07-CB8B-7388AE51731B}"/>
              </a:ext>
            </a:extLst>
          </p:cNvPr>
          <p:cNvSpPr>
            <a:spLocks noGrp="1"/>
          </p:cNvSpPr>
          <p:nvPr>
            <p:ph type="pic" sz="quarter" idx="13"/>
          </p:nvPr>
        </p:nvSpPr>
        <p:spPr>
          <a:xfrm>
            <a:off x="4800600" y="-1"/>
            <a:ext cx="4343400" cy="3276593"/>
          </a:xfrm>
        </p:spPr>
        <p:txBody>
          <a:bodyPr/>
          <a:lstStyle/>
          <a:p>
            <a:r>
              <a:rPr lang="en-US"/>
              <a:t>Click icon to add picture</a:t>
            </a:r>
          </a:p>
        </p:txBody>
      </p:sp>
      <p:sp>
        <p:nvSpPr>
          <p:cNvPr id="7" name="Slide Number Placeholder 6">
            <a:extLst>
              <a:ext uri="{FF2B5EF4-FFF2-40B4-BE49-F238E27FC236}">
                <a16:creationId xmlns:a16="http://schemas.microsoft.com/office/drawing/2014/main" id="{15CD76BA-6F9C-6DFC-E946-25E3356F892C}"/>
              </a:ext>
            </a:extLst>
          </p:cNvPr>
          <p:cNvSpPr>
            <a:spLocks noGrp="1"/>
          </p:cNvSpPr>
          <p:nvPr>
            <p:ph type="sldNum" sz="quarter" idx="12"/>
          </p:nvPr>
        </p:nvSpPr>
        <p:spPr>
          <a:xfrm>
            <a:off x="1752600" y="4720828"/>
            <a:ext cx="2133600" cy="273844"/>
          </a:xfrm>
        </p:spPr>
        <p:txBody>
          <a:bodyPr lIns="0" rIns="0"/>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3" name="Rectangle 2">
            <a:extLst>
              <a:ext uri="{FF2B5EF4-FFF2-40B4-BE49-F238E27FC236}">
                <a16:creationId xmlns:a16="http://schemas.microsoft.com/office/drawing/2014/main" id="{54E4D7F8-F458-8EAD-7439-F3C4292CDCF3}"/>
              </a:ext>
            </a:extLst>
          </p:cNvPr>
          <p:cNvSpPr/>
          <p:nvPr userDrawn="1"/>
        </p:nvSpPr>
        <p:spPr>
          <a:xfrm>
            <a:off x="4800600" y="3257550"/>
            <a:ext cx="4343400" cy="1885950"/>
          </a:xfrm>
          <a:prstGeom prst="rect">
            <a:avLst/>
          </a:prstGeom>
          <a:gradFill flip="none" rotWithShape="1">
            <a:gsLst>
              <a:gs pos="0">
                <a:srgbClr val="DAAA00"/>
              </a:gs>
              <a:gs pos="80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Title 1">
            <a:extLst>
              <a:ext uri="{FF2B5EF4-FFF2-40B4-BE49-F238E27FC236}">
                <a16:creationId xmlns:a16="http://schemas.microsoft.com/office/drawing/2014/main" id="{A8E1089F-D129-F7C0-DE22-2FDC44EEBDAC}"/>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92B8EB27-94B0-EFBC-5BEE-17CBB66AE3DE}"/>
              </a:ext>
            </a:extLst>
          </p:cNvPr>
          <p:cNvCxnSpPr>
            <a:cxnSpLocks/>
          </p:cNvCxnSpPr>
          <p:nvPr userDrawn="1"/>
        </p:nvCxnSpPr>
        <p:spPr>
          <a:xfrm>
            <a:off x="365760" y="788908"/>
            <a:ext cx="40538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5D21E5A-705F-640F-9F2E-2FC4CFE61057}"/>
              </a:ext>
            </a:extLst>
          </p:cNvPr>
          <p:cNvSpPr>
            <a:spLocks noGrp="1"/>
          </p:cNvSpPr>
          <p:nvPr>
            <p:ph type="body" sz="quarter" idx="14"/>
          </p:nvPr>
        </p:nvSpPr>
        <p:spPr>
          <a:xfrm>
            <a:off x="384175" y="1200150"/>
            <a:ext cx="4035425" cy="3276600"/>
          </a:xfrm>
        </p:spPr>
        <p:txBody>
          <a:bodyPr/>
          <a:lstStyle>
            <a:lvl1pPr marL="285750" indent="-285750">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pic>
        <p:nvPicPr>
          <p:cNvPr id="14" name="Picture 13">
            <a:extLst>
              <a:ext uri="{FF2B5EF4-FFF2-40B4-BE49-F238E27FC236}">
                <a16:creationId xmlns:a16="http://schemas.microsoft.com/office/drawing/2014/main" id="{CA711192-3D9F-55B8-CE11-DA31F9D9671B}"/>
              </a:ext>
            </a:extLst>
          </p:cNvPr>
          <p:cNvPicPr>
            <a:picLocks noChangeAspect="1"/>
          </p:cNvPicPr>
          <p:nvPr userDrawn="1"/>
        </p:nvPicPr>
        <p:blipFill>
          <a:blip r:embed="rId2">
            <a:lum bright="100000"/>
            <a:alphaModFix amt="10000"/>
          </a:blip>
          <a:stretch>
            <a:fillRect/>
          </a:stretch>
        </p:blipFill>
        <p:spPr>
          <a:xfrm>
            <a:off x="5137673" y="3586864"/>
            <a:ext cx="1258824" cy="1049020"/>
          </a:xfrm>
          <a:prstGeom prst="rect">
            <a:avLst/>
          </a:prstGeom>
        </p:spPr>
      </p:pic>
      <p:sp>
        <p:nvSpPr>
          <p:cNvPr id="15" name="Footer Placeholder 5">
            <a:extLst>
              <a:ext uri="{FF2B5EF4-FFF2-40B4-BE49-F238E27FC236}">
                <a16:creationId xmlns:a16="http://schemas.microsoft.com/office/drawing/2014/main" id="{BF8B63D6-43CC-7DEE-1BA5-16A2DE8E9E19}"/>
              </a:ext>
            </a:extLst>
          </p:cNvPr>
          <p:cNvSpPr>
            <a:spLocks noGrp="1"/>
          </p:cNvSpPr>
          <p:nvPr>
            <p:ph type="ftr" sz="quarter" idx="11"/>
          </p:nvPr>
        </p:nvSpPr>
        <p:spPr>
          <a:xfrm>
            <a:off x="365760" y="4720828"/>
            <a:ext cx="2895600" cy="273844"/>
          </a:xfrm>
        </p:spPr>
        <p:txBody>
          <a:bodyPr/>
          <a:lstStyle>
            <a:lvl1pPr algn="l">
              <a:defRPr sz="800">
                <a:solidFill>
                  <a:schemeClr val="bg1">
                    <a:lumMod val="65000"/>
                  </a:schemeClr>
                </a:solidFill>
              </a:defRPr>
            </a:lvl1pPr>
          </a:lstStyle>
          <a:p>
            <a:r>
              <a:rPr lang="en-US"/>
              <a:t>© IFF. All rights reserved.  |</a:t>
            </a:r>
          </a:p>
        </p:txBody>
      </p:sp>
    </p:spTree>
    <p:extLst>
      <p:ext uri="{BB962C8B-B14F-4D97-AF65-F5344CB8AC3E}">
        <p14:creationId xmlns:p14="http://schemas.microsoft.com/office/powerpoint/2010/main" val="244844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 Three photo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E1089F-D129-F7C0-DE22-2FDC44EEBDAC}"/>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92B8EB27-94B0-EFBC-5BEE-17CBB66AE3DE}"/>
              </a:ext>
            </a:extLst>
          </p:cNvPr>
          <p:cNvCxnSpPr>
            <a:cxnSpLocks/>
          </p:cNvCxnSpPr>
          <p:nvPr userDrawn="1"/>
        </p:nvCxnSpPr>
        <p:spPr>
          <a:xfrm>
            <a:off x="365760" y="1200150"/>
            <a:ext cx="40538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5D21E5A-705F-640F-9F2E-2FC4CFE61057}"/>
              </a:ext>
            </a:extLst>
          </p:cNvPr>
          <p:cNvSpPr>
            <a:spLocks noGrp="1"/>
          </p:cNvSpPr>
          <p:nvPr>
            <p:ph type="body" sz="quarter" idx="14"/>
          </p:nvPr>
        </p:nvSpPr>
        <p:spPr>
          <a:xfrm>
            <a:off x="384175" y="1575841"/>
            <a:ext cx="4035425" cy="3060041"/>
          </a:xfrm>
        </p:spPr>
        <p:txBody>
          <a:bodyPr/>
          <a:lstStyle>
            <a:lvl1pPr marL="285750" indent="-285750">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Picture Placeholder 10">
            <a:extLst>
              <a:ext uri="{FF2B5EF4-FFF2-40B4-BE49-F238E27FC236}">
                <a16:creationId xmlns:a16="http://schemas.microsoft.com/office/drawing/2014/main" id="{51CD34DC-F50C-F74D-B681-B8EAC6A7D07E}"/>
              </a:ext>
            </a:extLst>
          </p:cNvPr>
          <p:cNvSpPr>
            <a:spLocks noGrp="1"/>
          </p:cNvSpPr>
          <p:nvPr>
            <p:ph type="pic" sz="quarter" idx="15"/>
          </p:nvPr>
        </p:nvSpPr>
        <p:spPr>
          <a:xfrm>
            <a:off x="4800601" y="-1"/>
            <a:ext cx="2157334" cy="2978035"/>
          </a:xfrm>
        </p:spPr>
        <p:txBody>
          <a:bodyPr/>
          <a:lstStyle>
            <a:lvl1pPr>
              <a:defRPr sz="1600"/>
            </a:lvl1pPr>
          </a:lstStyle>
          <a:p>
            <a:r>
              <a:rPr lang="en-US"/>
              <a:t>Click icon to add picture</a:t>
            </a:r>
          </a:p>
        </p:txBody>
      </p:sp>
      <p:sp>
        <p:nvSpPr>
          <p:cNvPr id="5" name="Picture Placeholder 10">
            <a:extLst>
              <a:ext uri="{FF2B5EF4-FFF2-40B4-BE49-F238E27FC236}">
                <a16:creationId xmlns:a16="http://schemas.microsoft.com/office/drawing/2014/main" id="{3841CE97-8BC9-F9C3-144D-F571644ED482}"/>
              </a:ext>
            </a:extLst>
          </p:cNvPr>
          <p:cNvSpPr>
            <a:spLocks noGrp="1"/>
          </p:cNvSpPr>
          <p:nvPr>
            <p:ph type="pic" sz="quarter" idx="16"/>
          </p:nvPr>
        </p:nvSpPr>
        <p:spPr>
          <a:xfrm>
            <a:off x="6957935" y="-1"/>
            <a:ext cx="2186065" cy="2978035"/>
          </a:xfrm>
        </p:spPr>
        <p:txBody>
          <a:bodyPr/>
          <a:lstStyle>
            <a:lvl1pPr>
              <a:defRPr sz="1600"/>
            </a:lvl1pPr>
          </a:lstStyle>
          <a:p>
            <a:r>
              <a:rPr lang="en-US"/>
              <a:t>Click icon to add picture</a:t>
            </a:r>
          </a:p>
        </p:txBody>
      </p:sp>
      <p:sp>
        <p:nvSpPr>
          <p:cNvPr id="11" name="Picture Placeholder 10">
            <a:extLst>
              <a:ext uri="{FF2B5EF4-FFF2-40B4-BE49-F238E27FC236}">
                <a16:creationId xmlns:a16="http://schemas.microsoft.com/office/drawing/2014/main" id="{5062E5EB-459E-AF07-CB8B-7388AE51731B}"/>
              </a:ext>
            </a:extLst>
          </p:cNvPr>
          <p:cNvSpPr>
            <a:spLocks noGrp="1"/>
          </p:cNvSpPr>
          <p:nvPr>
            <p:ph type="pic" sz="quarter" idx="13"/>
          </p:nvPr>
        </p:nvSpPr>
        <p:spPr>
          <a:xfrm>
            <a:off x="4800600" y="2978046"/>
            <a:ext cx="4343400" cy="2165454"/>
          </a:xfrm>
        </p:spPr>
        <p:txBody>
          <a:bodyPr/>
          <a:lstStyle>
            <a:lvl1pPr>
              <a:defRPr sz="1600"/>
            </a:lvl1pPr>
          </a:lstStyle>
          <a:p>
            <a:r>
              <a:rPr lang="en-US"/>
              <a:t>Click icon to add picture</a:t>
            </a:r>
          </a:p>
        </p:txBody>
      </p:sp>
      <p:sp>
        <p:nvSpPr>
          <p:cNvPr id="9" name="Slide Number Placeholder 6">
            <a:extLst>
              <a:ext uri="{FF2B5EF4-FFF2-40B4-BE49-F238E27FC236}">
                <a16:creationId xmlns:a16="http://schemas.microsoft.com/office/drawing/2014/main" id="{B017A903-2C93-11A3-F8D2-C7326A355F08}"/>
              </a:ext>
            </a:extLst>
          </p:cNvPr>
          <p:cNvSpPr>
            <a:spLocks noGrp="1"/>
          </p:cNvSpPr>
          <p:nvPr>
            <p:ph type="sldNum" sz="quarter" idx="12"/>
          </p:nvPr>
        </p:nvSpPr>
        <p:spPr>
          <a:xfrm>
            <a:off x="1752600" y="4720828"/>
            <a:ext cx="2133600" cy="273844"/>
          </a:xfrm>
        </p:spPr>
        <p:txBody>
          <a:bodyPr lIns="0" rIns="0"/>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10" name="Footer Placeholder 5">
            <a:extLst>
              <a:ext uri="{FF2B5EF4-FFF2-40B4-BE49-F238E27FC236}">
                <a16:creationId xmlns:a16="http://schemas.microsoft.com/office/drawing/2014/main" id="{C6583E78-E503-A243-CB15-3A343EE04F4F}"/>
              </a:ext>
            </a:extLst>
          </p:cNvPr>
          <p:cNvSpPr>
            <a:spLocks noGrp="1"/>
          </p:cNvSpPr>
          <p:nvPr>
            <p:ph type="ftr" sz="quarter" idx="11"/>
          </p:nvPr>
        </p:nvSpPr>
        <p:spPr>
          <a:xfrm>
            <a:off x="365760" y="4720828"/>
            <a:ext cx="2895600" cy="273844"/>
          </a:xfrm>
        </p:spPr>
        <p:txBody>
          <a:bodyPr/>
          <a:lstStyle>
            <a:lvl1pPr algn="l">
              <a:defRPr sz="800">
                <a:solidFill>
                  <a:schemeClr val="bg1">
                    <a:lumMod val="65000"/>
                  </a:schemeClr>
                </a:solidFill>
              </a:defRPr>
            </a:lvl1pPr>
          </a:lstStyle>
          <a:p>
            <a:r>
              <a:rPr lang="en-US"/>
              <a:t>© IFF. All rights reserved.  |</a:t>
            </a:r>
          </a:p>
        </p:txBody>
      </p:sp>
    </p:spTree>
    <p:extLst>
      <p:ext uri="{BB962C8B-B14F-4D97-AF65-F5344CB8AC3E}">
        <p14:creationId xmlns:p14="http://schemas.microsoft.com/office/powerpoint/2010/main" val="28358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 Four Photo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E1089F-D129-F7C0-DE22-2FDC44EEBDAC}"/>
              </a:ext>
            </a:extLst>
          </p:cNvPr>
          <p:cNvSpPr>
            <a:spLocks noGrp="1"/>
          </p:cNvSpPr>
          <p:nvPr>
            <p:ph type="title"/>
          </p:nvPr>
        </p:nvSpPr>
        <p:spPr>
          <a:xfrm>
            <a:off x="365759" y="148828"/>
            <a:ext cx="4587241"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92B8EB27-94B0-EFBC-5BEE-17CBB66AE3DE}"/>
              </a:ext>
            </a:extLst>
          </p:cNvPr>
          <p:cNvCxnSpPr>
            <a:cxnSpLocks/>
          </p:cNvCxnSpPr>
          <p:nvPr userDrawn="1"/>
        </p:nvCxnSpPr>
        <p:spPr>
          <a:xfrm>
            <a:off x="365760" y="1200150"/>
            <a:ext cx="40538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5D21E5A-705F-640F-9F2E-2FC4CFE61057}"/>
              </a:ext>
            </a:extLst>
          </p:cNvPr>
          <p:cNvSpPr>
            <a:spLocks noGrp="1"/>
          </p:cNvSpPr>
          <p:nvPr>
            <p:ph type="body" sz="quarter" idx="14"/>
          </p:nvPr>
        </p:nvSpPr>
        <p:spPr>
          <a:xfrm>
            <a:off x="384175" y="1575841"/>
            <a:ext cx="4035425" cy="3060041"/>
          </a:xfrm>
        </p:spPr>
        <p:txBody>
          <a:bodyPr/>
          <a:lstStyle>
            <a:lvl1pPr marL="285750" indent="-285750">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Picture Placeholder 10">
            <a:extLst>
              <a:ext uri="{FF2B5EF4-FFF2-40B4-BE49-F238E27FC236}">
                <a16:creationId xmlns:a16="http://schemas.microsoft.com/office/drawing/2014/main" id="{51CD34DC-F50C-F74D-B681-B8EAC6A7D07E}"/>
              </a:ext>
            </a:extLst>
          </p:cNvPr>
          <p:cNvSpPr>
            <a:spLocks noGrp="1"/>
          </p:cNvSpPr>
          <p:nvPr>
            <p:ph type="pic" sz="quarter" idx="15"/>
          </p:nvPr>
        </p:nvSpPr>
        <p:spPr>
          <a:xfrm>
            <a:off x="5105400" y="0"/>
            <a:ext cx="2005949" cy="2571748"/>
          </a:xfrm>
        </p:spPr>
        <p:txBody>
          <a:bodyPr/>
          <a:lstStyle>
            <a:lvl1pPr>
              <a:defRPr sz="1600"/>
            </a:lvl1pPr>
          </a:lstStyle>
          <a:p>
            <a:r>
              <a:rPr lang="en-US"/>
              <a:t>Click icon to add picture</a:t>
            </a:r>
          </a:p>
        </p:txBody>
      </p:sp>
      <p:sp>
        <p:nvSpPr>
          <p:cNvPr id="5" name="Picture Placeholder 10">
            <a:extLst>
              <a:ext uri="{FF2B5EF4-FFF2-40B4-BE49-F238E27FC236}">
                <a16:creationId xmlns:a16="http://schemas.microsoft.com/office/drawing/2014/main" id="{3841CE97-8BC9-F9C3-144D-F571644ED482}"/>
              </a:ext>
            </a:extLst>
          </p:cNvPr>
          <p:cNvSpPr>
            <a:spLocks noGrp="1"/>
          </p:cNvSpPr>
          <p:nvPr>
            <p:ph type="pic" sz="quarter" idx="16"/>
          </p:nvPr>
        </p:nvSpPr>
        <p:spPr>
          <a:xfrm>
            <a:off x="7111336" y="0"/>
            <a:ext cx="2032664" cy="2571748"/>
          </a:xfrm>
        </p:spPr>
        <p:txBody>
          <a:bodyPr/>
          <a:lstStyle>
            <a:lvl1pPr>
              <a:defRPr sz="1600"/>
            </a:lvl1pPr>
          </a:lstStyle>
          <a:p>
            <a:r>
              <a:rPr lang="en-US"/>
              <a:t>Click icon to add picture</a:t>
            </a:r>
          </a:p>
        </p:txBody>
      </p:sp>
      <p:sp>
        <p:nvSpPr>
          <p:cNvPr id="2" name="Picture Placeholder 10">
            <a:extLst>
              <a:ext uri="{FF2B5EF4-FFF2-40B4-BE49-F238E27FC236}">
                <a16:creationId xmlns:a16="http://schemas.microsoft.com/office/drawing/2014/main" id="{5704CDA6-0965-4770-A7D9-DC52DBC21C9B}"/>
              </a:ext>
            </a:extLst>
          </p:cNvPr>
          <p:cNvSpPr>
            <a:spLocks noGrp="1"/>
          </p:cNvSpPr>
          <p:nvPr>
            <p:ph type="pic" sz="quarter" idx="17"/>
          </p:nvPr>
        </p:nvSpPr>
        <p:spPr>
          <a:xfrm>
            <a:off x="5105400" y="2571752"/>
            <a:ext cx="2005949" cy="2571748"/>
          </a:xfrm>
        </p:spPr>
        <p:txBody>
          <a:bodyPr/>
          <a:lstStyle>
            <a:lvl1pPr>
              <a:defRPr sz="1600"/>
            </a:lvl1pPr>
          </a:lstStyle>
          <a:p>
            <a:r>
              <a:rPr lang="en-US"/>
              <a:t>Click icon to add picture</a:t>
            </a:r>
          </a:p>
        </p:txBody>
      </p:sp>
      <p:sp>
        <p:nvSpPr>
          <p:cNvPr id="3" name="Picture Placeholder 10">
            <a:extLst>
              <a:ext uri="{FF2B5EF4-FFF2-40B4-BE49-F238E27FC236}">
                <a16:creationId xmlns:a16="http://schemas.microsoft.com/office/drawing/2014/main" id="{EA1F8A52-3ED0-B322-377D-FB66789688F4}"/>
              </a:ext>
            </a:extLst>
          </p:cNvPr>
          <p:cNvSpPr>
            <a:spLocks noGrp="1"/>
          </p:cNvSpPr>
          <p:nvPr>
            <p:ph type="pic" sz="quarter" idx="18"/>
          </p:nvPr>
        </p:nvSpPr>
        <p:spPr>
          <a:xfrm>
            <a:off x="7111336" y="2571752"/>
            <a:ext cx="2032664" cy="2571748"/>
          </a:xfrm>
        </p:spPr>
        <p:txBody>
          <a:bodyPr/>
          <a:lstStyle>
            <a:lvl1pPr>
              <a:defRPr sz="1600"/>
            </a:lvl1pPr>
          </a:lstStyle>
          <a:p>
            <a:r>
              <a:rPr lang="en-US"/>
              <a:t>Click icon to add picture</a:t>
            </a:r>
          </a:p>
        </p:txBody>
      </p:sp>
      <p:sp>
        <p:nvSpPr>
          <p:cNvPr id="9" name="Slide Number Placeholder 6">
            <a:extLst>
              <a:ext uri="{FF2B5EF4-FFF2-40B4-BE49-F238E27FC236}">
                <a16:creationId xmlns:a16="http://schemas.microsoft.com/office/drawing/2014/main" id="{698E3404-B595-DAF4-F26F-8C22C7F98323}"/>
              </a:ext>
            </a:extLst>
          </p:cNvPr>
          <p:cNvSpPr>
            <a:spLocks noGrp="1"/>
          </p:cNvSpPr>
          <p:nvPr>
            <p:ph type="sldNum" sz="quarter" idx="12"/>
          </p:nvPr>
        </p:nvSpPr>
        <p:spPr>
          <a:xfrm>
            <a:off x="1752600" y="4720828"/>
            <a:ext cx="2133600" cy="273844"/>
          </a:xfrm>
        </p:spPr>
        <p:txBody>
          <a:bodyPr lIns="0" rIns="0"/>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10" name="Footer Placeholder 5">
            <a:extLst>
              <a:ext uri="{FF2B5EF4-FFF2-40B4-BE49-F238E27FC236}">
                <a16:creationId xmlns:a16="http://schemas.microsoft.com/office/drawing/2014/main" id="{23505256-B8DC-123C-5F29-D8F59F3421AE}"/>
              </a:ext>
            </a:extLst>
          </p:cNvPr>
          <p:cNvSpPr>
            <a:spLocks noGrp="1"/>
          </p:cNvSpPr>
          <p:nvPr>
            <p:ph type="ftr" sz="quarter" idx="11"/>
          </p:nvPr>
        </p:nvSpPr>
        <p:spPr>
          <a:xfrm>
            <a:off x="365760" y="4720828"/>
            <a:ext cx="2895600" cy="273844"/>
          </a:xfrm>
        </p:spPr>
        <p:txBody>
          <a:bodyPr/>
          <a:lstStyle>
            <a:lvl1pPr algn="l">
              <a:defRPr sz="800">
                <a:solidFill>
                  <a:schemeClr val="bg1">
                    <a:lumMod val="65000"/>
                  </a:schemeClr>
                </a:solidFill>
              </a:defRPr>
            </a:lvl1pPr>
          </a:lstStyle>
          <a:p>
            <a:r>
              <a:rPr lang="en-US"/>
              <a:t>© IFF. All rights reserved.  |</a:t>
            </a:r>
          </a:p>
        </p:txBody>
      </p:sp>
    </p:spTree>
    <p:extLst>
      <p:ext uri="{BB962C8B-B14F-4D97-AF65-F5344CB8AC3E}">
        <p14:creationId xmlns:p14="http://schemas.microsoft.com/office/powerpoint/2010/main" val="10147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Slide - Gradient - CDFI Fund, AERIS, FHLB Chicago">
    <p:bg>
      <p:bgPr>
        <a:gradFill flip="none" rotWithShape="1">
          <a:gsLst>
            <a:gs pos="0">
              <a:srgbClr val="DAAA00"/>
            </a:gs>
            <a:gs pos="87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8321040" cy="640080"/>
          </a:xfrm>
        </p:spPr>
        <p:txBody>
          <a:bodyPr lIns="0" tIns="0" rIns="0" bIns="0" anchor="t" anchorCtr="0"/>
          <a:lstStyle>
            <a:lvl1pPr>
              <a:defRPr sz="3600">
                <a:solidFill>
                  <a:schemeClr val="bg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37218DFF-5E57-A5A3-CAC4-11E7BA712A7D}"/>
              </a:ext>
            </a:extLst>
          </p:cNvPr>
          <p:cNvSpPr>
            <a:spLocks noGrp="1"/>
          </p:cNvSpPr>
          <p:nvPr>
            <p:ph type="ftr" sz="quarter" idx="11"/>
          </p:nvPr>
        </p:nvSpPr>
        <p:spPr>
          <a:xfrm>
            <a:off x="5867400" y="4720828"/>
            <a:ext cx="2895600" cy="273844"/>
          </a:xfrm>
        </p:spPr>
        <p:txBody>
          <a:bodyPr/>
          <a:lstStyle>
            <a:lvl1pPr algn="r">
              <a:defRPr sz="800">
                <a:solidFill>
                  <a:schemeClr val="bg1"/>
                </a:solidFill>
              </a:defRPr>
            </a:lvl1pPr>
          </a:lstStyle>
          <a:p>
            <a:r>
              <a:rPr lang="en-US"/>
              <a:t>© IFF. All rights reserved.  |</a:t>
            </a:r>
          </a:p>
        </p:txBody>
      </p:sp>
      <p:sp>
        <p:nvSpPr>
          <p:cNvPr id="8" name="Slide Number Placeholder 5">
            <a:extLst>
              <a:ext uri="{FF2B5EF4-FFF2-40B4-BE49-F238E27FC236}">
                <a16:creationId xmlns:a16="http://schemas.microsoft.com/office/drawing/2014/main" id="{E9B5AA1A-849A-E3C2-A1FC-4B6FFDF581F4}"/>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solidFill>
              </a:defRPr>
            </a:lvl1pPr>
          </a:lstStyle>
          <a:p>
            <a:fld id="{48863090-B8EB-4EC8-819A-5C37F1C3D4BD}" type="slidenum">
              <a:rPr lang="en-US" smtClean="0"/>
              <a:pPr/>
              <a:t>‹#›</a:t>
            </a:fld>
            <a:endParaRPr lang="en-US"/>
          </a:p>
        </p:txBody>
      </p:sp>
      <p:grpSp>
        <p:nvGrpSpPr>
          <p:cNvPr id="9" name="Group 8">
            <a:extLst>
              <a:ext uri="{FF2B5EF4-FFF2-40B4-BE49-F238E27FC236}">
                <a16:creationId xmlns:a16="http://schemas.microsoft.com/office/drawing/2014/main" id="{65BB623A-373B-249F-75C4-225D127F6078}"/>
              </a:ext>
            </a:extLst>
          </p:cNvPr>
          <p:cNvGrpSpPr/>
          <p:nvPr userDrawn="1"/>
        </p:nvGrpSpPr>
        <p:grpSpPr>
          <a:xfrm>
            <a:off x="1881267" y="3812025"/>
            <a:ext cx="5381466" cy="631577"/>
            <a:chOff x="2133600" y="3562350"/>
            <a:chExt cx="5381466" cy="631577"/>
          </a:xfrm>
        </p:grpSpPr>
        <p:pic>
          <p:nvPicPr>
            <p:cNvPr id="10" name="Picture 9">
              <a:extLst>
                <a:ext uri="{FF2B5EF4-FFF2-40B4-BE49-F238E27FC236}">
                  <a16:creationId xmlns:a16="http://schemas.microsoft.com/office/drawing/2014/main" id="{7DCFDBA7-9446-6FFD-F4CD-643CAA237C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91000" y="3651296"/>
              <a:ext cx="820256" cy="542631"/>
            </a:xfrm>
            <a:prstGeom prst="rect">
              <a:avLst/>
            </a:prstGeom>
          </p:spPr>
        </p:pic>
        <p:pic>
          <p:nvPicPr>
            <p:cNvPr id="11" name="Picture 10">
              <a:extLst>
                <a:ext uri="{FF2B5EF4-FFF2-40B4-BE49-F238E27FC236}">
                  <a16:creationId xmlns:a16="http://schemas.microsoft.com/office/drawing/2014/main" id="{E21F6415-3A1D-8244-F7D2-9B778AEDA9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33600" y="3562350"/>
              <a:ext cx="1447031" cy="631577"/>
            </a:xfrm>
            <a:prstGeom prst="rect">
              <a:avLst/>
            </a:prstGeom>
          </p:spPr>
        </p:pic>
        <p:pic>
          <p:nvPicPr>
            <p:cNvPr id="12" name="Picture 11">
              <a:extLst>
                <a:ext uri="{FF2B5EF4-FFF2-40B4-BE49-F238E27FC236}">
                  <a16:creationId xmlns:a16="http://schemas.microsoft.com/office/drawing/2014/main" id="{1CAA5851-7D8E-2B9D-8C7B-9168FC7DAF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1625" y="3562350"/>
              <a:ext cx="1893441" cy="631577"/>
            </a:xfrm>
            <a:prstGeom prst="rect">
              <a:avLst/>
            </a:prstGeom>
          </p:spPr>
        </p:pic>
      </p:grpSp>
      <p:sp>
        <p:nvSpPr>
          <p:cNvPr id="14" name="Text Placeholder 13">
            <a:extLst>
              <a:ext uri="{FF2B5EF4-FFF2-40B4-BE49-F238E27FC236}">
                <a16:creationId xmlns:a16="http://schemas.microsoft.com/office/drawing/2014/main" id="{EDF5E429-463B-A1E8-46AB-70D206969CE3}"/>
              </a:ext>
            </a:extLst>
          </p:cNvPr>
          <p:cNvSpPr>
            <a:spLocks noGrp="1"/>
          </p:cNvSpPr>
          <p:nvPr>
            <p:ph type="body" sz="quarter" idx="12"/>
          </p:nvPr>
        </p:nvSpPr>
        <p:spPr>
          <a:xfrm>
            <a:off x="365125" y="895350"/>
            <a:ext cx="8321675" cy="2667000"/>
          </a:xfrm>
        </p:spPr>
        <p:txBody>
          <a:bodyPr/>
          <a:lstStyle>
            <a:lvl1pPr marL="0" indent="0" algn="ctr">
              <a:buNone/>
              <a:defRPr sz="2000">
                <a:solidFill>
                  <a:schemeClr val="bg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93735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FF Offices as of 5/1/23">
    <p:bg>
      <p:bgPr>
        <a:gradFill flip="none" rotWithShape="1">
          <a:gsLst>
            <a:gs pos="0">
              <a:srgbClr val="DAAA00"/>
            </a:gs>
            <a:gs pos="85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hasCustomPrompt="1"/>
          </p:nvPr>
        </p:nvSpPr>
        <p:spPr>
          <a:xfrm>
            <a:off x="365760" y="969452"/>
            <a:ext cx="8321040" cy="1524000"/>
          </a:xfrm>
        </p:spPr>
        <p:txBody>
          <a:bodyPr lIns="0" tIns="0" rIns="0" bIns="0" anchor="t" anchorCtr="0"/>
          <a:lstStyle>
            <a:lvl1pPr algn="ctr">
              <a:defRPr sz="4800">
                <a:solidFill>
                  <a:schemeClr val="bg1"/>
                </a:solidFill>
              </a:defRPr>
            </a:lvl1pPr>
          </a:lstStyle>
          <a:p>
            <a:r>
              <a:rPr lang="en-US"/>
              <a:t> </a:t>
            </a:r>
          </a:p>
        </p:txBody>
      </p:sp>
      <p:sp>
        <p:nvSpPr>
          <p:cNvPr id="3" name="TextBox 2">
            <a:extLst>
              <a:ext uri="{FF2B5EF4-FFF2-40B4-BE49-F238E27FC236}">
                <a16:creationId xmlns:a16="http://schemas.microsoft.com/office/drawing/2014/main" id="{49954795-88BC-0C99-F789-A140BCB46C39}"/>
              </a:ext>
            </a:extLst>
          </p:cNvPr>
          <p:cNvSpPr txBox="1"/>
          <p:nvPr userDrawn="1"/>
        </p:nvSpPr>
        <p:spPr>
          <a:xfrm>
            <a:off x="259080" y="2728347"/>
            <a:ext cx="8656320" cy="2129403"/>
          </a:xfrm>
          <a:prstGeom prst="rect">
            <a:avLst/>
          </a:prstGeom>
          <a:noFill/>
        </p:spPr>
        <p:txBody>
          <a:bodyPr wrap="square" numCol="6" spcCol="182880" rtlCol="0">
            <a:noAutofit/>
          </a:bodyPr>
          <a:lstStyle/>
          <a:p>
            <a:r>
              <a:rPr lang="en-US" sz="1000" b="1" i="0">
                <a:solidFill>
                  <a:schemeClr val="bg1"/>
                </a:solidFill>
                <a:latin typeface="Calibri" panose="020F0502020204030204" pitchFamily="34" charset="0"/>
              </a:rPr>
              <a:t>Illinois</a:t>
            </a:r>
          </a:p>
          <a:p>
            <a:r>
              <a:rPr lang="en-US" sz="1000" b="0" i="0">
                <a:solidFill>
                  <a:schemeClr val="bg1"/>
                </a:solidFill>
                <a:latin typeface="Calibri" panose="020F0502020204030204" pitchFamily="34" charset="0"/>
              </a:rPr>
              <a:t>333 South Wabash Ave.</a:t>
            </a:r>
          </a:p>
          <a:p>
            <a:r>
              <a:rPr lang="en-US" sz="1000" b="0" i="0">
                <a:solidFill>
                  <a:schemeClr val="bg1"/>
                </a:solidFill>
                <a:latin typeface="Calibri" panose="020F0502020204030204" pitchFamily="34" charset="0"/>
              </a:rPr>
              <a:t>Suite 2800</a:t>
            </a:r>
          </a:p>
          <a:p>
            <a:r>
              <a:rPr lang="en-US" sz="1000" b="0" i="0">
                <a:solidFill>
                  <a:schemeClr val="bg1"/>
                </a:solidFill>
                <a:latin typeface="Calibri" panose="020F0502020204030204" pitchFamily="34" charset="0"/>
              </a:rPr>
              <a:t>Chicago, IL 60604</a:t>
            </a:r>
          </a:p>
          <a:p>
            <a:r>
              <a:rPr lang="en-US" sz="1000" b="0" i="0">
                <a:solidFill>
                  <a:schemeClr val="bg1"/>
                </a:solidFill>
                <a:latin typeface="Calibri" panose="020F0502020204030204" pitchFamily="34" charset="0"/>
              </a:rPr>
              <a:t>312 629 0060</a:t>
            </a:r>
          </a:p>
          <a:p>
            <a:endParaRPr lang="en-US" sz="1000" b="0" i="0">
              <a:solidFill>
                <a:schemeClr val="bg1"/>
              </a:solidFill>
              <a:latin typeface="Calibri" panose="020F0502020204030204" pitchFamily="34" charset="0"/>
            </a:endParaRPr>
          </a:p>
          <a:p>
            <a:r>
              <a:rPr lang="en-US" sz="1000" b="0" i="0">
                <a:solidFill>
                  <a:schemeClr val="bg1"/>
                </a:solidFill>
                <a:latin typeface="Calibri" panose="020F0502020204030204" pitchFamily="34" charset="0"/>
              </a:rPr>
              <a:t>906 South Homan Ave.</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11</a:t>
            </a:r>
            <a:r>
              <a:rPr lang="en-US" sz="1000" b="0" i="0" baseline="30000">
                <a:solidFill>
                  <a:schemeClr val="bg1"/>
                </a:solidFill>
                <a:latin typeface="Calibri" panose="020F0502020204030204" pitchFamily="34" charset="0"/>
              </a:rPr>
              <a:t>th</a:t>
            </a:r>
            <a:r>
              <a:rPr lang="en-US" sz="1000" b="0" i="0">
                <a:solidFill>
                  <a:schemeClr val="bg1"/>
                </a:solidFill>
                <a:latin typeface="Calibri" panose="020F0502020204030204" pitchFamily="34" charset="0"/>
              </a:rPr>
              <a:t> Floor</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Chicago, IL 60624</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312 629 0060</a:t>
            </a: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r>
              <a:rPr lang="en-US" sz="1000" b="1" i="0">
                <a:solidFill>
                  <a:schemeClr val="bg1"/>
                </a:solidFill>
                <a:latin typeface="Calibri" panose="020F0502020204030204" pitchFamily="34" charset="0"/>
              </a:rPr>
              <a:t>Indiana</a:t>
            </a:r>
          </a:p>
          <a:p>
            <a:r>
              <a:rPr lang="en-US" sz="1000" b="0" i="0">
                <a:solidFill>
                  <a:schemeClr val="bg1"/>
                </a:solidFill>
                <a:latin typeface="Calibri" panose="020F0502020204030204" pitchFamily="34" charset="0"/>
              </a:rPr>
              <a:t>One Indiana Square</a:t>
            </a:r>
          </a:p>
          <a:p>
            <a:r>
              <a:rPr lang="en-US" sz="1000" b="0" i="0">
                <a:solidFill>
                  <a:schemeClr val="bg1"/>
                </a:solidFill>
                <a:latin typeface="Calibri" panose="020F0502020204030204" pitchFamily="34" charset="0"/>
              </a:rPr>
              <a:t>211 North Pennsylvania St.</a:t>
            </a:r>
          </a:p>
          <a:p>
            <a:r>
              <a:rPr lang="en-US" sz="1000" b="0" i="0">
                <a:solidFill>
                  <a:schemeClr val="bg1"/>
                </a:solidFill>
                <a:latin typeface="Calibri" panose="020F0502020204030204" pitchFamily="34" charset="0"/>
              </a:rPr>
              <a:t>Suite 2375</a:t>
            </a:r>
          </a:p>
          <a:p>
            <a:r>
              <a:rPr lang="en-US" sz="1000" b="0" i="0">
                <a:solidFill>
                  <a:schemeClr val="bg1"/>
                </a:solidFill>
                <a:latin typeface="Calibri" panose="020F0502020204030204" pitchFamily="34" charset="0"/>
              </a:rPr>
              <a:t>Indianapolis, IN 46204</a:t>
            </a:r>
          </a:p>
          <a:p>
            <a:r>
              <a:rPr lang="en-US" sz="1000" b="0" i="0">
                <a:solidFill>
                  <a:schemeClr val="bg1"/>
                </a:solidFill>
                <a:latin typeface="Calibri" panose="020F0502020204030204" pitchFamily="34" charset="0"/>
              </a:rPr>
              <a:t>317 860 6900</a:t>
            </a: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pPr marL="0" algn="l" defTabSz="914400" rtl="0" eaLnBrk="1" latinLnBrk="0" hangingPunct="1"/>
            <a:endParaRPr lang="en-US" sz="1000" b="1" i="0" kern="1200">
              <a:solidFill>
                <a:schemeClr val="bg1"/>
              </a:solidFill>
              <a:latin typeface="Calibri" panose="020F0502020204030204" pitchFamily="34" charset="0"/>
              <a:ea typeface="+mn-ea"/>
              <a:cs typeface="+mn-cs"/>
            </a:endParaRPr>
          </a:p>
          <a:p>
            <a:pPr marL="0" algn="l" defTabSz="914400" rtl="0" eaLnBrk="1" latinLnBrk="0" hangingPunct="1"/>
            <a:endParaRPr lang="en-US" sz="1000" b="1" i="0" kern="1200">
              <a:solidFill>
                <a:schemeClr val="bg1"/>
              </a:solidFill>
              <a:latin typeface="Calibri" panose="020F0502020204030204" pitchFamily="34" charset="0"/>
              <a:ea typeface="+mn-ea"/>
              <a:cs typeface="+mn-cs"/>
            </a:endParaRPr>
          </a:p>
          <a:p>
            <a:pPr marL="0" algn="l" defTabSz="914400" rtl="0" eaLnBrk="1" latinLnBrk="0" hangingPunct="1"/>
            <a:endParaRPr lang="en-US" sz="1000" b="1" i="0" kern="1200">
              <a:solidFill>
                <a:schemeClr val="bg1"/>
              </a:solidFill>
              <a:latin typeface="Calibri" panose="020F0502020204030204" pitchFamily="34" charset="0"/>
              <a:ea typeface="+mn-ea"/>
              <a:cs typeface="+mn-cs"/>
            </a:endParaRPr>
          </a:p>
          <a:p>
            <a:pPr marL="0" algn="l" defTabSz="914400" rtl="0" eaLnBrk="1" latinLnBrk="0" hangingPunct="1"/>
            <a:endParaRPr lang="en-US" sz="1000" b="1" i="0" kern="1200">
              <a:solidFill>
                <a:schemeClr val="bg1"/>
              </a:solidFill>
              <a:latin typeface="Calibri" panose="020F0502020204030204" pitchFamily="34" charset="0"/>
              <a:ea typeface="+mn-ea"/>
              <a:cs typeface="+mn-cs"/>
            </a:endParaRPr>
          </a:p>
          <a:p>
            <a:pPr marL="0" algn="l" defTabSz="914400" rtl="0" eaLnBrk="1" latinLnBrk="0" hangingPunct="1"/>
            <a:r>
              <a:rPr lang="en-US" sz="1000" b="1" i="0" kern="1200">
                <a:solidFill>
                  <a:schemeClr val="bg1"/>
                </a:solidFill>
                <a:latin typeface="Calibri" panose="020F0502020204030204" pitchFamily="34" charset="0"/>
                <a:ea typeface="+mn-ea"/>
                <a:cs typeface="+mn-cs"/>
              </a:rPr>
              <a:t>Michigan</a:t>
            </a:r>
          </a:p>
          <a:p>
            <a:r>
              <a:rPr lang="en-US" sz="1000" b="0" i="0">
                <a:solidFill>
                  <a:schemeClr val="bg1"/>
                </a:solidFill>
                <a:latin typeface="Calibri" panose="020F0502020204030204" pitchFamily="34" charset="0"/>
              </a:rPr>
              <a:t>3011 West Grand Blvd.</a:t>
            </a:r>
          </a:p>
          <a:p>
            <a:r>
              <a:rPr lang="en-US" sz="1000" b="0" i="0">
                <a:solidFill>
                  <a:schemeClr val="bg1"/>
                </a:solidFill>
                <a:latin typeface="Calibri" panose="020F0502020204030204" pitchFamily="34" charset="0"/>
              </a:rPr>
              <a:t>Suite 1715</a:t>
            </a:r>
          </a:p>
          <a:p>
            <a:r>
              <a:rPr lang="en-US" sz="1000" b="0" i="0">
                <a:solidFill>
                  <a:schemeClr val="bg1"/>
                </a:solidFill>
                <a:latin typeface="Calibri" panose="020F0502020204030204" pitchFamily="34" charset="0"/>
              </a:rPr>
              <a:t>Detroit, MI 48202</a:t>
            </a:r>
          </a:p>
          <a:p>
            <a:r>
              <a:rPr lang="en-US" sz="1000" b="0" i="0">
                <a:solidFill>
                  <a:schemeClr val="bg1"/>
                </a:solidFill>
                <a:latin typeface="Calibri" panose="020F0502020204030204" pitchFamily="34" charset="0"/>
              </a:rPr>
              <a:t>313 309 7825</a:t>
            </a:r>
          </a:p>
          <a:p>
            <a:endParaRPr lang="en-US" sz="1000" b="0" i="0">
              <a:solidFill>
                <a:schemeClr val="bg1"/>
              </a:solidFill>
              <a:latin typeface="Calibri" panose="020F0502020204030204" pitchFamily="34" charset="0"/>
            </a:endParaRPr>
          </a:p>
          <a:p>
            <a:r>
              <a:rPr lang="en-US" sz="1000" b="0" i="0">
                <a:solidFill>
                  <a:schemeClr val="bg1"/>
                </a:solidFill>
                <a:latin typeface="Calibri" panose="020F0502020204030204" pitchFamily="34" charset="0"/>
              </a:rPr>
              <a:t>1420 Madison Ave. SE</a:t>
            </a:r>
          </a:p>
          <a:p>
            <a:r>
              <a:rPr lang="en-US" sz="1000" b="0" i="0">
                <a:solidFill>
                  <a:schemeClr val="bg1"/>
                </a:solidFill>
                <a:latin typeface="Calibri" panose="020F0502020204030204" pitchFamily="34" charset="0"/>
              </a:rPr>
              <a:t>Grand Rapids, MI 49507</a:t>
            </a:r>
          </a:p>
          <a:p>
            <a:r>
              <a:rPr lang="en-US" sz="1000" b="0" i="0">
                <a:solidFill>
                  <a:schemeClr val="bg1"/>
                </a:solidFill>
                <a:latin typeface="Calibri" panose="020F0502020204030204" pitchFamily="34" charset="0"/>
              </a:rPr>
              <a:t>616 282 6760</a:t>
            </a: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pPr marL="0" algn="l" defTabSz="914400" rtl="0" eaLnBrk="1" latinLnBrk="0" hangingPunct="1"/>
            <a:r>
              <a:rPr lang="en-US" sz="1000" b="1" i="0" kern="1200">
                <a:solidFill>
                  <a:schemeClr val="bg1"/>
                </a:solidFill>
                <a:latin typeface="Calibri" panose="020F0502020204030204" pitchFamily="34" charset="0"/>
                <a:ea typeface="+mn-ea"/>
                <a:cs typeface="+mn-cs"/>
              </a:rPr>
              <a:t>Missouri</a:t>
            </a:r>
          </a:p>
          <a:p>
            <a:r>
              <a:rPr lang="en-US" sz="1000" b="0" i="0">
                <a:solidFill>
                  <a:schemeClr val="bg1"/>
                </a:solidFill>
                <a:latin typeface="Calibri" panose="020F0502020204030204" pitchFamily="34" charset="0"/>
              </a:rPr>
              <a:t>Delmar Divine</a:t>
            </a:r>
          </a:p>
          <a:p>
            <a:r>
              <a:rPr lang="en-US" sz="1000" b="0" i="0">
                <a:solidFill>
                  <a:schemeClr val="bg1"/>
                </a:solidFill>
                <a:latin typeface="Calibri" panose="020F0502020204030204" pitchFamily="34" charset="0"/>
              </a:rPr>
              <a:t>5501 Delmar Blvd.</a:t>
            </a:r>
          </a:p>
          <a:p>
            <a:r>
              <a:rPr lang="en-US" sz="1000" b="0" i="0">
                <a:solidFill>
                  <a:schemeClr val="bg1"/>
                </a:solidFill>
                <a:latin typeface="Calibri" panose="020F0502020204030204" pitchFamily="34" charset="0"/>
              </a:rPr>
              <a:t>Suite B510</a:t>
            </a:r>
          </a:p>
          <a:p>
            <a:r>
              <a:rPr lang="en-US" sz="1000" b="0" i="0">
                <a:solidFill>
                  <a:schemeClr val="bg1"/>
                </a:solidFill>
                <a:latin typeface="Calibri" panose="020F0502020204030204" pitchFamily="34" charset="0"/>
              </a:rPr>
              <a:t>St. Louis, MO 63112</a:t>
            </a:r>
          </a:p>
          <a:p>
            <a:r>
              <a:rPr lang="en-US" sz="1000" b="0" i="0">
                <a:solidFill>
                  <a:schemeClr val="bg1"/>
                </a:solidFill>
                <a:latin typeface="Calibri" panose="020F0502020204030204" pitchFamily="34" charset="0"/>
              </a:rPr>
              <a:t>314 588 8840</a:t>
            </a:r>
          </a:p>
          <a:p>
            <a:endParaRPr lang="en-US" sz="1000" b="0" i="0">
              <a:solidFill>
                <a:schemeClr val="bg1"/>
              </a:solidFill>
              <a:latin typeface="Calibri" panose="020F0502020204030204" pitchFamily="34" charset="0"/>
            </a:endParaRPr>
          </a:p>
          <a:p>
            <a:r>
              <a:rPr lang="en-US" sz="1000" b="0" i="0">
                <a:solidFill>
                  <a:schemeClr val="bg1"/>
                </a:solidFill>
                <a:latin typeface="Calibri" panose="020F0502020204030204" pitchFamily="34" charset="0"/>
              </a:rPr>
              <a:t>4177 Broadway Blvd.</a:t>
            </a:r>
          </a:p>
          <a:p>
            <a:r>
              <a:rPr lang="en-US" sz="1000" b="0" i="0">
                <a:solidFill>
                  <a:schemeClr val="bg1"/>
                </a:solidFill>
                <a:latin typeface="Calibri" panose="020F0502020204030204" pitchFamily="34" charset="0"/>
              </a:rPr>
              <a:t>Suite 100</a:t>
            </a:r>
          </a:p>
          <a:p>
            <a:r>
              <a:rPr lang="en-US" sz="1000" b="0" i="0">
                <a:solidFill>
                  <a:schemeClr val="bg1"/>
                </a:solidFill>
                <a:latin typeface="Calibri" panose="020F0502020204030204" pitchFamily="34" charset="0"/>
              </a:rPr>
              <a:t>Kansas City, MO 64111</a:t>
            </a:r>
          </a:p>
          <a:p>
            <a:r>
              <a:rPr lang="en-US" sz="1000" b="0" i="0">
                <a:solidFill>
                  <a:schemeClr val="bg1"/>
                </a:solidFill>
                <a:latin typeface="Calibri" panose="020F0502020204030204" pitchFamily="34" charset="0"/>
              </a:rPr>
              <a:t>816 335 4200</a:t>
            </a: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pPr marL="0" algn="l" defTabSz="914400" rtl="0" eaLnBrk="1" latinLnBrk="0" hangingPunct="1"/>
            <a:r>
              <a:rPr lang="en-US" sz="1000" b="1" i="0" kern="1200">
                <a:solidFill>
                  <a:schemeClr val="bg1"/>
                </a:solidFill>
                <a:latin typeface="Calibri" panose="020F0502020204030204" pitchFamily="34" charset="0"/>
                <a:ea typeface="+mn-ea"/>
                <a:cs typeface="+mn-cs"/>
              </a:rPr>
              <a:t>Ohio</a:t>
            </a:r>
            <a:r>
              <a:rPr lang="en-US" sz="1000" b="0" i="0" kern="1200">
                <a:solidFill>
                  <a:schemeClr val="bg1"/>
                </a:solidFill>
                <a:latin typeface="Calibri" panose="020F0502020204030204" pitchFamily="34" charset="0"/>
                <a:ea typeface="+mn-ea"/>
                <a:cs typeface="+mn-cs"/>
              </a:rPr>
              <a:t> </a:t>
            </a:r>
          </a:p>
          <a:p>
            <a:r>
              <a:rPr lang="en-US" sz="1000" b="0" i="0">
                <a:solidFill>
                  <a:schemeClr val="bg1"/>
                </a:solidFill>
                <a:latin typeface="Calibri" panose="020F0502020204030204" pitchFamily="34" charset="0"/>
              </a:rPr>
              <a:t>172 E. State St.</a:t>
            </a:r>
          </a:p>
          <a:p>
            <a:r>
              <a:rPr lang="en-US" sz="1000" b="0" i="0">
                <a:solidFill>
                  <a:schemeClr val="bg1"/>
                </a:solidFill>
                <a:latin typeface="Calibri" panose="020F0502020204030204" pitchFamily="34" charset="0"/>
              </a:rPr>
              <a:t>Suite 203</a:t>
            </a:r>
          </a:p>
          <a:p>
            <a:r>
              <a:rPr lang="en-US" sz="1000" b="0" i="0">
                <a:solidFill>
                  <a:schemeClr val="bg1"/>
                </a:solidFill>
                <a:latin typeface="Calibri" panose="020F0502020204030204" pitchFamily="34" charset="0"/>
              </a:rPr>
              <a:t>Columbus, OH 43215</a:t>
            </a:r>
          </a:p>
          <a:p>
            <a:r>
              <a:rPr lang="en-US" sz="1000" b="0" i="0">
                <a:solidFill>
                  <a:schemeClr val="bg1"/>
                </a:solidFill>
                <a:latin typeface="Calibri" panose="020F0502020204030204" pitchFamily="34" charset="0"/>
              </a:rPr>
              <a:t>614 484 1811</a:t>
            </a:r>
          </a:p>
          <a:p>
            <a:endParaRPr lang="en-US" sz="1000" b="0" i="0">
              <a:solidFill>
                <a:schemeClr val="bg1"/>
              </a:solidFill>
              <a:latin typeface="Calibri" panose="020F0502020204030204" pitchFamily="34" charset="0"/>
            </a:endParaRPr>
          </a:p>
          <a:p>
            <a:r>
              <a:rPr lang="en-US" sz="1000" b="0" i="0" u="none" strike="noStrike">
                <a:solidFill>
                  <a:schemeClr val="bg1"/>
                </a:solidFill>
                <a:effectLst/>
                <a:latin typeface="Calibri" panose="020F0502020204030204" pitchFamily="34" charset="0"/>
                <a:cs typeface="Calibri" panose="020F0502020204030204" pitchFamily="34" charset="0"/>
              </a:rPr>
              <a:t>The Caxton Building</a:t>
            </a:r>
          </a:p>
          <a:p>
            <a:r>
              <a:rPr lang="en-US" sz="1000" b="0" i="0" u="none" strike="noStrike">
                <a:solidFill>
                  <a:schemeClr val="bg1"/>
                </a:solidFill>
                <a:effectLst/>
                <a:latin typeface="Calibri" panose="020F0502020204030204" pitchFamily="34" charset="0"/>
                <a:cs typeface="Calibri" panose="020F0502020204030204" pitchFamily="34" charset="0"/>
              </a:rPr>
              <a:t>812 Huron Road East</a:t>
            </a:r>
          </a:p>
          <a:p>
            <a:r>
              <a:rPr lang="en-US" sz="1000" b="0" i="0" u="none" strike="noStrike">
                <a:solidFill>
                  <a:schemeClr val="bg1"/>
                </a:solidFill>
                <a:effectLst/>
                <a:latin typeface="Calibri" panose="020F0502020204030204" pitchFamily="34" charset="0"/>
                <a:cs typeface="Calibri" panose="020F0502020204030204" pitchFamily="34" charset="0"/>
              </a:rPr>
              <a:t>Suite 490</a:t>
            </a:r>
          </a:p>
          <a:p>
            <a:r>
              <a:rPr lang="en-US" sz="1000" b="0" i="0" u="none" strike="noStrike">
                <a:solidFill>
                  <a:schemeClr val="bg1"/>
                </a:solidFill>
                <a:effectLst/>
                <a:latin typeface="Calibri" panose="020F0502020204030204" pitchFamily="34" charset="0"/>
                <a:cs typeface="Calibri" panose="020F0502020204030204" pitchFamily="34" charset="0"/>
              </a:rPr>
              <a:t>Cleveland, OH 44115</a:t>
            </a:r>
            <a:br>
              <a:rPr lang="en-US" sz="1000" b="0" i="0" u="none" strike="noStrike">
                <a:solidFill>
                  <a:schemeClr val="bg1"/>
                </a:solidFill>
                <a:effectLst/>
                <a:latin typeface="Calibri" panose="020F0502020204030204" pitchFamily="34" charset="0"/>
                <a:cs typeface="Calibri" panose="020F0502020204030204" pitchFamily="34" charset="0"/>
              </a:rPr>
            </a:br>
            <a:r>
              <a:rPr lang="en-US" sz="1000" b="0" i="0" u="none" strike="noStrike">
                <a:solidFill>
                  <a:schemeClr val="bg1"/>
                </a:solidFill>
                <a:effectLst/>
                <a:latin typeface="Calibri" panose="020F0502020204030204" pitchFamily="34" charset="0"/>
                <a:cs typeface="Calibri" panose="020F0502020204030204" pitchFamily="34" charset="0"/>
              </a:rPr>
              <a:t>216 354 4562</a:t>
            </a:r>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pPr marL="0" algn="l" defTabSz="914400" rtl="0" eaLnBrk="1" latinLnBrk="0" hangingPunct="1"/>
            <a:r>
              <a:rPr lang="en-US" sz="1000" b="1" i="0" kern="1200">
                <a:solidFill>
                  <a:schemeClr val="bg1"/>
                </a:solidFill>
                <a:latin typeface="Calibri" panose="020F0502020204030204" pitchFamily="34" charset="0"/>
                <a:ea typeface="+mn-ea"/>
                <a:cs typeface="+mn-cs"/>
              </a:rPr>
              <a:t>Wisconsin</a:t>
            </a:r>
          </a:p>
          <a:p>
            <a:r>
              <a:rPr lang="en-US" sz="1000" b="0" i="0">
                <a:solidFill>
                  <a:schemeClr val="bg1"/>
                </a:solidFill>
                <a:latin typeface="Calibri" panose="020F0502020204030204" pitchFamily="34" charset="0"/>
              </a:rPr>
              <a:t>c/o Milwaukee</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333 South Wabash Ave.</a:t>
            </a:r>
          </a:p>
          <a:p>
            <a:r>
              <a:rPr lang="en-US" sz="1000" b="0" i="0">
                <a:solidFill>
                  <a:schemeClr val="bg1"/>
                </a:solidFill>
                <a:latin typeface="Calibri" panose="020F0502020204030204" pitchFamily="34" charset="0"/>
              </a:rPr>
              <a:t>Suite 2800</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Chicago, IL 60604</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414 563 1100</a:t>
            </a:r>
          </a:p>
        </p:txBody>
      </p:sp>
      <p:cxnSp>
        <p:nvCxnSpPr>
          <p:cNvPr id="5" name="Straight Connector 4">
            <a:extLst>
              <a:ext uri="{FF2B5EF4-FFF2-40B4-BE49-F238E27FC236}">
                <a16:creationId xmlns:a16="http://schemas.microsoft.com/office/drawing/2014/main" id="{DABCDD1E-F2CA-40E2-4AB1-06B941A875B4}"/>
              </a:ext>
            </a:extLst>
          </p:cNvPr>
          <p:cNvCxnSpPr>
            <a:cxnSpLocks/>
          </p:cNvCxnSpPr>
          <p:nvPr userDrawn="1"/>
        </p:nvCxnSpPr>
        <p:spPr>
          <a:xfrm flipH="1">
            <a:off x="411480" y="2571750"/>
            <a:ext cx="8275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B50A059-CEAA-81FB-1540-6ED874B62492}"/>
              </a:ext>
            </a:extLst>
          </p:cNvPr>
          <p:cNvSpPr txBox="1"/>
          <p:nvPr userDrawn="1"/>
        </p:nvSpPr>
        <p:spPr>
          <a:xfrm>
            <a:off x="243840" y="4806645"/>
            <a:ext cx="8656320" cy="208218"/>
          </a:xfrm>
          <a:prstGeom prst="rect">
            <a:avLst/>
          </a:prstGeom>
          <a:noFill/>
        </p:spPr>
        <p:txBody>
          <a:bodyPr wrap="square" numCol="1" spcCol="182880" rtlCol="0">
            <a:noAutofit/>
          </a:bodyPr>
          <a:lstStyle/>
          <a:p>
            <a:pPr algn="ctr"/>
            <a:r>
              <a:rPr lang="en-US" sz="1200" b="0" i="0" u="none">
                <a:solidFill>
                  <a:schemeClr val="bg1"/>
                </a:solidFill>
                <a:latin typeface="Calibri" panose="020F0502020204030204" pitchFamily="34" charset="0"/>
              </a:rPr>
              <a:t>iff.org</a:t>
            </a:r>
            <a:endParaRPr lang="en-US" sz="1100" b="0" i="0" u="none">
              <a:solidFill>
                <a:schemeClr val="bg1"/>
              </a:solidFill>
              <a:latin typeface="Calibri" panose="020F0502020204030204" pitchFamily="34" charset="0"/>
            </a:endParaRPr>
          </a:p>
        </p:txBody>
      </p:sp>
    </p:spTree>
    <p:extLst>
      <p:ext uri="{BB962C8B-B14F-4D97-AF65-F5344CB8AC3E}">
        <p14:creationId xmlns:p14="http://schemas.microsoft.com/office/powerpoint/2010/main" val="3301446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ABD63D07-6C4A-9874-7158-79919105BCD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000250" y="-2000250"/>
            <a:ext cx="5143499" cy="9144001"/>
          </a:xfrm>
          <a:prstGeom prst="rect">
            <a:avLst/>
          </a:prstGeom>
        </p:spPr>
      </p:pic>
      <p:sp>
        <p:nvSpPr>
          <p:cNvPr id="4" name="Title 3">
            <a:extLst>
              <a:ext uri="{FF2B5EF4-FFF2-40B4-BE49-F238E27FC236}">
                <a16:creationId xmlns:a16="http://schemas.microsoft.com/office/drawing/2014/main" id="{70543F11-93A9-B2AA-77A9-9CDF29214232}"/>
              </a:ext>
            </a:extLst>
          </p:cNvPr>
          <p:cNvSpPr>
            <a:spLocks noGrp="1"/>
          </p:cNvSpPr>
          <p:nvPr>
            <p:ph type="title"/>
          </p:nvPr>
        </p:nvSpPr>
        <p:spPr>
          <a:xfrm>
            <a:off x="876299" y="1885950"/>
            <a:ext cx="7391400" cy="1647825"/>
          </a:xfrm>
        </p:spPr>
        <p:txBody>
          <a:bodyPr/>
          <a:lstStyle>
            <a:lvl1pPr>
              <a:defRPr sz="6000">
                <a:solidFill>
                  <a:schemeClr val="bg1"/>
                </a:solidFill>
              </a:defRPr>
            </a:lvl1pPr>
          </a:lstStyle>
          <a:p>
            <a:r>
              <a:rPr lang="en-US"/>
              <a:t>Click to edit Master title style</a:t>
            </a:r>
          </a:p>
        </p:txBody>
      </p:sp>
      <p:pic>
        <p:nvPicPr>
          <p:cNvPr id="7" name="Picture 6" descr="Text&#10;&#10;Description automatically generated with medium confidence">
            <a:extLst>
              <a:ext uri="{FF2B5EF4-FFF2-40B4-BE49-F238E27FC236}">
                <a16:creationId xmlns:a16="http://schemas.microsoft.com/office/drawing/2014/main" id="{C1F1CC15-5364-4023-D39D-433C6FD7B1F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28104" y="412143"/>
            <a:ext cx="1234896" cy="407007"/>
          </a:xfrm>
          <a:prstGeom prst="rect">
            <a:avLst/>
          </a:prstGeom>
        </p:spPr>
      </p:pic>
    </p:spTree>
    <p:extLst>
      <p:ext uri="{BB962C8B-B14F-4D97-AF65-F5344CB8AC3E}">
        <p14:creationId xmlns:p14="http://schemas.microsoft.com/office/powerpoint/2010/main" val="75361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chemeClr val="tx2"/>
        </a:solidFill>
        <a:effectLst/>
      </p:bgPr>
    </p:bg>
    <p:spTree>
      <p:nvGrpSpPr>
        <p:cNvPr id="1" name=""/>
        <p:cNvGrpSpPr/>
        <p:nvPr/>
      </p:nvGrpSpPr>
      <p:grpSpPr>
        <a:xfrm>
          <a:off x="0" y="0"/>
          <a:ext cx="0" cy="0"/>
          <a:chOff x="0" y="0"/>
          <a:chExt cx="0" cy="0"/>
        </a:xfrm>
      </p:grpSpPr>
      <p:pic>
        <p:nvPicPr>
          <p:cNvPr id="9" name="Picture 8" descr="A group of people wearing hardhats and holding shovels&#10;&#10;Description automatically generated with medium confidence">
            <a:extLst>
              <a:ext uri="{FF2B5EF4-FFF2-40B4-BE49-F238E27FC236}">
                <a16:creationId xmlns:a16="http://schemas.microsoft.com/office/drawing/2014/main" id="{B9FC460D-BD14-C177-1EC4-6769F63F21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18079" y="0"/>
            <a:ext cx="7725921" cy="5143500"/>
          </a:xfrm>
          <a:prstGeom prst="rect">
            <a:avLst/>
          </a:prstGeom>
        </p:spPr>
      </p:pic>
      <p:sp>
        <p:nvSpPr>
          <p:cNvPr id="10" name="Rectangle 9">
            <a:extLst>
              <a:ext uri="{FF2B5EF4-FFF2-40B4-BE49-F238E27FC236}">
                <a16:creationId xmlns:a16="http://schemas.microsoft.com/office/drawing/2014/main" id="{E571B21C-69FC-3829-4B1F-7FFC8B5B2E16}"/>
              </a:ext>
            </a:extLst>
          </p:cNvPr>
          <p:cNvSpPr/>
          <p:nvPr userDrawn="1"/>
        </p:nvSpPr>
        <p:spPr>
          <a:xfrm>
            <a:off x="3771899" y="0"/>
            <a:ext cx="5372101" cy="5143500"/>
          </a:xfrm>
          <a:prstGeom prst="rect">
            <a:avLst/>
          </a:prstGeom>
          <a:gradFill flip="none" rotWithShape="1">
            <a:gsLst>
              <a:gs pos="0">
                <a:schemeClr val="tx1">
                  <a:alpha val="0"/>
                </a:schemeClr>
              </a:gs>
              <a:gs pos="99000">
                <a:schemeClr val="tx1">
                  <a:alpha val="38903"/>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Rectangle 5">
            <a:extLst>
              <a:ext uri="{FF2B5EF4-FFF2-40B4-BE49-F238E27FC236}">
                <a16:creationId xmlns:a16="http://schemas.microsoft.com/office/drawing/2014/main" id="{E85766A7-E6FA-402D-4FA3-4EDC0C8E56C7}"/>
              </a:ext>
            </a:extLst>
          </p:cNvPr>
          <p:cNvSpPr/>
          <p:nvPr userDrawn="1"/>
        </p:nvSpPr>
        <p:spPr>
          <a:xfrm>
            <a:off x="1418079" y="0"/>
            <a:ext cx="6201921" cy="51435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4" name="Title 3">
            <a:extLst>
              <a:ext uri="{FF2B5EF4-FFF2-40B4-BE49-F238E27FC236}">
                <a16:creationId xmlns:a16="http://schemas.microsoft.com/office/drawing/2014/main" id="{70543F11-93A9-B2AA-77A9-9CDF29214232}"/>
              </a:ext>
            </a:extLst>
          </p:cNvPr>
          <p:cNvSpPr>
            <a:spLocks noGrp="1"/>
          </p:cNvSpPr>
          <p:nvPr>
            <p:ph type="title"/>
          </p:nvPr>
        </p:nvSpPr>
        <p:spPr>
          <a:xfrm>
            <a:off x="876299" y="1885950"/>
            <a:ext cx="7391400" cy="1647825"/>
          </a:xfrm>
        </p:spPr>
        <p:txBody>
          <a:bodyPr/>
          <a:lstStyle>
            <a:lvl1pPr>
              <a:defRPr sz="6000">
                <a:solidFill>
                  <a:schemeClr val="bg1"/>
                </a:solidFill>
              </a:defRPr>
            </a:lvl1pPr>
          </a:lstStyle>
          <a:p>
            <a:r>
              <a:rPr lang="en-US"/>
              <a:t>Click to edit Master title style</a:t>
            </a:r>
          </a:p>
        </p:txBody>
      </p:sp>
      <p:pic>
        <p:nvPicPr>
          <p:cNvPr id="2" name="Picture 1" descr="Text&#10;&#10;Description automatically generated with medium confidence">
            <a:extLst>
              <a:ext uri="{FF2B5EF4-FFF2-40B4-BE49-F238E27FC236}">
                <a16:creationId xmlns:a16="http://schemas.microsoft.com/office/drawing/2014/main" id="{F37A0DB1-1925-37C8-DB85-E74988C2937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28104" y="412143"/>
            <a:ext cx="1234896" cy="407007"/>
          </a:xfrm>
          <a:prstGeom prst="rect">
            <a:avLst/>
          </a:prstGeom>
        </p:spPr>
      </p:pic>
    </p:spTree>
    <p:extLst>
      <p:ext uri="{BB962C8B-B14F-4D97-AF65-F5344CB8AC3E}">
        <p14:creationId xmlns:p14="http://schemas.microsoft.com/office/powerpoint/2010/main" val="3039707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ission and Vision">
    <p:bg>
      <p:bgPr>
        <a:gradFill flip="none" rotWithShape="1">
          <a:gsLst>
            <a:gs pos="25000">
              <a:srgbClr val="DD701A"/>
            </a:gs>
            <a:gs pos="0">
              <a:srgbClr val="DAAA00"/>
            </a:gs>
            <a:gs pos="68000">
              <a:schemeClr val="tx2"/>
            </a:gs>
          </a:gsLst>
          <a:lin ang="10800000" scaled="1"/>
          <a:tileRect/>
        </a:gra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3376ADF-4263-3F1A-8F61-4E3B42442346}"/>
              </a:ext>
            </a:extLst>
          </p:cNvPr>
          <p:cNvGrpSpPr/>
          <p:nvPr userDrawn="1"/>
        </p:nvGrpSpPr>
        <p:grpSpPr>
          <a:xfrm>
            <a:off x="5562600" y="209550"/>
            <a:ext cx="2636520" cy="4756213"/>
            <a:chOff x="76200" y="336328"/>
            <a:chExt cx="2636520" cy="4756213"/>
          </a:xfrm>
        </p:grpSpPr>
        <p:grpSp>
          <p:nvGrpSpPr>
            <p:cNvPr id="30" name="Group 29">
              <a:extLst>
                <a:ext uri="{FF2B5EF4-FFF2-40B4-BE49-F238E27FC236}">
                  <a16:creationId xmlns:a16="http://schemas.microsoft.com/office/drawing/2014/main" id="{A82C729D-0FD9-3DF0-88C5-31483550BA35}"/>
                </a:ext>
              </a:extLst>
            </p:cNvPr>
            <p:cNvGrpSpPr/>
            <p:nvPr userDrawn="1"/>
          </p:nvGrpSpPr>
          <p:grpSpPr>
            <a:xfrm>
              <a:off x="76200" y="2407355"/>
              <a:ext cx="2636520" cy="2685186"/>
              <a:chOff x="76200" y="2407355"/>
              <a:chExt cx="2636520" cy="2685186"/>
            </a:xfrm>
          </p:grpSpPr>
          <p:pic>
            <p:nvPicPr>
              <p:cNvPr id="2" name="Picture 1" descr="Icon&#10;&#10;Description automatically generated">
                <a:extLst>
                  <a:ext uri="{FF2B5EF4-FFF2-40B4-BE49-F238E27FC236}">
                    <a16:creationId xmlns:a16="http://schemas.microsoft.com/office/drawing/2014/main" id="{17D33785-44DA-35E8-7D9C-8718557516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9862" y="2407355"/>
                <a:ext cx="469195" cy="469195"/>
              </a:xfrm>
              <a:prstGeom prst="rect">
                <a:avLst/>
              </a:prstGeom>
            </p:spPr>
          </p:pic>
          <p:sp>
            <p:nvSpPr>
              <p:cNvPr id="3" name="TextBox 2">
                <a:extLst>
                  <a:ext uri="{FF2B5EF4-FFF2-40B4-BE49-F238E27FC236}">
                    <a16:creationId xmlns:a16="http://schemas.microsoft.com/office/drawing/2014/main" id="{A78B2560-CCC7-9444-8616-CC94E7D06669}"/>
                  </a:ext>
                </a:extLst>
              </p:cNvPr>
              <p:cNvSpPr txBox="1"/>
              <p:nvPr userDrawn="1"/>
            </p:nvSpPr>
            <p:spPr>
              <a:xfrm>
                <a:off x="76200" y="2876550"/>
                <a:ext cx="2636520" cy="2215991"/>
              </a:xfrm>
              <a:prstGeom prst="rect">
                <a:avLst/>
              </a:prstGeom>
              <a:noFill/>
            </p:spPr>
            <p:txBody>
              <a:bodyPr wrap="square">
                <a:spAutoFit/>
              </a:bodyPr>
              <a:lstStyle/>
              <a:p>
                <a:pPr algn="l"/>
                <a:r>
                  <a:rPr lang="en-US" sz="1800" b="1" i="0">
                    <a:solidFill>
                      <a:schemeClr val="bg1"/>
                    </a:solidFill>
                    <a:latin typeface="Cambria" panose="02040503050406030204" pitchFamily="18" charset="0"/>
                    <a:ea typeface="Cambria" panose="02040503050406030204" pitchFamily="18" charset="0"/>
                  </a:rPr>
                  <a:t>VISION</a:t>
                </a:r>
              </a:p>
              <a:p>
                <a:pPr algn="l"/>
                <a:endParaRPr lang="en-US" sz="1000" b="0" i="0">
                  <a:solidFill>
                    <a:schemeClr val="bg1"/>
                  </a:solidFill>
                  <a:latin typeface="Cambria" panose="02040503050406030204" pitchFamily="18" charset="0"/>
                  <a:ea typeface="Cambria" panose="02040503050406030204" pitchFamily="18" charset="0"/>
                </a:endParaRPr>
              </a:p>
              <a:p>
                <a:pPr algn="l"/>
                <a:r>
                  <a:rPr lang="en-US" sz="1100" b="0" i="0">
                    <a:solidFill>
                      <a:schemeClr val="bg1"/>
                    </a:solidFill>
                    <a:latin typeface="Cambria" panose="02040503050406030204" pitchFamily="18" charset="0"/>
                    <a:ea typeface="Cambria" panose="02040503050406030204" pitchFamily="18" charset="0"/>
                  </a:rPr>
                  <a:t>Partnering to create thriving communities is at the heart of everything we do. We leverage knowledge, capital, and resources to advance equitable and transformational outcomes in under-resourced communities, guided by our commitment to be an inclusive, anti-racist, and anti-oppressive institution that honors communities as asset-rich and as experts in their own stories. </a:t>
                </a:r>
              </a:p>
            </p:txBody>
          </p:sp>
        </p:grpSp>
        <p:grpSp>
          <p:nvGrpSpPr>
            <p:cNvPr id="29" name="Group 28">
              <a:extLst>
                <a:ext uri="{FF2B5EF4-FFF2-40B4-BE49-F238E27FC236}">
                  <a16:creationId xmlns:a16="http://schemas.microsoft.com/office/drawing/2014/main" id="{80B275CE-10F8-8993-3FF1-A8369FE81FED}"/>
                </a:ext>
              </a:extLst>
            </p:cNvPr>
            <p:cNvGrpSpPr/>
            <p:nvPr userDrawn="1"/>
          </p:nvGrpSpPr>
          <p:grpSpPr>
            <a:xfrm>
              <a:off x="76200" y="336328"/>
              <a:ext cx="2636520" cy="1759351"/>
              <a:chOff x="76200" y="336328"/>
              <a:chExt cx="2636520" cy="1759351"/>
            </a:xfrm>
          </p:grpSpPr>
          <p:sp>
            <p:nvSpPr>
              <p:cNvPr id="8" name="TextBox 7">
                <a:extLst>
                  <a:ext uri="{FF2B5EF4-FFF2-40B4-BE49-F238E27FC236}">
                    <a16:creationId xmlns:a16="http://schemas.microsoft.com/office/drawing/2014/main" id="{8EFCC6E1-E8D4-1A98-CB5B-8B0409B1A9F1}"/>
                  </a:ext>
                </a:extLst>
              </p:cNvPr>
              <p:cNvSpPr txBox="1"/>
              <p:nvPr userDrawn="1"/>
            </p:nvSpPr>
            <p:spPr>
              <a:xfrm>
                <a:off x="76200" y="895350"/>
                <a:ext cx="2636520" cy="1200329"/>
              </a:xfrm>
              <a:prstGeom prst="rect">
                <a:avLst/>
              </a:prstGeom>
              <a:noFill/>
            </p:spPr>
            <p:txBody>
              <a:bodyPr wrap="square">
                <a:spAutoFit/>
              </a:bodyPr>
              <a:lstStyle/>
              <a:p>
                <a:pPr algn="l"/>
                <a:r>
                  <a:rPr lang="en-US" sz="1800" b="1" i="0">
                    <a:solidFill>
                      <a:schemeClr val="bg1"/>
                    </a:solidFill>
                    <a:latin typeface="Cambria" panose="02040503050406030204" pitchFamily="18" charset="0"/>
                    <a:ea typeface="Cambria" panose="02040503050406030204" pitchFamily="18" charset="0"/>
                  </a:rPr>
                  <a:t>MISSION</a:t>
                </a:r>
              </a:p>
              <a:p>
                <a:pPr algn="l"/>
                <a:endParaRPr lang="en-US" sz="1000" b="0" i="0">
                  <a:solidFill>
                    <a:schemeClr val="bg1"/>
                  </a:solidFill>
                  <a:latin typeface="Cambria" panose="02040503050406030204" pitchFamily="18" charset="0"/>
                  <a:ea typeface="Cambria" panose="02040503050406030204" pitchFamily="18" charset="0"/>
                </a:endParaRPr>
              </a:p>
              <a:p>
                <a:pPr algn="l"/>
                <a:r>
                  <a:rPr lang="en-US" sz="1100" b="0" i="0">
                    <a:solidFill>
                      <a:schemeClr val="bg1"/>
                    </a:solidFill>
                    <a:latin typeface="Cambria" panose="02040503050406030204" pitchFamily="18" charset="0"/>
                    <a:ea typeface="Cambria" panose="02040503050406030204" pitchFamily="18" charset="0"/>
                  </a:rPr>
                  <a:t>IFF strengthens nonprofits and the communities they serve by providing leadership, capital, and real estate solutions. </a:t>
                </a:r>
              </a:p>
            </p:txBody>
          </p:sp>
          <p:pic>
            <p:nvPicPr>
              <p:cNvPr id="6" name="Picture 5" descr="Icon&#10;&#10;Description automatically generated">
                <a:extLst>
                  <a:ext uri="{FF2B5EF4-FFF2-40B4-BE49-F238E27FC236}">
                    <a16:creationId xmlns:a16="http://schemas.microsoft.com/office/drawing/2014/main" id="{72071D87-2339-8066-9941-E8B30B604E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9861" y="336328"/>
                <a:ext cx="469195" cy="469195"/>
              </a:xfrm>
              <a:prstGeom prst="rect">
                <a:avLst/>
              </a:prstGeom>
            </p:spPr>
          </p:pic>
        </p:grpSp>
      </p:grpSp>
      <p:sp>
        <p:nvSpPr>
          <p:cNvPr id="33" name="Picture Placeholder 32">
            <a:extLst>
              <a:ext uri="{FF2B5EF4-FFF2-40B4-BE49-F238E27FC236}">
                <a16:creationId xmlns:a16="http://schemas.microsoft.com/office/drawing/2014/main" id="{09B7F0C6-5382-E683-74AD-67C79BE7E4AF}"/>
              </a:ext>
            </a:extLst>
          </p:cNvPr>
          <p:cNvSpPr>
            <a:spLocks noGrp="1"/>
          </p:cNvSpPr>
          <p:nvPr>
            <p:ph type="pic" sz="quarter" idx="10"/>
          </p:nvPr>
        </p:nvSpPr>
        <p:spPr>
          <a:xfrm>
            <a:off x="0" y="0"/>
            <a:ext cx="4572000" cy="5143500"/>
          </a:xfrm>
        </p:spPr>
        <p:txBody>
          <a:bodyPr/>
          <a:lstStyle/>
          <a:p>
            <a:r>
              <a:rPr lang="en-US"/>
              <a:t>Click icon to add picture</a:t>
            </a:r>
          </a:p>
        </p:txBody>
      </p:sp>
    </p:spTree>
    <p:extLst>
      <p:ext uri="{BB962C8B-B14F-4D97-AF65-F5344CB8AC3E}">
        <p14:creationId xmlns:p14="http://schemas.microsoft.com/office/powerpoint/2010/main" val="2918712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Option 3">
    <p:bg>
      <p:bgPr>
        <a:solidFill>
          <a:schemeClr val="tx2"/>
        </a:solidFill>
        <a:effectLst/>
      </p:bgPr>
    </p:bg>
    <p:spTree>
      <p:nvGrpSpPr>
        <p:cNvPr id="1" name=""/>
        <p:cNvGrpSpPr/>
        <p:nvPr/>
      </p:nvGrpSpPr>
      <p:grpSpPr>
        <a:xfrm>
          <a:off x="0" y="0"/>
          <a:ext cx="0" cy="0"/>
          <a:chOff x="0" y="0"/>
          <a:chExt cx="0" cy="0"/>
        </a:xfrm>
      </p:grpSpPr>
      <p:pic>
        <p:nvPicPr>
          <p:cNvPr id="7" name="Picture 6" descr="A group of people walking on a sidewalk next to a building&#10;&#10;Description automatically generated with low confidence">
            <a:extLst>
              <a:ext uri="{FF2B5EF4-FFF2-40B4-BE49-F238E27FC236}">
                <a16:creationId xmlns:a16="http://schemas.microsoft.com/office/drawing/2014/main" id="{6DFDD882-97BD-9FB9-85A1-5A6880AE25D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57400" y="0"/>
            <a:ext cx="7086601" cy="5143500"/>
          </a:xfrm>
          <a:prstGeom prst="rect">
            <a:avLst/>
          </a:prstGeom>
        </p:spPr>
      </p:pic>
      <p:sp>
        <p:nvSpPr>
          <p:cNvPr id="3" name="Rectangle 2">
            <a:extLst>
              <a:ext uri="{FF2B5EF4-FFF2-40B4-BE49-F238E27FC236}">
                <a16:creationId xmlns:a16="http://schemas.microsoft.com/office/drawing/2014/main" id="{77DB3166-63C1-429E-83A2-BC5472C57C0E}"/>
              </a:ext>
            </a:extLst>
          </p:cNvPr>
          <p:cNvSpPr/>
          <p:nvPr userDrawn="1"/>
        </p:nvSpPr>
        <p:spPr>
          <a:xfrm>
            <a:off x="2057399" y="0"/>
            <a:ext cx="3352799" cy="51435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Rectangle 9">
            <a:extLst>
              <a:ext uri="{FF2B5EF4-FFF2-40B4-BE49-F238E27FC236}">
                <a16:creationId xmlns:a16="http://schemas.microsoft.com/office/drawing/2014/main" id="{1F4E1D1F-46C5-6214-E827-E918AEFF67EC}"/>
              </a:ext>
            </a:extLst>
          </p:cNvPr>
          <p:cNvSpPr/>
          <p:nvPr userDrawn="1"/>
        </p:nvSpPr>
        <p:spPr>
          <a:xfrm>
            <a:off x="2819400" y="0"/>
            <a:ext cx="6324600" cy="5143500"/>
          </a:xfrm>
          <a:prstGeom prst="rect">
            <a:avLst/>
          </a:prstGeom>
          <a:gradFill flip="none" rotWithShape="1">
            <a:gsLst>
              <a:gs pos="0">
                <a:schemeClr val="tx1">
                  <a:alpha val="0"/>
                </a:schemeClr>
              </a:gs>
              <a:gs pos="99000">
                <a:schemeClr val="tx1">
                  <a:alpha val="38903"/>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5" name="Picture 4" descr="Text&#10;&#10;Description automatically generated with medium confidence">
            <a:extLst>
              <a:ext uri="{FF2B5EF4-FFF2-40B4-BE49-F238E27FC236}">
                <a16:creationId xmlns:a16="http://schemas.microsoft.com/office/drawing/2014/main" id="{26275140-11D2-4439-4B03-52FF8D7862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28104" y="412143"/>
            <a:ext cx="1234896" cy="407007"/>
          </a:xfrm>
          <a:prstGeom prst="rect">
            <a:avLst/>
          </a:prstGeom>
        </p:spPr>
      </p:pic>
      <p:sp>
        <p:nvSpPr>
          <p:cNvPr id="4" name="Title 3">
            <a:extLst>
              <a:ext uri="{FF2B5EF4-FFF2-40B4-BE49-F238E27FC236}">
                <a16:creationId xmlns:a16="http://schemas.microsoft.com/office/drawing/2014/main" id="{70543F11-93A9-B2AA-77A9-9CDF29214232}"/>
              </a:ext>
            </a:extLst>
          </p:cNvPr>
          <p:cNvSpPr>
            <a:spLocks noGrp="1"/>
          </p:cNvSpPr>
          <p:nvPr>
            <p:ph type="title"/>
          </p:nvPr>
        </p:nvSpPr>
        <p:spPr>
          <a:xfrm>
            <a:off x="876299" y="1885950"/>
            <a:ext cx="7391400" cy="1647825"/>
          </a:xfrm>
        </p:spPr>
        <p:txBody>
          <a:bodyPr/>
          <a:lstStyle>
            <a:lvl1pP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738926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Slide">
    <p:bg>
      <p:bgPr>
        <a:gradFill flip="none" rotWithShape="1">
          <a:gsLst>
            <a:gs pos="25000">
              <a:srgbClr val="DD701A"/>
            </a:gs>
            <a:gs pos="0">
              <a:srgbClr val="DAAA00"/>
            </a:gs>
            <a:gs pos="68000">
              <a:schemeClr val="tx2"/>
            </a:gs>
          </a:gsLst>
          <a:lin ang="10800000" scaled="1"/>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A9FAA6-C285-D93E-B92D-D237E74AE635}"/>
              </a:ext>
            </a:extLst>
          </p:cNvPr>
          <p:cNvPicPr>
            <a:picLocks noChangeAspect="1"/>
          </p:cNvPicPr>
          <p:nvPr userDrawn="1"/>
        </p:nvPicPr>
        <p:blipFill>
          <a:blip r:embed="rId2">
            <a:lum bright="100000"/>
            <a:alphaModFix amt="10000"/>
          </a:blip>
          <a:stretch>
            <a:fillRect/>
          </a:stretch>
        </p:blipFill>
        <p:spPr>
          <a:xfrm>
            <a:off x="457200" y="401320"/>
            <a:ext cx="1258824" cy="1049020"/>
          </a:xfrm>
          <a:prstGeom prst="rect">
            <a:avLst/>
          </a:prstGeom>
        </p:spPr>
      </p:pic>
      <p:pic>
        <p:nvPicPr>
          <p:cNvPr id="5" name="Picture 4">
            <a:extLst>
              <a:ext uri="{FF2B5EF4-FFF2-40B4-BE49-F238E27FC236}">
                <a16:creationId xmlns:a16="http://schemas.microsoft.com/office/drawing/2014/main" id="{D2BE5C00-592B-C04A-DB70-04CD9F28655E}"/>
              </a:ext>
            </a:extLst>
          </p:cNvPr>
          <p:cNvPicPr>
            <a:picLocks noChangeAspect="1"/>
          </p:cNvPicPr>
          <p:nvPr userDrawn="1"/>
        </p:nvPicPr>
        <p:blipFill>
          <a:blip r:embed="rId2">
            <a:lum bright="100000"/>
            <a:alphaModFix amt="10000"/>
          </a:blip>
          <a:stretch>
            <a:fillRect/>
          </a:stretch>
        </p:blipFill>
        <p:spPr>
          <a:xfrm rot="10800000">
            <a:off x="7016496" y="2800350"/>
            <a:ext cx="1258824" cy="1049020"/>
          </a:xfrm>
          <a:prstGeom prst="rect">
            <a:avLst/>
          </a:prstGeom>
        </p:spPr>
      </p:pic>
      <p:sp>
        <p:nvSpPr>
          <p:cNvPr id="8" name="TextBox 7">
            <a:extLst>
              <a:ext uri="{FF2B5EF4-FFF2-40B4-BE49-F238E27FC236}">
                <a16:creationId xmlns:a16="http://schemas.microsoft.com/office/drawing/2014/main" id="{8EFCC6E1-E8D4-1A98-CB5B-8B0409B1A9F1}"/>
              </a:ext>
            </a:extLst>
          </p:cNvPr>
          <p:cNvSpPr txBox="1"/>
          <p:nvPr userDrawn="1"/>
        </p:nvSpPr>
        <p:spPr>
          <a:xfrm>
            <a:off x="868680" y="1079033"/>
            <a:ext cx="7665720" cy="2985433"/>
          </a:xfrm>
          <a:prstGeom prst="rect">
            <a:avLst/>
          </a:prstGeom>
          <a:noFill/>
        </p:spPr>
        <p:txBody>
          <a:bodyPr wrap="square">
            <a:spAutoFit/>
          </a:bodyPr>
          <a:lstStyle/>
          <a:p>
            <a:r>
              <a:rPr lang="en-US" sz="2400">
                <a:solidFill>
                  <a:schemeClr val="bg1"/>
                </a:solidFill>
                <a:latin typeface="Cambria" panose="02040503050406030204" pitchFamily="18" charset="0"/>
                <a:ea typeface="Cambria"/>
              </a:rPr>
              <a:t>“</a:t>
            </a:r>
            <a:r>
              <a:rPr lang="en-US" sz="2400">
                <a:solidFill>
                  <a:schemeClr val="bg1"/>
                </a:solidFill>
                <a:latin typeface="Cambria" panose="02040503050406030204" pitchFamily="18" charset="0"/>
                <a:ea typeface="Cambria" panose="02040503050406030204" pitchFamily="18" charset="0"/>
              </a:rPr>
              <a:t>At IFF, we believe that every person has the right to a good education, fresh food, health care, and affordable housing, and to grow up in a safe environment, regardless of income level. And we are here to provide you and your organization with the tools and resources to help your </a:t>
            </a:r>
          </a:p>
          <a:p>
            <a:r>
              <a:rPr lang="en-US" sz="2400">
                <a:solidFill>
                  <a:schemeClr val="bg1"/>
                </a:solidFill>
                <a:latin typeface="Cambria" panose="02040503050406030204" pitchFamily="18" charset="0"/>
                <a:ea typeface="Cambria" panose="02040503050406030204" pitchFamily="18" charset="0"/>
              </a:rPr>
              <a:t>community thrive for years to come.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a:solidFill>
                <a:schemeClr val="bg1"/>
              </a:solidFill>
              <a:latin typeface="Cambria" panose="02040503050406030204" pitchFamily="18" charset="0"/>
              <a:ea typeface="Cambria"/>
            </a:endParaRPr>
          </a:p>
          <a:p>
            <a:pPr marL="0" lvl="1" indent="0">
              <a:buNone/>
            </a:pPr>
            <a:r>
              <a:rPr lang="en-US" sz="2000" b="0" i="0">
                <a:solidFill>
                  <a:schemeClr val="bg1"/>
                </a:solidFill>
                <a:latin typeface="Calibri" panose="020F0502020204030204" pitchFamily="34" charset="0"/>
              </a:rPr>
              <a:t>Joe Neri, IFF CEO</a:t>
            </a:r>
          </a:p>
        </p:txBody>
      </p:sp>
    </p:spTree>
    <p:extLst>
      <p:ext uri="{BB962C8B-B14F-4D97-AF65-F5344CB8AC3E}">
        <p14:creationId xmlns:p14="http://schemas.microsoft.com/office/powerpoint/2010/main" val="4216932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ission and Vision">
    <p:bg>
      <p:bgPr>
        <a:gradFill flip="none" rotWithShape="1">
          <a:gsLst>
            <a:gs pos="25000">
              <a:srgbClr val="DD701A"/>
            </a:gs>
            <a:gs pos="0">
              <a:srgbClr val="DAAA00"/>
            </a:gs>
            <a:gs pos="68000">
              <a:schemeClr val="tx2"/>
            </a:gs>
          </a:gsLst>
          <a:lin ang="10800000" scaled="1"/>
          <a:tileRect/>
        </a:gra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3376ADF-4263-3F1A-8F61-4E3B42442346}"/>
              </a:ext>
            </a:extLst>
          </p:cNvPr>
          <p:cNvGrpSpPr/>
          <p:nvPr userDrawn="1"/>
        </p:nvGrpSpPr>
        <p:grpSpPr>
          <a:xfrm>
            <a:off x="5562600" y="209550"/>
            <a:ext cx="2636520" cy="4756213"/>
            <a:chOff x="76200" y="336328"/>
            <a:chExt cx="2636520" cy="4756213"/>
          </a:xfrm>
        </p:grpSpPr>
        <p:grpSp>
          <p:nvGrpSpPr>
            <p:cNvPr id="30" name="Group 29">
              <a:extLst>
                <a:ext uri="{FF2B5EF4-FFF2-40B4-BE49-F238E27FC236}">
                  <a16:creationId xmlns:a16="http://schemas.microsoft.com/office/drawing/2014/main" id="{A82C729D-0FD9-3DF0-88C5-31483550BA35}"/>
                </a:ext>
              </a:extLst>
            </p:cNvPr>
            <p:cNvGrpSpPr/>
            <p:nvPr userDrawn="1"/>
          </p:nvGrpSpPr>
          <p:grpSpPr>
            <a:xfrm>
              <a:off x="76200" y="2407355"/>
              <a:ext cx="2636520" cy="2685186"/>
              <a:chOff x="76200" y="2407355"/>
              <a:chExt cx="2636520" cy="2685186"/>
            </a:xfrm>
          </p:grpSpPr>
          <p:pic>
            <p:nvPicPr>
              <p:cNvPr id="2" name="Picture 1" descr="Icon&#10;&#10;Description automatically generated">
                <a:extLst>
                  <a:ext uri="{FF2B5EF4-FFF2-40B4-BE49-F238E27FC236}">
                    <a16:creationId xmlns:a16="http://schemas.microsoft.com/office/drawing/2014/main" id="{17D33785-44DA-35E8-7D9C-8718557516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9862" y="2407355"/>
                <a:ext cx="469195" cy="469195"/>
              </a:xfrm>
              <a:prstGeom prst="rect">
                <a:avLst/>
              </a:prstGeom>
            </p:spPr>
          </p:pic>
          <p:sp>
            <p:nvSpPr>
              <p:cNvPr id="3" name="TextBox 2">
                <a:extLst>
                  <a:ext uri="{FF2B5EF4-FFF2-40B4-BE49-F238E27FC236}">
                    <a16:creationId xmlns:a16="http://schemas.microsoft.com/office/drawing/2014/main" id="{A78B2560-CCC7-9444-8616-CC94E7D06669}"/>
                  </a:ext>
                </a:extLst>
              </p:cNvPr>
              <p:cNvSpPr txBox="1"/>
              <p:nvPr userDrawn="1"/>
            </p:nvSpPr>
            <p:spPr>
              <a:xfrm>
                <a:off x="76200" y="2876550"/>
                <a:ext cx="2636520" cy="2215991"/>
              </a:xfrm>
              <a:prstGeom prst="rect">
                <a:avLst/>
              </a:prstGeom>
              <a:noFill/>
            </p:spPr>
            <p:txBody>
              <a:bodyPr wrap="square">
                <a:spAutoFit/>
              </a:bodyPr>
              <a:lstStyle/>
              <a:p>
                <a:pPr algn="l"/>
                <a:r>
                  <a:rPr lang="en-US" sz="1800" b="1" i="0">
                    <a:solidFill>
                      <a:schemeClr val="bg1"/>
                    </a:solidFill>
                    <a:latin typeface="Cambria" panose="02040503050406030204" pitchFamily="18" charset="0"/>
                    <a:ea typeface="Cambria" panose="02040503050406030204" pitchFamily="18" charset="0"/>
                  </a:rPr>
                  <a:t>VISION</a:t>
                </a:r>
              </a:p>
              <a:p>
                <a:pPr algn="l"/>
                <a:endParaRPr lang="en-US" sz="1000" b="0" i="0">
                  <a:solidFill>
                    <a:schemeClr val="bg1"/>
                  </a:solidFill>
                  <a:latin typeface="Cambria" panose="02040503050406030204" pitchFamily="18" charset="0"/>
                  <a:ea typeface="Cambria" panose="02040503050406030204" pitchFamily="18" charset="0"/>
                </a:endParaRPr>
              </a:p>
              <a:p>
                <a:pPr algn="l"/>
                <a:r>
                  <a:rPr lang="en-US" sz="1100" b="0" i="0">
                    <a:solidFill>
                      <a:schemeClr val="bg1"/>
                    </a:solidFill>
                    <a:latin typeface="Cambria" panose="02040503050406030204" pitchFamily="18" charset="0"/>
                    <a:ea typeface="Cambria" panose="02040503050406030204" pitchFamily="18" charset="0"/>
                  </a:rPr>
                  <a:t>Partnering to create thriving communities is at the heart of everything we do. We leverage knowledge, capital, and resources to advance equitable and transformational outcomes in under-resourced communities, guided by our commitment to be an inclusive, anti-racist, and anti-oppressive institution that honors communities as asset-rich and as experts in their own stories. </a:t>
                </a:r>
              </a:p>
            </p:txBody>
          </p:sp>
        </p:grpSp>
        <p:grpSp>
          <p:nvGrpSpPr>
            <p:cNvPr id="29" name="Group 28">
              <a:extLst>
                <a:ext uri="{FF2B5EF4-FFF2-40B4-BE49-F238E27FC236}">
                  <a16:creationId xmlns:a16="http://schemas.microsoft.com/office/drawing/2014/main" id="{80B275CE-10F8-8993-3FF1-A8369FE81FED}"/>
                </a:ext>
              </a:extLst>
            </p:cNvPr>
            <p:cNvGrpSpPr/>
            <p:nvPr userDrawn="1"/>
          </p:nvGrpSpPr>
          <p:grpSpPr>
            <a:xfrm>
              <a:off x="76200" y="336328"/>
              <a:ext cx="2636520" cy="1759351"/>
              <a:chOff x="76200" y="336328"/>
              <a:chExt cx="2636520" cy="1759351"/>
            </a:xfrm>
          </p:grpSpPr>
          <p:sp>
            <p:nvSpPr>
              <p:cNvPr id="8" name="TextBox 7">
                <a:extLst>
                  <a:ext uri="{FF2B5EF4-FFF2-40B4-BE49-F238E27FC236}">
                    <a16:creationId xmlns:a16="http://schemas.microsoft.com/office/drawing/2014/main" id="{8EFCC6E1-E8D4-1A98-CB5B-8B0409B1A9F1}"/>
                  </a:ext>
                </a:extLst>
              </p:cNvPr>
              <p:cNvSpPr txBox="1"/>
              <p:nvPr userDrawn="1"/>
            </p:nvSpPr>
            <p:spPr>
              <a:xfrm>
                <a:off x="76200" y="895350"/>
                <a:ext cx="2636520" cy="1200329"/>
              </a:xfrm>
              <a:prstGeom prst="rect">
                <a:avLst/>
              </a:prstGeom>
              <a:noFill/>
            </p:spPr>
            <p:txBody>
              <a:bodyPr wrap="square">
                <a:spAutoFit/>
              </a:bodyPr>
              <a:lstStyle/>
              <a:p>
                <a:pPr algn="l"/>
                <a:r>
                  <a:rPr lang="en-US" sz="1800" b="1" i="0">
                    <a:solidFill>
                      <a:schemeClr val="bg1"/>
                    </a:solidFill>
                    <a:latin typeface="Cambria" panose="02040503050406030204" pitchFamily="18" charset="0"/>
                    <a:ea typeface="Cambria" panose="02040503050406030204" pitchFamily="18" charset="0"/>
                  </a:rPr>
                  <a:t>MISSION</a:t>
                </a:r>
              </a:p>
              <a:p>
                <a:pPr algn="l"/>
                <a:endParaRPr lang="en-US" sz="1000" b="0" i="0">
                  <a:solidFill>
                    <a:schemeClr val="bg1"/>
                  </a:solidFill>
                  <a:latin typeface="Cambria" panose="02040503050406030204" pitchFamily="18" charset="0"/>
                  <a:ea typeface="Cambria" panose="02040503050406030204" pitchFamily="18" charset="0"/>
                </a:endParaRPr>
              </a:p>
              <a:p>
                <a:pPr algn="l"/>
                <a:r>
                  <a:rPr lang="en-US" sz="1100" b="0" i="0">
                    <a:solidFill>
                      <a:schemeClr val="bg1"/>
                    </a:solidFill>
                    <a:latin typeface="Cambria" panose="02040503050406030204" pitchFamily="18" charset="0"/>
                    <a:ea typeface="Cambria" panose="02040503050406030204" pitchFamily="18" charset="0"/>
                  </a:rPr>
                  <a:t>IFF strengthens nonprofits and the communities they serve by providing leadership, capital, and real estate solutions. </a:t>
                </a:r>
              </a:p>
            </p:txBody>
          </p:sp>
          <p:pic>
            <p:nvPicPr>
              <p:cNvPr id="6" name="Picture 5" descr="Icon&#10;&#10;Description automatically generated">
                <a:extLst>
                  <a:ext uri="{FF2B5EF4-FFF2-40B4-BE49-F238E27FC236}">
                    <a16:creationId xmlns:a16="http://schemas.microsoft.com/office/drawing/2014/main" id="{72071D87-2339-8066-9941-E8B30B604E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9861" y="336328"/>
                <a:ext cx="469195" cy="469195"/>
              </a:xfrm>
              <a:prstGeom prst="rect">
                <a:avLst/>
              </a:prstGeom>
            </p:spPr>
          </p:pic>
        </p:grpSp>
      </p:grpSp>
      <p:sp>
        <p:nvSpPr>
          <p:cNvPr id="33" name="Picture Placeholder 32">
            <a:extLst>
              <a:ext uri="{FF2B5EF4-FFF2-40B4-BE49-F238E27FC236}">
                <a16:creationId xmlns:a16="http://schemas.microsoft.com/office/drawing/2014/main" id="{09B7F0C6-5382-E683-74AD-67C79BE7E4AF}"/>
              </a:ext>
            </a:extLst>
          </p:cNvPr>
          <p:cNvSpPr>
            <a:spLocks noGrp="1"/>
          </p:cNvSpPr>
          <p:nvPr>
            <p:ph type="pic" sz="quarter" idx="10"/>
          </p:nvPr>
        </p:nvSpPr>
        <p:spPr>
          <a:xfrm>
            <a:off x="0" y="0"/>
            <a:ext cx="4572000" cy="5143500"/>
          </a:xfrm>
        </p:spPr>
        <p:txBody>
          <a:bodyPr/>
          <a:lstStyle/>
          <a:p>
            <a:r>
              <a:rPr lang="en-US"/>
              <a:t>Click icon to add picture</a:t>
            </a:r>
          </a:p>
        </p:txBody>
      </p:sp>
    </p:spTree>
    <p:extLst>
      <p:ext uri="{BB962C8B-B14F-4D97-AF65-F5344CB8AC3E}">
        <p14:creationId xmlns:p14="http://schemas.microsoft.com/office/powerpoint/2010/main" val="1091601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alues">
    <p:bg>
      <p:bgPr>
        <a:gradFill flip="none" rotWithShape="1">
          <a:gsLst>
            <a:gs pos="25000">
              <a:srgbClr val="DD701A"/>
            </a:gs>
            <a:gs pos="0">
              <a:srgbClr val="DAAA00"/>
            </a:gs>
            <a:gs pos="68000">
              <a:schemeClr val="tx2"/>
            </a:gs>
          </a:gsLst>
          <a:lin ang="10800000" scaled="1"/>
          <a:tileRect/>
        </a:gra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0CF7DA8-55F8-7DF3-35AA-44299A119C75}"/>
              </a:ext>
            </a:extLst>
          </p:cNvPr>
          <p:cNvGrpSpPr/>
          <p:nvPr userDrawn="1"/>
        </p:nvGrpSpPr>
        <p:grpSpPr>
          <a:xfrm>
            <a:off x="76200" y="117546"/>
            <a:ext cx="6019800" cy="4908407"/>
            <a:chOff x="762000" y="209550"/>
            <a:chExt cx="6019800" cy="4908407"/>
          </a:xfrm>
        </p:grpSpPr>
        <p:sp>
          <p:nvSpPr>
            <p:cNvPr id="7" name="TextBox 6">
              <a:extLst>
                <a:ext uri="{FF2B5EF4-FFF2-40B4-BE49-F238E27FC236}">
                  <a16:creationId xmlns:a16="http://schemas.microsoft.com/office/drawing/2014/main" id="{3587D478-30BF-2D0B-E51F-C11700460E0D}"/>
                </a:ext>
              </a:extLst>
            </p:cNvPr>
            <p:cNvSpPr txBox="1"/>
            <p:nvPr userDrawn="1"/>
          </p:nvSpPr>
          <p:spPr>
            <a:xfrm>
              <a:off x="762000" y="1132251"/>
              <a:ext cx="6019800" cy="3985706"/>
            </a:xfrm>
            <a:prstGeom prst="rect">
              <a:avLst/>
            </a:prstGeom>
            <a:noFill/>
          </p:spPr>
          <p:txBody>
            <a:bodyPr wrap="square">
              <a:spAutoFit/>
            </a:bodyPr>
            <a:lstStyle/>
            <a:p>
              <a:pPr marL="0" indent="0" algn="l">
                <a:buFont typeface="Arial" panose="020B0604020202020204" pitchFamily="34" charset="0"/>
                <a:buNone/>
              </a:pPr>
              <a:r>
                <a:rPr lang="en-US" sz="1100" b="1" i="0">
                  <a:solidFill>
                    <a:schemeClr val="bg1"/>
                  </a:solidFill>
                  <a:latin typeface="Cambria" panose="02040503050406030204" pitchFamily="18" charset="0"/>
                  <a:ea typeface="Cambria" panose="02040503050406030204" pitchFamily="18" charset="0"/>
                </a:rPr>
                <a:t>Prioritize EQUITY</a:t>
              </a:r>
            </a:p>
            <a:p>
              <a:pPr marL="0" indent="0" algn="l">
                <a:buFont typeface="Arial" panose="020B0604020202020204" pitchFamily="34" charset="0"/>
                <a:buNone/>
              </a:pPr>
              <a:endParaRPr lang="en-US" sz="1100" b="1"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0" i="0">
                  <a:solidFill>
                    <a:schemeClr val="bg1"/>
                  </a:solidFill>
                  <a:latin typeface="Cambria" panose="02040503050406030204" pitchFamily="18" charset="0"/>
                  <a:ea typeface="Cambria" panose="02040503050406030204" pitchFamily="18" charset="0"/>
                </a:rPr>
                <a:t>IFF seeks to be an anti-racist and anti-oppressive institution that is accountable to our staff and to communities of color and other oppressed groups. We strive to be a learning organization, and we recognize that successfully integrating equity into our organization and our work is an iterative process that requires intentionality, investment, and humility.</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1" i="0">
                  <a:solidFill>
                    <a:schemeClr val="bg1"/>
                  </a:solidFill>
                  <a:latin typeface="Cambria" panose="02040503050406030204" pitchFamily="18" charset="0"/>
                  <a:ea typeface="Cambria" panose="02040503050406030204" pitchFamily="18" charset="0"/>
                </a:rPr>
                <a:t>Respect PARTNERSHIPS</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0" i="0">
                  <a:solidFill>
                    <a:schemeClr val="bg1"/>
                  </a:solidFill>
                  <a:latin typeface="Cambria" panose="02040503050406030204" pitchFamily="18" charset="0"/>
                  <a:ea typeface="Cambria" panose="02040503050406030204" pitchFamily="18" charset="0"/>
                </a:rPr>
                <a:t>IFF listens carefully, engages honestly, cares deeply, and works hard to understand each other, nonprofits, and communities. Through authentic collaboration, we bravely create teams and partnerships built on trust, transparency, and shared knowledge. </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1" i="0">
                  <a:solidFill>
                    <a:schemeClr val="bg1"/>
                  </a:solidFill>
                  <a:latin typeface="Cambria" panose="02040503050406030204" pitchFamily="18" charset="0"/>
                  <a:ea typeface="Cambria" panose="02040503050406030204" pitchFamily="18" charset="0"/>
                </a:rPr>
                <a:t>BALANCE Tensions</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0" i="0">
                  <a:solidFill>
                    <a:schemeClr val="bg1"/>
                  </a:solidFill>
                  <a:latin typeface="Cambria" panose="02040503050406030204" pitchFamily="18" charset="0"/>
                  <a:ea typeface="Cambria" panose="02040503050406030204" pitchFamily="18" charset="0"/>
                </a:rPr>
                <a:t>IFF is committed to problem-solving alongside our partners as we strive to balance mission and money, planning and action, and the array of complex factors that impact critical decisions. </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1" i="0">
                  <a:solidFill>
                    <a:schemeClr val="bg1"/>
                  </a:solidFill>
                  <a:latin typeface="Cambria" panose="02040503050406030204" pitchFamily="18" charset="0"/>
                  <a:ea typeface="Cambria" panose="02040503050406030204" pitchFamily="18" charset="0"/>
                </a:rPr>
                <a:t>STEWARD with Heart</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0" i="0">
                  <a:solidFill>
                    <a:schemeClr val="bg1"/>
                  </a:solidFill>
                  <a:latin typeface="Cambria" panose="02040503050406030204" pitchFamily="18" charset="0"/>
                  <a:ea typeface="Cambria" panose="02040503050406030204" pitchFamily="18" charset="0"/>
                </a:rPr>
                <a:t>IFF understands that long-term visions require long-term partners. That is why we are passionate about maintaining a fiscally strong institution that supports all our partners, for the life of a loan or project and beyond, until all communities thrive. </a:t>
              </a:r>
            </a:p>
          </p:txBody>
        </p:sp>
        <p:grpSp>
          <p:nvGrpSpPr>
            <p:cNvPr id="12" name="Group 11">
              <a:extLst>
                <a:ext uri="{FF2B5EF4-FFF2-40B4-BE49-F238E27FC236}">
                  <a16:creationId xmlns:a16="http://schemas.microsoft.com/office/drawing/2014/main" id="{7A2CDE8A-0536-ABC6-0013-6B4669DA6617}"/>
                </a:ext>
              </a:extLst>
            </p:cNvPr>
            <p:cNvGrpSpPr/>
            <p:nvPr userDrawn="1"/>
          </p:nvGrpSpPr>
          <p:grpSpPr>
            <a:xfrm>
              <a:off x="3537302" y="209550"/>
              <a:ext cx="469195" cy="469195"/>
              <a:chOff x="6013803" y="197556"/>
              <a:chExt cx="469194" cy="469194"/>
            </a:xfrm>
          </p:grpSpPr>
          <p:pic>
            <p:nvPicPr>
              <p:cNvPr id="10" name="Picture 9" descr="Shape, circle&#10;&#10;Description automatically generated">
                <a:extLst>
                  <a:ext uri="{FF2B5EF4-FFF2-40B4-BE49-F238E27FC236}">
                    <a16:creationId xmlns:a16="http://schemas.microsoft.com/office/drawing/2014/main" id="{0102A89F-15AB-A4D1-7A8D-072FB70919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3803" y="197556"/>
                <a:ext cx="469194" cy="469194"/>
              </a:xfrm>
              <a:prstGeom prst="rect">
                <a:avLst/>
              </a:prstGeom>
            </p:spPr>
          </p:pic>
          <p:pic>
            <p:nvPicPr>
              <p:cNvPr id="11" name="Picture 10" descr="Icon&#10;&#10;Description automatically generated">
                <a:extLst>
                  <a:ext uri="{FF2B5EF4-FFF2-40B4-BE49-F238E27FC236}">
                    <a16:creationId xmlns:a16="http://schemas.microsoft.com/office/drawing/2014/main" id="{C65841C7-023F-E51D-E200-87AEF04D75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4804" y="278472"/>
                <a:ext cx="307192" cy="302607"/>
              </a:xfrm>
              <a:prstGeom prst="rect">
                <a:avLst/>
              </a:prstGeom>
            </p:spPr>
          </p:pic>
        </p:grpSp>
        <p:sp>
          <p:nvSpPr>
            <p:cNvPr id="5" name="TextBox 4">
              <a:extLst>
                <a:ext uri="{FF2B5EF4-FFF2-40B4-BE49-F238E27FC236}">
                  <a16:creationId xmlns:a16="http://schemas.microsoft.com/office/drawing/2014/main" id="{3D671ADC-8D62-411D-A95F-CFC3A8A4EFE0}"/>
                </a:ext>
              </a:extLst>
            </p:cNvPr>
            <p:cNvSpPr txBox="1"/>
            <p:nvPr userDrawn="1"/>
          </p:nvSpPr>
          <p:spPr>
            <a:xfrm>
              <a:off x="762000" y="762919"/>
              <a:ext cx="10227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a:solidFill>
                    <a:schemeClr val="bg1"/>
                  </a:solidFill>
                  <a:latin typeface="Cambria" panose="02040503050406030204" pitchFamily="18" charset="0"/>
                  <a:ea typeface="Cambria" panose="02040503050406030204" pitchFamily="18" charset="0"/>
                </a:rPr>
                <a:t>VALUES</a:t>
              </a:r>
            </a:p>
          </p:txBody>
        </p:sp>
      </p:grpSp>
      <p:sp>
        <p:nvSpPr>
          <p:cNvPr id="19" name="Picture Placeholder 10">
            <a:extLst>
              <a:ext uri="{FF2B5EF4-FFF2-40B4-BE49-F238E27FC236}">
                <a16:creationId xmlns:a16="http://schemas.microsoft.com/office/drawing/2014/main" id="{8DE15D13-2DE0-0A9F-485C-1231A2262E06}"/>
              </a:ext>
            </a:extLst>
          </p:cNvPr>
          <p:cNvSpPr>
            <a:spLocks noGrp="1"/>
          </p:cNvSpPr>
          <p:nvPr>
            <p:ph type="pic" sz="quarter" idx="15"/>
          </p:nvPr>
        </p:nvSpPr>
        <p:spPr>
          <a:xfrm>
            <a:off x="6084710" y="3528"/>
            <a:ext cx="3059289" cy="5139972"/>
          </a:xfrm>
        </p:spPr>
        <p:txBody>
          <a:bodyPr/>
          <a:lstStyle>
            <a:lvl1pPr>
              <a:defRPr sz="1600"/>
            </a:lvl1pPr>
          </a:lstStyle>
          <a:p>
            <a:r>
              <a:rPr lang="en-US"/>
              <a:t>Click icon to add picture</a:t>
            </a:r>
          </a:p>
        </p:txBody>
      </p:sp>
    </p:spTree>
    <p:extLst>
      <p:ext uri="{BB962C8B-B14F-4D97-AF65-F5344CB8AC3E}">
        <p14:creationId xmlns:p14="http://schemas.microsoft.com/office/powerpoint/2010/main" val="1908956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reaker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51098B-228C-08F9-8B3D-7D9B439BEF3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578" b="3930"/>
          <a:stretch/>
        </p:blipFill>
        <p:spPr>
          <a:xfrm>
            <a:off x="0" y="1"/>
            <a:ext cx="9144000" cy="5143500"/>
          </a:xfrm>
          <a:prstGeom prst="rect">
            <a:avLst/>
          </a:prstGeom>
        </p:spPr>
      </p:pic>
      <p:sp>
        <p:nvSpPr>
          <p:cNvPr id="4" name="Rectangle 3">
            <a:extLst>
              <a:ext uri="{FF2B5EF4-FFF2-40B4-BE49-F238E27FC236}">
                <a16:creationId xmlns:a16="http://schemas.microsoft.com/office/drawing/2014/main" id="{8CADB59C-07C0-4717-98DD-BA5595DCA8EF}"/>
              </a:ext>
            </a:extLst>
          </p:cNvPr>
          <p:cNvSpPr/>
          <p:nvPr userDrawn="1"/>
        </p:nvSpPr>
        <p:spPr>
          <a:xfrm>
            <a:off x="-3748" y="0"/>
            <a:ext cx="9144000" cy="5143500"/>
          </a:xfrm>
          <a:prstGeom prst="rect">
            <a:avLst/>
          </a:prstGeom>
          <a:gradFill>
            <a:gsLst>
              <a:gs pos="10000">
                <a:srgbClr val="DAAA00">
                  <a:alpha val="59353"/>
                </a:srgbClr>
              </a:gs>
              <a:gs pos="99000">
                <a:schemeClr val="tx2">
                  <a:alpha val="7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2" name="Title 1"/>
          <p:cNvSpPr>
            <a:spLocks noGrp="1"/>
          </p:cNvSpPr>
          <p:nvPr>
            <p:ph type="title"/>
          </p:nvPr>
        </p:nvSpPr>
        <p:spPr>
          <a:xfrm>
            <a:off x="469900" y="1733550"/>
            <a:ext cx="5168900" cy="1676400"/>
          </a:xfrm>
        </p:spPr>
        <p:txBody>
          <a:bodyPr/>
          <a:lstStyle>
            <a:lvl1pPr algn="l">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871186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reaker Slide 2">
    <p:spTree>
      <p:nvGrpSpPr>
        <p:cNvPr id="1" name=""/>
        <p:cNvGrpSpPr/>
        <p:nvPr/>
      </p:nvGrpSpPr>
      <p:grpSpPr>
        <a:xfrm>
          <a:off x="0" y="0"/>
          <a:ext cx="0" cy="0"/>
          <a:chOff x="0" y="0"/>
          <a:chExt cx="0" cy="0"/>
        </a:xfrm>
      </p:grpSpPr>
      <p:pic>
        <p:nvPicPr>
          <p:cNvPr id="5" name="Picture 4" descr="A picture containing text, outdoor, person&#10;&#10;Description automatically generated">
            <a:extLst>
              <a:ext uri="{FF2B5EF4-FFF2-40B4-BE49-F238E27FC236}">
                <a16:creationId xmlns:a16="http://schemas.microsoft.com/office/drawing/2014/main" id="{CFF84241-2683-1DF6-5141-B72CAC12E5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2DACE44C-2954-B7AF-C95E-0A826EC5714E}"/>
              </a:ext>
            </a:extLst>
          </p:cNvPr>
          <p:cNvSpPr/>
          <p:nvPr userDrawn="1"/>
        </p:nvSpPr>
        <p:spPr>
          <a:xfrm>
            <a:off x="-76200" y="-95250"/>
            <a:ext cx="9144000" cy="5143500"/>
          </a:xfrm>
          <a:prstGeom prst="rect">
            <a:avLst/>
          </a:prstGeom>
          <a:gradFill>
            <a:gsLst>
              <a:gs pos="10000">
                <a:srgbClr val="DAAA00">
                  <a:alpha val="0"/>
                </a:srgbClr>
              </a:gs>
              <a:gs pos="99000">
                <a:schemeClr val="tx2">
                  <a:alpha val="7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2" name="Title 1"/>
          <p:cNvSpPr>
            <a:spLocks noGrp="1"/>
          </p:cNvSpPr>
          <p:nvPr>
            <p:ph type="title"/>
          </p:nvPr>
        </p:nvSpPr>
        <p:spPr>
          <a:xfrm>
            <a:off x="469900" y="1733550"/>
            <a:ext cx="5245100" cy="1676400"/>
          </a:xfrm>
        </p:spPr>
        <p:txBody>
          <a:bodyPr/>
          <a:lstStyle>
            <a:lvl1pPr algn="l">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868995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reaker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32FD78-AD0D-347A-6407-8195640D403C}"/>
              </a:ext>
            </a:extLst>
          </p:cNvPr>
          <p:cNvSpPr/>
          <p:nvPr userDrawn="1"/>
        </p:nvSpPr>
        <p:spPr>
          <a:xfrm>
            <a:off x="0" y="1345406"/>
            <a:ext cx="5715000" cy="2452688"/>
          </a:xfrm>
          <a:prstGeom prst="rect">
            <a:avLst/>
          </a:prstGeom>
          <a:gradFill flip="none" rotWithShape="1">
            <a:gsLst>
              <a:gs pos="0">
                <a:srgbClr val="DAAA00">
                  <a:alpha val="84708"/>
                </a:srgbClr>
              </a:gs>
              <a:gs pos="81000">
                <a:schemeClr val="tx2">
                  <a:alpha val="81377"/>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4" name="Title 3">
            <a:extLst>
              <a:ext uri="{FF2B5EF4-FFF2-40B4-BE49-F238E27FC236}">
                <a16:creationId xmlns:a16="http://schemas.microsoft.com/office/drawing/2014/main" id="{44C77242-9537-40C3-9B52-31C36E22501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5032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reaker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32FD78-AD0D-347A-6407-8195640D403C}"/>
              </a:ext>
            </a:extLst>
          </p:cNvPr>
          <p:cNvSpPr/>
          <p:nvPr userDrawn="1"/>
        </p:nvSpPr>
        <p:spPr>
          <a:xfrm>
            <a:off x="0" y="1345406"/>
            <a:ext cx="5715000" cy="2452688"/>
          </a:xfrm>
          <a:prstGeom prst="rect">
            <a:avLst/>
          </a:prstGeom>
          <a:gradFill flip="none" rotWithShape="1">
            <a:gsLst>
              <a:gs pos="0">
                <a:srgbClr val="DAAA00">
                  <a:alpha val="84708"/>
                </a:srgbClr>
              </a:gs>
              <a:gs pos="81000">
                <a:schemeClr val="tx2">
                  <a:alpha val="81377"/>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2" name="Title 1"/>
          <p:cNvSpPr>
            <a:spLocks noGrp="1"/>
          </p:cNvSpPr>
          <p:nvPr>
            <p:ph type="title"/>
          </p:nvPr>
        </p:nvSpPr>
        <p:spPr>
          <a:xfrm>
            <a:off x="469900" y="1733550"/>
            <a:ext cx="5092700" cy="1676400"/>
          </a:xfrm>
        </p:spPr>
        <p:txBody>
          <a:bodyPr/>
          <a:lstStyle>
            <a:lvl1pPr algn="l">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563958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3" name="Footer Placeholder 5">
            <a:extLst>
              <a:ext uri="{FF2B5EF4-FFF2-40B4-BE49-F238E27FC236}">
                <a16:creationId xmlns:a16="http://schemas.microsoft.com/office/drawing/2014/main" id="{65AC7B07-2BDE-1821-0DE2-C04791957BB1}"/>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cxnSp>
        <p:nvCxnSpPr>
          <p:cNvPr id="6" name="Straight Connector 5">
            <a:extLst>
              <a:ext uri="{FF2B5EF4-FFF2-40B4-BE49-F238E27FC236}">
                <a16:creationId xmlns:a16="http://schemas.microsoft.com/office/drawing/2014/main" id="{AE763694-7B3B-7BCD-7845-1A94970EAD3C}"/>
              </a:ext>
            </a:extLst>
          </p:cNvPr>
          <p:cNvCxnSpPr>
            <a:cxnSpLocks/>
          </p:cNvCxnSpPr>
          <p:nvPr userDrawn="1"/>
        </p:nvCxnSpPr>
        <p:spPr>
          <a:xfrm>
            <a:off x="365760" y="788908"/>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9945036-389C-6934-394C-40BB8135F3BC}"/>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5" name="Picture Placeholder 4">
            <a:extLst>
              <a:ext uri="{FF2B5EF4-FFF2-40B4-BE49-F238E27FC236}">
                <a16:creationId xmlns:a16="http://schemas.microsoft.com/office/drawing/2014/main" id="{11354D5E-EE50-30CE-6A2B-7E4560EF7C97}"/>
              </a:ext>
            </a:extLst>
          </p:cNvPr>
          <p:cNvSpPr>
            <a:spLocks noGrp="1"/>
          </p:cNvSpPr>
          <p:nvPr>
            <p:ph type="pic" sz="quarter" idx="12"/>
          </p:nvPr>
        </p:nvSpPr>
        <p:spPr>
          <a:xfrm>
            <a:off x="1219200" y="1428750"/>
            <a:ext cx="1143000" cy="1143000"/>
          </a:xfrm>
          <a:prstGeom prst="ellipse">
            <a:avLst/>
          </a:prstGeom>
          <a:ln w="28575">
            <a:solidFill>
              <a:schemeClr val="tx2"/>
            </a:solidFill>
          </a:ln>
        </p:spPr>
        <p:txBody>
          <a:bodyPr/>
          <a:lstStyle>
            <a:lvl1pPr marL="173038" indent="-173038">
              <a:tabLst/>
              <a:defRPr sz="1100"/>
            </a:lvl1pPr>
          </a:lstStyle>
          <a:p>
            <a:r>
              <a:rPr lang="en-US"/>
              <a:t>Click icon to add picture</a:t>
            </a:r>
          </a:p>
        </p:txBody>
      </p:sp>
      <p:sp>
        <p:nvSpPr>
          <p:cNvPr id="7" name="Picture Placeholder 4">
            <a:extLst>
              <a:ext uri="{FF2B5EF4-FFF2-40B4-BE49-F238E27FC236}">
                <a16:creationId xmlns:a16="http://schemas.microsoft.com/office/drawing/2014/main" id="{3778734B-EE6D-DDCA-1F32-350F399B3C00}"/>
              </a:ext>
            </a:extLst>
          </p:cNvPr>
          <p:cNvSpPr>
            <a:spLocks noGrp="1"/>
          </p:cNvSpPr>
          <p:nvPr>
            <p:ph type="pic" sz="quarter" idx="13"/>
          </p:nvPr>
        </p:nvSpPr>
        <p:spPr>
          <a:xfrm>
            <a:off x="1219200" y="3003967"/>
            <a:ext cx="1143000" cy="1143000"/>
          </a:xfrm>
          <a:prstGeom prst="ellipse">
            <a:avLst/>
          </a:prstGeom>
          <a:ln w="28575">
            <a:solidFill>
              <a:schemeClr val="tx2"/>
            </a:solidFill>
          </a:ln>
        </p:spPr>
        <p:txBody>
          <a:bodyPr/>
          <a:lstStyle>
            <a:lvl1pPr marL="173038" indent="-173038">
              <a:tabLst/>
              <a:defRPr sz="1100"/>
            </a:lvl1pPr>
          </a:lstStyle>
          <a:p>
            <a:r>
              <a:rPr lang="en-US"/>
              <a:t>Click icon to add picture</a:t>
            </a:r>
          </a:p>
        </p:txBody>
      </p:sp>
      <p:sp>
        <p:nvSpPr>
          <p:cNvPr id="9" name="Text Placeholder 8">
            <a:extLst>
              <a:ext uri="{FF2B5EF4-FFF2-40B4-BE49-F238E27FC236}">
                <a16:creationId xmlns:a16="http://schemas.microsoft.com/office/drawing/2014/main" id="{5B946D39-AC9F-E0A4-EC1F-F74B534B6C6B}"/>
              </a:ext>
            </a:extLst>
          </p:cNvPr>
          <p:cNvSpPr>
            <a:spLocks noGrp="1"/>
          </p:cNvSpPr>
          <p:nvPr>
            <p:ph type="body" sz="quarter" idx="14"/>
          </p:nvPr>
        </p:nvSpPr>
        <p:spPr>
          <a:xfrm>
            <a:off x="2590800" y="1428750"/>
            <a:ext cx="5410200" cy="533400"/>
          </a:xfrm>
        </p:spPr>
        <p:txBody>
          <a:bodyPr/>
          <a:lstStyle>
            <a:lvl1pPr marL="0" indent="0">
              <a:buFont typeface="Arial" panose="020B0604020202020204" pitchFamily="34" charset="0"/>
              <a:buNone/>
              <a:defRPr sz="2800" b="1">
                <a:solidFill>
                  <a:schemeClr val="tx2"/>
                </a:solidFill>
              </a:defRPr>
            </a:lvl1pPr>
            <a:lvl2pPr marL="457200" indent="0">
              <a:buFont typeface="Arial" panose="020B0604020202020204" pitchFamily="34" charset="0"/>
              <a:buNone/>
              <a:defRPr sz="2800"/>
            </a:lvl2pPr>
            <a:lvl3pPr marL="914400" indent="0">
              <a:buFont typeface="Arial" panose="020B0604020202020204" pitchFamily="34" charset="0"/>
              <a:buNone/>
              <a:defRPr sz="2800"/>
            </a:lvl3pPr>
            <a:lvl4pPr marL="1371600" indent="0">
              <a:buFont typeface="Arial" panose="020B0604020202020204" pitchFamily="34" charset="0"/>
              <a:buNone/>
              <a:defRPr sz="2800"/>
            </a:lvl4pPr>
            <a:lvl5pPr marL="1828800" indent="0">
              <a:buFont typeface="Arial" panose="020B0604020202020204" pitchFamily="34" charset="0"/>
              <a:buNone/>
              <a:defRPr sz="2800"/>
            </a:lvl5pPr>
          </a:lstStyle>
          <a:p>
            <a:pPr lvl="0"/>
            <a:r>
              <a:rPr lang="en-US"/>
              <a:t>Click to edit Master text styles</a:t>
            </a:r>
          </a:p>
        </p:txBody>
      </p:sp>
      <p:sp>
        <p:nvSpPr>
          <p:cNvPr id="12" name="Text Placeholder 8">
            <a:extLst>
              <a:ext uri="{FF2B5EF4-FFF2-40B4-BE49-F238E27FC236}">
                <a16:creationId xmlns:a16="http://schemas.microsoft.com/office/drawing/2014/main" id="{C5588CA4-449C-62DD-F0A7-83A7F0555C5D}"/>
              </a:ext>
            </a:extLst>
          </p:cNvPr>
          <p:cNvSpPr>
            <a:spLocks noGrp="1"/>
          </p:cNvSpPr>
          <p:nvPr>
            <p:ph type="body" sz="quarter" idx="15"/>
          </p:nvPr>
        </p:nvSpPr>
        <p:spPr>
          <a:xfrm>
            <a:off x="2590800" y="1983386"/>
            <a:ext cx="5410200" cy="533400"/>
          </a:xfrm>
        </p:spPr>
        <p:txBody>
          <a:bodyPr/>
          <a:lstStyle>
            <a:lvl1pPr marL="0" indent="0">
              <a:buFont typeface="Arial" panose="020B0604020202020204" pitchFamily="34" charset="0"/>
              <a:buNone/>
              <a:defRPr sz="1600" b="0">
                <a:solidFill>
                  <a:schemeClr val="tx1"/>
                </a:solidFill>
              </a:defRPr>
            </a:lvl1pPr>
            <a:lvl2pPr marL="457200" indent="0">
              <a:buFont typeface="Arial" panose="020B0604020202020204" pitchFamily="34" charset="0"/>
              <a:buNone/>
              <a:defRPr sz="2800"/>
            </a:lvl2pPr>
            <a:lvl3pPr marL="914400" indent="0">
              <a:buFont typeface="Arial" panose="020B0604020202020204" pitchFamily="34" charset="0"/>
              <a:buNone/>
              <a:defRPr sz="2800"/>
            </a:lvl3pPr>
            <a:lvl4pPr marL="1371600" indent="0">
              <a:buFont typeface="Arial" panose="020B0604020202020204" pitchFamily="34" charset="0"/>
              <a:buNone/>
              <a:defRPr sz="2800"/>
            </a:lvl4pPr>
            <a:lvl5pPr marL="1828800" indent="0">
              <a:buFont typeface="Arial" panose="020B0604020202020204" pitchFamily="34" charset="0"/>
              <a:buNone/>
              <a:defRPr sz="2800"/>
            </a:lvl5pPr>
          </a:lstStyle>
          <a:p>
            <a:pPr lvl="0"/>
            <a:r>
              <a:rPr lang="en-US"/>
              <a:t>Click to edit Master text styles</a:t>
            </a:r>
          </a:p>
        </p:txBody>
      </p:sp>
      <p:sp>
        <p:nvSpPr>
          <p:cNvPr id="14" name="Text Placeholder 8">
            <a:extLst>
              <a:ext uri="{FF2B5EF4-FFF2-40B4-BE49-F238E27FC236}">
                <a16:creationId xmlns:a16="http://schemas.microsoft.com/office/drawing/2014/main" id="{0A812B24-F938-D300-C408-D88C8CFAA3D5}"/>
              </a:ext>
            </a:extLst>
          </p:cNvPr>
          <p:cNvSpPr>
            <a:spLocks noGrp="1"/>
          </p:cNvSpPr>
          <p:nvPr>
            <p:ph type="body" sz="quarter" idx="16"/>
          </p:nvPr>
        </p:nvSpPr>
        <p:spPr>
          <a:xfrm>
            <a:off x="2590800" y="3003967"/>
            <a:ext cx="5410200" cy="533400"/>
          </a:xfrm>
        </p:spPr>
        <p:txBody>
          <a:bodyPr/>
          <a:lstStyle>
            <a:lvl1pPr marL="0" indent="0">
              <a:buFont typeface="Arial" panose="020B0604020202020204" pitchFamily="34" charset="0"/>
              <a:buNone/>
              <a:defRPr sz="2800" b="1">
                <a:solidFill>
                  <a:schemeClr val="tx2"/>
                </a:solidFill>
              </a:defRPr>
            </a:lvl1pPr>
            <a:lvl2pPr marL="457200" indent="0">
              <a:buFont typeface="Arial" panose="020B0604020202020204" pitchFamily="34" charset="0"/>
              <a:buNone/>
              <a:defRPr sz="2800"/>
            </a:lvl2pPr>
            <a:lvl3pPr marL="914400" indent="0">
              <a:buFont typeface="Arial" panose="020B0604020202020204" pitchFamily="34" charset="0"/>
              <a:buNone/>
              <a:defRPr sz="2800"/>
            </a:lvl3pPr>
            <a:lvl4pPr marL="1371600" indent="0">
              <a:buFont typeface="Arial" panose="020B0604020202020204" pitchFamily="34" charset="0"/>
              <a:buNone/>
              <a:defRPr sz="2800"/>
            </a:lvl4pPr>
            <a:lvl5pPr marL="1828800" indent="0">
              <a:buFont typeface="Arial" panose="020B0604020202020204" pitchFamily="34" charset="0"/>
              <a:buNone/>
              <a:defRPr sz="2800"/>
            </a:lvl5pPr>
          </a:lstStyle>
          <a:p>
            <a:pPr lvl="0"/>
            <a:r>
              <a:rPr lang="en-US"/>
              <a:t>Click to edit Master text styles</a:t>
            </a:r>
          </a:p>
        </p:txBody>
      </p:sp>
      <p:sp>
        <p:nvSpPr>
          <p:cNvPr id="15" name="Text Placeholder 8">
            <a:extLst>
              <a:ext uri="{FF2B5EF4-FFF2-40B4-BE49-F238E27FC236}">
                <a16:creationId xmlns:a16="http://schemas.microsoft.com/office/drawing/2014/main" id="{7C70D077-5E66-8830-9768-65FA78AEDE27}"/>
              </a:ext>
            </a:extLst>
          </p:cNvPr>
          <p:cNvSpPr>
            <a:spLocks noGrp="1"/>
          </p:cNvSpPr>
          <p:nvPr>
            <p:ph type="body" sz="quarter" idx="17"/>
          </p:nvPr>
        </p:nvSpPr>
        <p:spPr>
          <a:xfrm>
            <a:off x="2590800" y="3558603"/>
            <a:ext cx="5410200" cy="533400"/>
          </a:xfrm>
        </p:spPr>
        <p:txBody>
          <a:bodyPr/>
          <a:lstStyle>
            <a:lvl1pPr marL="0" indent="0">
              <a:buFont typeface="Arial" panose="020B0604020202020204" pitchFamily="34" charset="0"/>
              <a:buNone/>
              <a:defRPr sz="1600" b="0">
                <a:solidFill>
                  <a:schemeClr val="tx1"/>
                </a:solidFill>
              </a:defRPr>
            </a:lvl1pPr>
            <a:lvl2pPr marL="457200" indent="0">
              <a:buFont typeface="Arial" panose="020B0604020202020204" pitchFamily="34" charset="0"/>
              <a:buNone/>
              <a:defRPr sz="2800"/>
            </a:lvl2pPr>
            <a:lvl3pPr marL="914400" indent="0">
              <a:buFont typeface="Arial" panose="020B0604020202020204" pitchFamily="34" charset="0"/>
              <a:buNone/>
              <a:defRPr sz="2800"/>
            </a:lvl3pPr>
            <a:lvl4pPr marL="1371600" indent="0">
              <a:buFont typeface="Arial" panose="020B0604020202020204" pitchFamily="34" charset="0"/>
              <a:buNone/>
              <a:defRPr sz="2800"/>
            </a:lvl4pPr>
            <a:lvl5pPr marL="1828800" indent="0">
              <a:buFont typeface="Arial" panose="020B0604020202020204" pitchFamily="34" charset="0"/>
              <a:buNone/>
              <a:defRPr sz="2800"/>
            </a:lvl5pPr>
          </a:lstStyle>
          <a:p>
            <a:pPr lvl="0"/>
            <a:r>
              <a:rPr lang="en-US"/>
              <a:t>Click to edit Master text styles</a:t>
            </a:r>
          </a:p>
        </p:txBody>
      </p:sp>
      <p:pic>
        <p:nvPicPr>
          <p:cNvPr id="4" name="Picture 3" descr="Logo&#10;&#10;Description automatically generated">
            <a:extLst>
              <a:ext uri="{FF2B5EF4-FFF2-40B4-BE49-F238E27FC236}">
                <a16:creationId xmlns:a16="http://schemas.microsoft.com/office/drawing/2014/main" id="{AFB1FD22-6585-9D9D-F1E2-6D78C4DEE6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438456"/>
            <a:ext cx="294613" cy="228600"/>
          </a:xfrm>
          <a:prstGeom prst="rect">
            <a:avLst/>
          </a:prstGeom>
        </p:spPr>
      </p:pic>
    </p:spTree>
    <p:extLst>
      <p:ext uri="{BB962C8B-B14F-4D97-AF65-F5344CB8AC3E}">
        <p14:creationId xmlns:p14="http://schemas.microsoft.com/office/powerpoint/2010/main" val="924846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FF Foot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3" name="Footer Placeholder 5">
            <a:extLst>
              <a:ext uri="{FF2B5EF4-FFF2-40B4-BE49-F238E27FC236}">
                <a16:creationId xmlns:a16="http://schemas.microsoft.com/office/drawing/2014/main" id="{65AC7B07-2BDE-1821-0DE2-C04791957BB1}"/>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cxnSp>
        <p:nvCxnSpPr>
          <p:cNvPr id="6" name="Straight Connector 5">
            <a:extLst>
              <a:ext uri="{FF2B5EF4-FFF2-40B4-BE49-F238E27FC236}">
                <a16:creationId xmlns:a16="http://schemas.microsoft.com/office/drawing/2014/main" id="{AE763694-7B3B-7BCD-7845-1A94970EAD3C}"/>
              </a:ext>
            </a:extLst>
          </p:cNvPr>
          <p:cNvCxnSpPr>
            <a:cxnSpLocks/>
          </p:cNvCxnSpPr>
          <p:nvPr userDrawn="1"/>
        </p:nvCxnSpPr>
        <p:spPr>
          <a:xfrm>
            <a:off x="365760" y="788908"/>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9945036-389C-6934-394C-40BB8135F3BC}"/>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5" name="Text Placeholder 4">
            <a:extLst>
              <a:ext uri="{FF2B5EF4-FFF2-40B4-BE49-F238E27FC236}">
                <a16:creationId xmlns:a16="http://schemas.microsoft.com/office/drawing/2014/main" id="{C74016B8-7D64-CA04-5277-69244466DB3F}"/>
              </a:ext>
            </a:extLst>
          </p:cNvPr>
          <p:cNvSpPr>
            <a:spLocks noGrp="1"/>
          </p:cNvSpPr>
          <p:nvPr>
            <p:ph type="body" sz="quarter" idx="12"/>
          </p:nvPr>
        </p:nvSpPr>
        <p:spPr>
          <a:xfrm>
            <a:off x="365125" y="1123950"/>
            <a:ext cx="4206875" cy="3124200"/>
          </a:xfrm>
        </p:spPr>
        <p:txBody>
          <a:bodyPr/>
          <a:lstStyle>
            <a:lvl1pPr marL="0" indent="0">
              <a:buNone/>
              <a:defRPr sz="1600">
                <a:solidFill>
                  <a:schemeClr val="accent2"/>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A886DD09-14C3-A543-05C3-E2EAB905FDDB}"/>
              </a:ext>
            </a:extLst>
          </p:cNvPr>
          <p:cNvPicPr>
            <a:picLocks noChangeAspect="1"/>
          </p:cNvPicPr>
          <p:nvPr userDrawn="1"/>
        </p:nvPicPr>
        <p:blipFill>
          <a:blip r:embed="rId2"/>
          <a:stretch>
            <a:fillRect/>
          </a:stretch>
        </p:blipFill>
        <p:spPr>
          <a:xfrm>
            <a:off x="4049887" y="853864"/>
            <a:ext cx="4419734" cy="3622733"/>
          </a:xfrm>
          <a:prstGeom prst="rect">
            <a:avLst/>
          </a:prstGeom>
        </p:spPr>
      </p:pic>
      <p:pic>
        <p:nvPicPr>
          <p:cNvPr id="4" name="Picture 3" descr="Logo&#10;&#10;Description automatically generated">
            <a:extLst>
              <a:ext uri="{FF2B5EF4-FFF2-40B4-BE49-F238E27FC236}">
                <a16:creationId xmlns:a16="http://schemas.microsoft.com/office/drawing/2014/main" id="{2B6FF942-551E-523C-AE3B-2C7DAC2F5E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55153" y="438456"/>
            <a:ext cx="294613" cy="228600"/>
          </a:xfrm>
          <a:prstGeom prst="rect">
            <a:avLst/>
          </a:prstGeom>
        </p:spPr>
      </p:pic>
      <p:pic>
        <p:nvPicPr>
          <p:cNvPr id="10" name="Graphic 9" descr="Marker with solid fill">
            <a:extLst>
              <a:ext uri="{FF2B5EF4-FFF2-40B4-BE49-F238E27FC236}">
                <a16:creationId xmlns:a16="http://schemas.microsoft.com/office/drawing/2014/main" id="{69FF6608-92F3-7DDA-FDB8-CF23F7541C8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8495" y="2534837"/>
            <a:ext cx="355600" cy="355600"/>
          </a:xfrm>
          <a:prstGeom prst="rect">
            <a:avLst/>
          </a:prstGeom>
          <a:effectLst>
            <a:outerShdw blurRad="50800" dist="21853" dir="3180000" sx="99000" sy="99000" algn="tl" rotWithShape="0">
              <a:prstClr val="black">
                <a:alpha val="43931"/>
              </a:prstClr>
            </a:outerShdw>
          </a:effectLst>
        </p:spPr>
      </p:pic>
      <p:pic>
        <p:nvPicPr>
          <p:cNvPr id="23" name="Graphic 22" descr="Marker with solid fill">
            <a:extLst>
              <a:ext uri="{FF2B5EF4-FFF2-40B4-BE49-F238E27FC236}">
                <a16:creationId xmlns:a16="http://schemas.microsoft.com/office/drawing/2014/main" id="{5B8DB18A-DB87-60E6-F76F-2DD36E09F25C}"/>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6400" y="3359303"/>
            <a:ext cx="355600" cy="355600"/>
          </a:xfrm>
          <a:prstGeom prst="rect">
            <a:avLst/>
          </a:prstGeom>
          <a:effectLst>
            <a:outerShdw blurRad="50800" dist="21853" dir="3180000" sx="99000" sy="99000" algn="tl" rotWithShape="0">
              <a:prstClr val="black">
                <a:alpha val="43931"/>
              </a:prstClr>
            </a:outerShdw>
          </a:effectLst>
        </p:spPr>
      </p:pic>
      <p:pic>
        <p:nvPicPr>
          <p:cNvPr id="24" name="Graphic 23" descr="Marker with solid fill">
            <a:extLst>
              <a:ext uri="{FF2B5EF4-FFF2-40B4-BE49-F238E27FC236}">
                <a16:creationId xmlns:a16="http://schemas.microsoft.com/office/drawing/2014/main" id="{31326A21-EC21-8427-3599-E6F240F26E9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0000" y="3477142"/>
            <a:ext cx="355600" cy="355600"/>
          </a:xfrm>
          <a:prstGeom prst="rect">
            <a:avLst/>
          </a:prstGeom>
          <a:effectLst>
            <a:outerShdw blurRad="50800" dist="21853" dir="3180000" sx="99000" sy="99000" algn="tl" rotWithShape="0">
              <a:prstClr val="black">
                <a:alpha val="43931"/>
              </a:prstClr>
            </a:outerShdw>
          </a:effectLst>
        </p:spPr>
      </p:pic>
      <p:pic>
        <p:nvPicPr>
          <p:cNvPr id="25" name="Graphic 24" descr="Marker with solid fill">
            <a:extLst>
              <a:ext uri="{FF2B5EF4-FFF2-40B4-BE49-F238E27FC236}">
                <a16:creationId xmlns:a16="http://schemas.microsoft.com/office/drawing/2014/main" id="{EF9C2702-8CF7-029D-A719-54900C2049E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62800" y="3111424"/>
            <a:ext cx="355600" cy="355600"/>
          </a:xfrm>
          <a:prstGeom prst="rect">
            <a:avLst/>
          </a:prstGeom>
          <a:effectLst>
            <a:outerShdw blurRad="50800" dist="21853" dir="3180000" sx="99000" sy="99000" algn="tl" rotWithShape="0">
              <a:prstClr val="black">
                <a:alpha val="43931"/>
              </a:prstClr>
            </a:outerShdw>
          </a:effectLst>
        </p:spPr>
      </p:pic>
      <p:pic>
        <p:nvPicPr>
          <p:cNvPr id="26" name="Graphic 25" descr="Marker with solid fill">
            <a:extLst>
              <a:ext uri="{FF2B5EF4-FFF2-40B4-BE49-F238E27FC236}">
                <a16:creationId xmlns:a16="http://schemas.microsoft.com/office/drawing/2014/main" id="{6D148990-D48F-6D9A-9485-9B0E1196F06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96200" y="2279803"/>
            <a:ext cx="355600" cy="355600"/>
          </a:xfrm>
          <a:prstGeom prst="rect">
            <a:avLst/>
          </a:prstGeom>
          <a:effectLst>
            <a:outerShdw blurRad="50800" dist="21853" dir="3180000" sx="99000" sy="99000" algn="tl" rotWithShape="0">
              <a:prstClr val="black">
                <a:alpha val="43931"/>
              </a:prstClr>
            </a:outerShdw>
          </a:effectLst>
        </p:spPr>
      </p:pic>
      <p:pic>
        <p:nvPicPr>
          <p:cNvPr id="27" name="Graphic 26" descr="Marker with solid fill">
            <a:extLst>
              <a:ext uri="{FF2B5EF4-FFF2-40B4-BE49-F238E27FC236}">
                <a16:creationId xmlns:a16="http://schemas.microsoft.com/office/drawing/2014/main" id="{EFBB9BA2-9388-C20C-3677-733DF702497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6210" y="2978303"/>
            <a:ext cx="355600" cy="355600"/>
          </a:xfrm>
          <a:prstGeom prst="rect">
            <a:avLst/>
          </a:prstGeom>
          <a:effectLst>
            <a:outerShdw blurRad="50800" dist="21853" dir="3180000" sx="99000" sy="99000" algn="tl" rotWithShape="0">
              <a:prstClr val="black">
                <a:alpha val="43931"/>
              </a:prstClr>
            </a:outerShdw>
          </a:effectLst>
        </p:spPr>
      </p:pic>
      <p:pic>
        <p:nvPicPr>
          <p:cNvPr id="28" name="Graphic 27" descr="Marker with solid fill">
            <a:extLst>
              <a:ext uri="{FF2B5EF4-FFF2-40B4-BE49-F238E27FC236}">
                <a16:creationId xmlns:a16="http://schemas.microsoft.com/office/drawing/2014/main" id="{EFB67710-E971-2239-00F3-CC6FE8BC564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62800" y="2190903"/>
            <a:ext cx="355600" cy="355600"/>
          </a:xfrm>
          <a:prstGeom prst="rect">
            <a:avLst/>
          </a:prstGeom>
          <a:effectLst>
            <a:outerShdw blurRad="50800" dist="21853" dir="3180000" sx="99000" sy="99000" algn="tl" rotWithShape="0">
              <a:prstClr val="black">
                <a:alpha val="43931"/>
              </a:prstClr>
            </a:outerShdw>
          </a:effectLst>
        </p:spPr>
      </p:pic>
      <p:pic>
        <p:nvPicPr>
          <p:cNvPr id="29" name="Graphic 28" descr="Marker with solid fill">
            <a:extLst>
              <a:ext uri="{FF2B5EF4-FFF2-40B4-BE49-F238E27FC236}">
                <a16:creationId xmlns:a16="http://schemas.microsoft.com/office/drawing/2014/main" id="{E908984D-79B1-E161-187C-E69FAFCEA47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4979" y="2210987"/>
            <a:ext cx="355600" cy="355600"/>
          </a:xfrm>
          <a:prstGeom prst="rect">
            <a:avLst/>
          </a:prstGeom>
          <a:effectLst>
            <a:outerShdw blurRad="50800" dist="21853" dir="3180000" sx="99000" sy="99000" algn="tl" rotWithShape="0">
              <a:prstClr val="black">
                <a:alpha val="43931"/>
              </a:prstClr>
            </a:outerShdw>
          </a:effectLst>
        </p:spPr>
      </p:pic>
      <p:grpSp>
        <p:nvGrpSpPr>
          <p:cNvPr id="11" name="Group 10">
            <a:extLst>
              <a:ext uri="{FF2B5EF4-FFF2-40B4-BE49-F238E27FC236}">
                <a16:creationId xmlns:a16="http://schemas.microsoft.com/office/drawing/2014/main" id="{0A2BBDB4-3FC0-328F-E992-CD27C6C013B3}"/>
              </a:ext>
            </a:extLst>
          </p:cNvPr>
          <p:cNvGrpSpPr/>
          <p:nvPr userDrawn="1"/>
        </p:nvGrpSpPr>
        <p:grpSpPr>
          <a:xfrm>
            <a:off x="7040880" y="4019550"/>
            <a:ext cx="2103121" cy="274320"/>
            <a:chOff x="7040880" y="3790589"/>
            <a:chExt cx="2103121" cy="274320"/>
          </a:xfrm>
        </p:grpSpPr>
        <p:sp>
          <p:nvSpPr>
            <p:cNvPr id="33" name="Oval 32">
              <a:extLst>
                <a:ext uri="{FF2B5EF4-FFF2-40B4-BE49-F238E27FC236}">
                  <a16:creationId xmlns:a16="http://schemas.microsoft.com/office/drawing/2014/main" id="{7E19F82A-DAF4-48C2-E9F8-F955C25EF879}"/>
                </a:ext>
              </a:extLst>
            </p:cNvPr>
            <p:cNvSpPr>
              <a:spLocks noChangeAspect="1"/>
            </p:cNvSpPr>
            <p:nvPr userDrawn="1"/>
          </p:nvSpPr>
          <p:spPr>
            <a:xfrm>
              <a:off x="7040880" y="3790589"/>
              <a:ext cx="274320" cy="2743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8CABD6C-E4D5-0639-ED5B-B489E3093D8E}"/>
                </a:ext>
              </a:extLst>
            </p:cNvPr>
            <p:cNvSpPr/>
            <p:nvPr userDrawn="1"/>
          </p:nvSpPr>
          <p:spPr>
            <a:xfrm>
              <a:off x="7162800" y="3790950"/>
              <a:ext cx="1981201" cy="2738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9D18FDE-7D2D-6551-7EC6-A0F62D1A5B43}"/>
                </a:ext>
              </a:extLst>
            </p:cNvPr>
            <p:cNvSpPr txBox="1"/>
            <p:nvPr userDrawn="1"/>
          </p:nvSpPr>
          <p:spPr>
            <a:xfrm>
              <a:off x="7302782" y="3815988"/>
              <a:ext cx="1701235" cy="215444"/>
            </a:xfrm>
            <a:prstGeom prst="rect">
              <a:avLst/>
            </a:prstGeom>
            <a:noFill/>
            <a:ln>
              <a:noFill/>
            </a:ln>
          </p:spPr>
          <p:txBody>
            <a:bodyPr wrap="square" lIns="0" tIns="0" rIns="0" bIns="0" rtlCol="0">
              <a:spAutoFit/>
            </a:bodyPr>
            <a:lstStyle/>
            <a:p>
              <a:pPr algn="ctr"/>
              <a:r>
                <a:rPr lang="en-US" sz="1400" b="1" i="0">
                  <a:solidFill>
                    <a:schemeClr val="bg1"/>
                  </a:solidFill>
                  <a:latin typeface="Calibri" panose="020F0502020204030204" pitchFamily="34" charset="0"/>
                  <a:cs typeface="Calibri" panose="020F0502020204030204" pitchFamily="34" charset="0"/>
                </a:rPr>
                <a:t>IFF OFFICE LOCATIONS</a:t>
              </a:r>
            </a:p>
          </p:txBody>
        </p:sp>
      </p:grpSp>
      <p:pic>
        <p:nvPicPr>
          <p:cNvPr id="8" name="Graphic 7" descr="Marker with solid fill">
            <a:extLst>
              <a:ext uri="{FF2B5EF4-FFF2-40B4-BE49-F238E27FC236}">
                <a16:creationId xmlns:a16="http://schemas.microsoft.com/office/drawing/2014/main" id="{9730A28B-E2D9-5DA1-5530-1C954C03548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19727" y="2521103"/>
            <a:ext cx="355600" cy="355600"/>
          </a:xfrm>
          <a:prstGeom prst="rect">
            <a:avLst/>
          </a:prstGeom>
          <a:effectLst>
            <a:outerShdw blurRad="50800" dist="21853" dir="3180000" sx="99000" sy="99000" algn="tl" rotWithShape="0">
              <a:prstClr val="black">
                <a:alpha val="43931"/>
              </a:prstClr>
            </a:outerShdw>
          </a:effectLst>
        </p:spPr>
      </p:pic>
      <p:sp>
        <p:nvSpPr>
          <p:cNvPr id="9" name="Freeform 8">
            <a:extLst>
              <a:ext uri="{FF2B5EF4-FFF2-40B4-BE49-F238E27FC236}">
                <a16:creationId xmlns:a16="http://schemas.microsoft.com/office/drawing/2014/main" id="{86D6DE94-7237-C1B0-7130-BEC51117AB1E}"/>
              </a:ext>
            </a:extLst>
          </p:cNvPr>
          <p:cNvSpPr/>
          <p:nvPr userDrawn="1"/>
        </p:nvSpPr>
        <p:spPr>
          <a:xfrm>
            <a:off x="6513017" y="1488935"/>
            <a:ext cx="401627" cy="493614"/>
          </a:xfrm>
          <a:custGeom>
            <a:avLst/>
            <a:gdLst>
              <a:gd name="connsiteX0" fmla="*/ 32729 w 708073"/>
              <a:gd name="connsiteY0" fmla="*/ 0 h 539518"/>
              <a:gd name="connsiteX1" fmla="*/ 36775 w 708073"/>
              <a:gd name="connsiteY1" fmla="*/ 173978 h 539518"/>
              <a:gd name="connsiteX2" fmla="*/ 404962 w 708073"/>
              <a:gd name="connsiteY2" fmla="*/ 295359 h 539518"/>
              <a:gd name="connsiteX3" fmla="*/ 433284 w 708073"/>
              <a:gd name="connsiteY3" fmla="*/ 489568 h 539518"/>
              <a:gd name="connsiteX0" fmla="*/ 32729 w 687599"/>
              <a:gd name="connsiteY0" fmla="*/ 0 h 543106"/>
              <a:gd name="connsiteX1" fmla="*/ 36775 w 687599"/>
              <a:gd name="connsiteY1" fmla="*/ 173978 h 543106"/>
              <a:gd name="connsiteX2" fmla="*/ 404962 w 687599"/>
              <a:gd name="connsiteY2" fmla="*/ 295359 h 543106"/>
              <a:gd name="connsiteX3" fmla="*/ 404962 w 687599"/>
              <a:gd name="connsiteY3" fmla="*/ 493614 h 543106"/>
              <a:gd name="connsiteX0" fmla="*/ 32729 w 421762"/>
              <a:gd name="connsiteY0" fmla="*/ 0 h 493614"/>
              <a:gd name="connsiteX1" fmla="*/ 36775 w 421762"/>
              <a:gd name="connsiteY1" fmla="*/ 173978 h 493614"/>
              <a:gd name="connsiteX2" fmla="*/ 404962 w 421762"/>
              <a:gd name="connsiteY2" fmla="*/ 295359 h 493614"/>
              <a:gd name="connsiteX3" fmla="*/ 404962 w 421762"/>
              <a:gd name="connsiteY3" fmla="*/ 493614 h 493614"/>
              <a:gd name="connsiteX0" fmla="*/ 29394 w 401627"/>
              <a:gd name="connsiteY0" fmla="*/ 0 h 493614"/>
              <a:gd name="connsiteX1" fmla="*/ 33440 w 401627"/>
              <a:gd name="connsiteY1" fmla="*/ 173978 h 493614"/>
              <a:gd name="connsiteX2" fmla="*/ 353075 w 401627"/>
              <a:gd name="connsiteY2" fmla="*/ 299405 h 493614"/>
              <a:gd name="connsiteX3" fmla="*/ 401627 w 401627"/>
              <a:gd name="connsiteY3" fmla="*/ 493614 h 493614"/>
            </a:gdLst>
            <a:ahLst/>
            <a:cxnLst>
              <a:cxn ang="0">
                <a:pos x="connsiteX0" y="connsiteY0"/>
              </a:cxn>
              <a:cxn ang="0">
                <a:pos x="connsiteX1" y="connsiteY1"/>
              </a:cxn>
              <a:cxn ang="0">
                <a:pos x="connsiteX2" y="connsiteY2"/>
              </a:cxn>
              <a:cxn ang="0">
                <a:pos x="connsiteX3" y="connsiteY3"/>
              </a:cxn>
            </a:cxnLst>
            <a:rect l="l" t="t" r="r" b="b"/>
            <a:pathLst>
              <a:path w="401627" h="493614">
                <a:moveTo>
                  <a:pt x="29394" y="0"/>
                </a:moveTo>
                <a:cubicBezTo>
                  <a:pt x="397" y="62376"/>
                  <a:pt x="-20507" y="124077"/>
                  <a:pt x="33440" y="173978"/>
                </a:cubicBezTo>
                <a:cubicBezTo>
                  <a:pt x="87387" y="223879"/>
                  <a:pt x="286990" y="246807"/>
                  <a:pt x="353075" y="299405"/>
                </a:cubicBezTo>
                <a:cubicBezTo>
                  <a:pt x="419160" y="352003"/>
                  <a:pt x="311266" y="464618"/>
                  <a:pt x="401627" y="49361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221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alues">
    <p:bg>
      <p:bgPr>
        <a:gradFill flip="none" rotWithShape="1">
          <a:gsLst>
            <a:gs pos="25000">
              <a:srgbClr val="DD701A"/>
            </a:gs>
            <a:gs pos="0">
              <a:srgbClr val="DAAA00"/>
            </a:gs>
            <a:gs pos="68000">
              <a:schemeClr val="tx2"/>
            </a:gs>
          </a:gsLst>
          <a:lin ang="10800000" scaled="1"/>
          <a:tileRect/>
        </a:gra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0CF7DA8-55F8-7DF3-35AA-44299A119C75}"/>
              </a:ext>
            </a:extLst>
          </p:cNvPr>
          <p:cNvGrpSpPr/>
          <p:nvPr userDrawn="1"/>
        </p:nvGrpSpPr>
        <p:grpSpPr>
          <a:xfrm>
            <a:off x="76200" y="117546"/>
            <a:ext cx="6019800" cy="4908407"/>
            <a:chOff x="762000" y="209550"/>
            <a:chExt cx="6019800" cy="4908407"/>
          </a:xfrm>
        </p:grpSpPr>
        <p:sp>
          <p:nvSpPr>
            <p:cNvPr id="7" name="TextBox 6">
              <a:extLst>
                <a:ext uri="{FF2B5EF4-FFF2-40B4-BE49-F238E27FC236}">
                  <a16:creationId xmlns:a16="http://schemas.microsoft.com/office/drawing/2014/main" id="{3587D478-30BF-2D0B-E51F-C11700460E0D}"/>
                </a:ext>
              </a:extLst>
            </p:cNvPr>
            <p:cNvSpPr txBox="1"/>
            <p:nvPr userDrawn="1"/>
          </p:nvSpPr>
          <p:spPr>
            <a:xfrm>
              <a:off x="762000" y="1132251"/>
              <a:ext cx="6019800" cy="3985706"/>
            </a:xfrm>
            <a:prstGeom prst="rect">
              <a:avLst/>
            </a:prstGeom>
            <a:noFill/>
          </p:spPr>
          <p:txBody>
            <a:bodyPr wrap="square">
              <a:spAutoFit/>
            </a:bodyPr>
            <a:lstStyle/>
            <a:p>
              <a:pPr marL="0" indent="0" algn="l">
                <a:buFont typeface="Arial" panose="020B0604020202020204" pitchFamily="34" charset="0"/>
                <a:buNone/>
              </a:pPr>
              <a:r>
                <a:rPr lang="en-US" sz="1100" b="1" i="0">
                  <a:solidFill>
                    <a:schemeClr val="bg1"/>
                  </a:solidFill>
                  <a:latin typeface="Cambria" panose="02040503050406030204" pitchFamily="18" charset="0"/>
                  <a:ea typeface="Cambria" panose="02040503050406030204" pitchFamily="18" charset="0"/>
                </a:rPr>
                <a:t>Prioritize EQUITY</a:t>
              </a:r>
            </a:p>
            <a:p>
              <a:pPr marL="0" indent="0" algn="l">
                <a:buFont typeface="Arial" panose="020B0604020202020204" pitchFamily="34" charset="0"/>
                <a:buNone/>
              </a:pPr>
              <a:endParaRPr lang="en-US" sz="1100" b="1"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0" i="0">
                  <a:solidFill>
                    <a:schemeClr val="bg1"/>
                  </a:solidFill>
                  <a:latin typeface="Cambria" panose="02040503050406030204" pitchFamily="18" charset="0"/>
                  <a:ea typeface="Cambria" panose="02040503050406030204" pitchFamily="18" charset="0"/>
                </a:rPr>
                <a:t>IFF seeks to be an anti-racist and anti-oppressive institution that is accountable to our staff and to communities of color and other oppressed groups. We strive to be a learning organization, and we recognize that successfully integrating equity into our organization and our work is an iterative process that requires intentionality, investment, and humility.</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1" i="0">
                  <a:solidFill>
                    <a:schemeClr val="bg1"/>
                  </a:solidFill>
                  <a:latin typeface="Cambria" panose="02040503050406030204" pitchFamily="18" charset="0"/>
                  <a:ea typeface="Cambria" panose="02040503050406030204" pitchFamily="18" charset="0"/>
                </a:rPr>
                <a:t>Respect PARTNERSHIPS</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0" i="0">
                  <a:solidFill>
                    <a:schemeClr val="bg1"/>
                  </a:solidFill>
                  <a:latin typeface="Cambria" panose="02040503050406030204" pitchFamily="18" charset="0"/>
                  <a:ea typeface="Cambria" panose="02040503050406030204" pitchFamily="18" charset="0"/>
                </a:rPr>
                <a:t>IFF listens carefully, engages honestly, cares deeply, and works hard to understand each other, nonprofits, and communities. Through authentic collaboration, we bravely create teams and partnerships built on trust, transparency, and shared knowledge. </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1" i="0">
                  <a:solidFill>
                    <a:schemeClr val="bg1"/>
                  </a:solidFill>
                  <a:latin typeface="Cambria" panose="02040503050406030204" pitchFamily="18" charset="0"/>
                  <a:ea typeface="Cambria" panose="02040503050406030204" pitchFamily="18" charset="0"/>
                </a:rPr>
                <a:t>BALANCE Tensions</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0" i="0">
                  <a:solidFill>
                    <a:schemeClr val="bg1"/>
                  </a:solidFill>
                  <a:latin typeface="Cambria" panose="02040503050406030204" pitchFamily="18" charset="0"/>
                  <a:ea typeface="Cambria" panose="02040503050406030204" pitchFamily="18" charset="0"/>
                </a:rPr>
                <a:t>IFF is committed to problem-solving alongside our partners as we strive to balance mission and money, planning and action, and the array of complex factors that impact critical decisions. </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1" i="0">
                  <a:solidFill>
                    <a:schemeClr val="bg1"/>
                  </a:solidFill>
                  <a:latin typeface="Cambria" panose="02040503050406030204" pitchFamily="18" charset="0"/>
                  <a:ea typeface="Cambria" panose="02040503050406030204" pitchFamily="18" charset="0"/>
                </a:rPr>
                <a:t>STEWARD with Heart</a:t>
              </a:r>
            </a:p>
            <a:p>
              <a:pPr marL="0" indent="0" algn="l">
                <a:buFont typeface="Arial" panose="020B0604020202020204" pitchFamily="34" charset="0"/>
                <a:buNone/>
              </a:pPr>
              <a:endParaRPr lang="en-US" sz="1100" b="0" i="0">
                <a:solidFill>
                  <a:schemeClr val="bg1"/>
                </a:solidFill>
                <a:latin typeface="Cambria" panose="02040503050406030204" pitchFamily="18" charset="0"/>
                <a:ea typeface="Cambria" panose="02040503050406030204" pitchFamily="18" charset="0"/>
              </a:endParaRPr>
            </a:p>
            <a:p>
              <a:pPr marL="0" indent="0" algn="l">
                <a:buFont typeface="Arial" panose="020B0604020202020204" pitchFamily="34" charset="0"/>
                <a:buNone/>
              </a:pPr>
              <a:r>
                <a:rPr lang="en-US" sz="1100" b="0" i="0">
                  <a:solidFill>
                    <a:schemeClr val="bg1"/>
                  </a:solidFill>
                  <a:latin typeface="Cambria" panose="02040503050406030204" pitchFamily="18" charset="0"/>
                  <a:ea typeface="Cambria" panose="02040503050406030204" pitchFamily="18" charset="0"/>
                </a:rPr>
                <a:t>IFF understands that long-term visions require long-term partners. That is why we are passionate about maintaining a fiscally strong institution that supports all our partners, for the life of a loan or project and beyond, until all communities thrive. </a:t>
              </a:r>
            </a:p>
          </p:txBody>
        </p:sp>
        <p:grpSp>
          <p:nvGrpSpPr>
            <p:cNvPr id="12" name="Group 11">
              <a:extLst>
                <a:ext uri="{FF2B5EF4-FFF2-40B4-BE49-F238E27FC236}">
                  <a16:creationId xmlns:a16="http://schemas.microsoft.com/office/drawing/2014/main" id="{7A2CDE8A-0536-ABC6-0013-6B4669DA6617}"/>
                </a:ext>
              </a:extLst>
            </p:cNvPr>
            <p:cNvGrpSpPr/>
            <p:nvPr userDrawn="1"/>
          </p:nvGrpSpPr>
          <p:grpSpPr>
            <a:xfrm>
              <a:off x="3537302" y="209550"/>
              <a:ext cx="469195" cy="469195"/>
              <a:chOff x="6013803" y="197556"/>
              <a:chExt cx="469194" cy="469194"/>
            </a:xfrm>
          </p:grpSpPr>
          <p:pic>
            <p:nvPicPr>
              <p:cNvPr id="10" name="Picture 9" descr="Shape, circle&#10;&#10;Description automatically generated">
                <a:extLst>
                  <a:ext uri="{FF2B5EF4-FFF2-40B4-BE49-F238E27FC236}">
                    <a16:creationId xmlns:a16="http://schemas.microsoft.com/office/drawing/2014/main" id="{0102A89F-15AB-A4D1-7A8D-072FB70919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3803" y="197556"/>
                <a:ext cx="469194" cy="469194"/>
              </a:xfrm>
              <a:prstGeom prst="rect">
                <a:avLst/>
              </a:prstGeom>
            </p:spPr>
          </p:pic>
          <p:pic>
            <p:nvPicPr>
              <p:cNvPr id="11" name="Picture 10" descr="Icon&#10;&#10;Description automatically generated">
                <a:extLst>
                  <a:ext uri="{FF2B5EF4-FFF2-40B4-BE49-F238E27FC236}">
                    <a16:creationId xmlns:a16="http://schemas.microsoft.com/office/drawing/2014/main" id="{C65841C7-023F-E51D-E200-87AEF04D75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4804" y="278472"/>
                <a:ext cx="307192" cy="302607"/>
              </a:xfrm>
              <a:prstGeom prst="rect">
                <a:avLst/>
              </a:prstGeom>
            </p:spPr>
          </p:pic>
        </p:grpSp>
        <p:sp>
          <p:nvSpPr>
            <p:cNvPr id="5" name="TextBox 4">
              <a:extLst>
                <a:ext uri="{FF2B5EF4-FFF2-40B4-BE49-F238E27FC236}">
                  <a16:creationId xmlns:a16="http://schemas.microsoft.com/office/drawing/2014/main" id="{3D671ADC-8D62-411D-A95F-CFC3A8A4EFE0}"/>
                </a:ext>
              </a:extLst>
            </p:cNvPr>
            <p:cNvSpPr txBox="1"/>
            <p:nvPr userDrawn="1"/>
          </p:nvSpPr>
          <p:spPr>
            <a:xfrm>
              <a:off x="762000" y="762919"/>
              <a:ext cx="10227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a:solidFill>
                    <a:schemeClr val="bg1"/>
                  </a:solidFill>
                  <a:latin typeface="Cambria" panose="02040503050406030204" pitchFamily="18" charset="0"/>
                  <a:ea typeface="Cambria" panose="02040503050406030204" pitchFamily="18" charset="0"/>
                </a:rPr>
                <a:t>VALUES</a:t>
              </a:r>
            </a:p>
          </p:txBody>
        </p:sp>
      </p:grpSp>
      <p:sp>
        <p:nvSpPr>
          <p:cNvPr id="19" name="Picture Placeholder 10">
            <a:extLst>
              <a:ext uri="{FF2B5EF4-FFF2-40B4-BE49-F238E27FC236}">
                <a16:creationId xmlns:a16="http://schemas.microsoft.com/office/drawing/2014/main" id="{8DE15D13-2DE0-0A9F-485C-1231A2262E06}"/>
              </a:ext>
            </a:extLst>
          </p:cNvPr>
          <p:cNvSpPr>
            <a:spLocks noGrp="1"/>
          </p:cNvSpPr>
          <p:nvPr>
            <p:ph type="pic" sz="quarter" idx="15"/>
          </p:nvPr>
        </p:nvSpPr>
        <p:spPr>
          <a:xfrm>
            <a:off x="6084710" y="3528"/>
            <a:ext cx="3059289" cy="5139972"/>
          </a:xfrm>
        </p:spPr>
        <p:txBody>
          <a:bodyPr/>
          <a:lstStyle>
            <a:lvl1pPr>
              <a:defRPr sz="1600"/>
            </a:lvl1pPr>
          </a:lstStyle>
          <a:p>
            <a:r>
              <a:rPr lang="en-US"/>
              <a:t>Click icon to add picture</a:t>
            </a:r>
          </a:p>
        </p:txBody>
      </p:sp>
    </p:spTree>
    <p:extLst>
      <p:ext uri="{BB962C8B-B14F-4D97-AF65-F5344CB8AC3E}">
        <p14:creationId xmlns:p14="http://schemas.microsoft.com/office/powerpoint/2010/main" val="1927773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b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AE763694-7B3B-7BCD-7845-1A94970EAD3C}"/>
              </a:ext>
            </a:extLst>
          </p:cNvPr>
          <p:cNvCxnSpPr>
            <a:cxnSpLocks/>
          </p:cNvCxnSpPr>
          <p:nvPr userDrawn="1"/>
        </p:nvCxnSpPr>
        <p:spPr>
          <a:xfrm>
            <a:off x="365760" y="788908"/>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68F6E811-837D-2703-D70B-DB99793BE7FE}"/>
              </a:ext>
            </a:extLst>
          </p:cNvPr>
          <p:cNvSpPr/>
          <p:nvPr userDrawn="1"/>
        </p:nvSpPr>
        <p:spPr>
          <a:xfrm>
            <a:off x="685800"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5" name="Oval 4">
            <a:extLst>
              <a:ext uri="{FF2B5EF4-FFF2-40B4-BE49-F238E27FC236}">
                <a16:creationId xmlns:a16="http://schemas.microsoft.com/office/drawing/2014/main" id="{E2948F28-369A-96D6-E355-C8325FB6CE9D}"/>
              </a:ext>
            </a:extLst>
          </p:cNvPr>
          <p:cNvSpPr/>
          <p:nvPr userDrawn="1"/>
        </p:nvSpPr>
        <p:spPr>
          <a:xfrm>
            <a:off x="2422145"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Oval 6">
            <a:extLst>
              <a:ext uri="{FF2B5EF4-FFF2-40B4-BE49-F238E27FC236}">
                <a16:creationId xmlns:a16="http://schemas.microsoft.com/office/drawing/2014/main" id="{9DDF5004-6628-55DB-3552-A78368D45CCC}"/>
              </a:ext>
            </a:extLst>
          </p:cNvPr>
          <p:cNvSpPr/>
          <p:nvPr userDrawn="1"/>
        </p:nvSpPr>
        <p:spPr>
          <a:xfrm>
            <a:off x="4158490"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Oval 7">
            <a:extLst>
              <a:ext uri="{FF2B5EF4-FFF2-40B4-BE49-F238E27FC236}">
                <a16:creationId xmlns:a16="http://schemas.microsoft.com/office/drawing/2014/main" id="{47963773-0E9F-94C9-DE86-8FF5280563E0}"/>
              </a:ext>
            </a:extLst>
          </p:cNvPr>
          <p:cNvSpPr/>
          <p:nvPr userDrawn="1"/>
        </p:nvSpPr>
        <p:spPr>
          <a:xfrm>
            <a:off x="5894835"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9" name="Oval 8">
            <a:extLst>
              <a:ext uri="{FF2B5EF4-FFF2-40B4-BE49-F238E27FC236}">
                <a16:creationId xmlns:a16="http://schemas.microsoft.com/office/drawing/2014/main" id="{3284F5CC-B5B8-9D2F-9B00-662BDD3EAD5A}"/>
              </a:ext>
            </a:extLst>
          </p:cNvPr>
          <p:cNvSpPr/>
          <p:nvPr userDrawn="1"/>
        </p:nvSpPr>
        <p:spPr>
          <a:xfrm>
            <a:off x="7631180" y="1428750"/>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cxnSp>
        <p:nvCxnSpPr>
          <p:cNvPr id="11" name="Straight Connector 10">
            <a:extLst>
              <a:ext uri="{FF2B5EF4-FFF2-40B4-BE49-F238E27FC236}">
                <a16:creationId xmlns:a16="http://schemas.microsoft.com/office/drawing/2014/main" id="{06BF5DCA-63C2-E569-0B73-D19849EE6148}"/>
              </a:ext>
            </a:extLst>
          </p:cNvPr>
          <p:cNvCxnSpPr/>
          <p:nvPr userDrawn="1"/>
        </p:nvCxnSpPr>
        <p:spPr>
          <a:xfrm>
            <a:off x="1981200" y="1508970"/>
            <a:ext cx="0" cy="2667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4BD31D-D214-08CB-3295-D5455032144B}"/>
              </a:ext>
            </a:extLst>
          </p:cNvPr>
          <p:cNvCxnSpPr/>
          <p:nvPr userDrawn="1"/>
        </p:nvCxnSpPr>
        <p:spPr>
          <a:xfrm>
            <a:off x="3728889" y="1508970"/>
            <a:ext cx="0" cy="2667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C6D111-2053-5175-88BC-9DD22F301C70}"/>
              </a:ext>
            </a:extLst>
          </p:cNvPr>
          <p:cNvCxnSpPr/>
          <p:nvPr userDrawn="1"/>
        </p:nvCxnSpPr>
        <p:spPr>
          <a:xfrm>
            <a:off x="5410200" y="1508970"/>
            <a:ext cx="0" cy="2667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7A786C-4475-3CB1-6C09-F2D6CB941760}"/>
              </a:ext>
            </a:extLst>
          </p:cNvPr>
          <p:cNvCxnSpPr/>
          <p:nvPr userDrawn="1"/>
        </p:nvCxnSpPr>
        <p:spPr>
          <a:xfrm>
            <a:off x="7162800" y="1508970"/>
            <a:ext cx="0" cy="2667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Footer Placeholder 5">
            <a:extLst>
              <a:ext uri="{FF2B5EF4-FFF2-40B4-BE49-F238E27FC236}">
                <a16:creationId xmlns:a16="http://schemas.microsoft.com/office/drawing/2014/main" id="{0B11E2E6-5131-022D-1B7E-90D3B5D6360A}"/>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sp>
        <p:nvSpPr>
          <p:cNvPr id="21" name="Slide Number Placeholder 5">
            <a:extLst>
              <a:ext uri="{FF2B5EF4-FFF2-40B4-BE49-F238E27FC236}">
                <a16:creationId xmlns:a16="http://schemas.microsoft.com/office/drawing/2014/main" id="{17D07300-0848-66C1-592A-C669534C18A3}"/>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D5288D39-F8B6-519C-F842-CF0D85A3E8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438456"/>
            <a:ext cx="294613" cy="228600"/>
          </a:xfrm>
          <a:prstGeom prst="rect">
            <a:avLst/>
          </a:prstGeom>
        </p:spPr>
      </p:pic>
      <p:pic>
        <p:nvPicPr>
          <p:cNvPr id="15" name="Picture 14" descr="Shape&#10;&#10;Description automatically generated with low confidence">
            <a:extLst>
              <a:ext uri="{FF2B5EF4-FFF2-40B4-BE49-F238E27FC236}">
                <a16:creationId xmlns:a16="http://schemas.microsoft.com/office/drawing/2014/main" id="{D5C55754-B0AF-7024-8949-142D50A87835}"/>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841045" y="1594717"/>
            <a:ext cx="497468" cy="476025"/>
          </a:xfrm>
          <a:prstGeom prst="rect">
            <a:avLst/>
          </a:prstGeom>
        </p:spPr>
      </p:pic>
      <p:pic>
        <p:nvPicPr>
          <p:cNvPr id="24" name="Picture 23" descr="Shape&#10;&#10;Description automatically generated with low confidence">
            <a:extLst>
              <a:ext uri="{FF2B5EF4-FFF2-40B4-BE49-F238E27FC236}">
                <a16:creationId xmlns:a16="http://schemas.microsoft.com/office/drawing/2014/main" id="{BAB95DD9-2559-D021-08AB-42BABB7A9938}"/>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582407" y="1580925"/>
            <a:ext cx="487434" cy="487434"/>
          </a:xfrm>
          <a:prstGeom prst="rect">
            <a:avLst/>
          </a:prstGeom>
        </p:spPr>
      </p:pic>
      <p:pic>
        <p:nvPicPr>
          <p:cNvPr id="26" name="Picture 25" descr="Shape&#10;&#10;Description automatically generated with low confidence">
            <a:extLst>
              <a:ext uri="{FF2B5EF4-FFF2-40B4-BE49-F238E27FC236}">
                <a16:creationId xmlns:a16="http://schemas.microsoft.com/office/drawing/2014/main" id="{FA889F6F-4255-1733-D432-D622E690A857}"/>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314175" y="1584435"/>
            <a:ext cx="496588" cy="496588"/>
          </a:xfrm>
          <a:prstGeom prst="rect">
            <a:avLst/>
          </a:prstGeom>
        </p:spPr>
      </p:pic>
      <p:pic>
        <p:nvPicPr>
          <p:cNvPr id="30" name="Picture 29" descr="Shape&#10;&#10;Description automatically generated with medium confidence">
            <a:extLst>
              <a:ext uri="{FF2B5EF4-FFF2-40B4-BE49-F238E27FC236}">
                <a16:creationId xmlns:a16="http://schemas.microsoft.com/office/drawing/2014/main" id="{CBFF7E84-459C-8FE8-3D46-825B6F9C7754}"/>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034714" y="1586350"/>
            <a:ext cx="528200" cy="528200"/>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7C62F756-7227-44C6-E644-AC6B2FCC19DF}"/>
              </a:ext>
            </a:extLst>
          </p:cNvPr>
          <p:cNvPicPr>
            <a:picLocks noChangeAspect="1"/>
          </p:cNvPicPr>
          <p:nvPr userDrawn="1"/>
        </p:nvPicPr>
        <p:blipFill>
          <a:blip r:embed="rId11" cstate="print">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792251" y="1619137"/>
            <a:ext cx="485816" cy="427184"/>
          </a:xfrm>
          <a:prstGeom prst="rect">
            <a:avLst/>
          </a:prstGeom>
        </p:spPr>
      </p:pic>
    </p:spTree>
    <p:extLst>
      <p:ext uri="{BB962C8B-B14F-4D97-AF65-F5344CB8AC3E}">
        <p14:creationId xmlns:p14="http://schemas.microsoft.com/office/powerpoint/2010/main" val="2053102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genda">
    <p:bg>
      <p:bgRef idx="1001">
        <a:schemeClr val="bg1"/>
      </p:bgRef>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AE2CB68A-B92C-9B8C-E756-20D2559CEA76}"/>
              </a:ext>
            </a:extLst>
          </p:cNvPr>
          <p:cNvCxnSpPr>
            <a:cxnSpLocks/>
          </p:cNvCxnSpPr>
          <p:nvPr userDrawn="1"/>
        </p:nvCxnSpPr>
        <p:spPr>
          <a:xfrm>
            <a:off x="563880" y="1398886"/>
            <a:ext cx="0" cy="30641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AE763694-7B3B-7BCD-7845-1A94970EAD3C}"/>
              </a:ext>
            </a:extLst>
          </p:cNvPr>
          <p:cNvCxnSpPr>
            <a:cxnSpLocks/>
          </p:cNvCxnSpPr>
          <p:nvPr userDrawn="1"/>
        </p:nvCxnSpPr>
        <p:spPr>
          <a:xfrm>
            <a:off x="365760" y="788908"/>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F8B92EB-3ADA-36C0-441A-4D8DF0FB9907}"/>
              </a:ext>
            </a:extLst>
          </p:cNvPr>
          <p:cNvSpPr>
            <a:spLocks noGrp="1"/>
          </p:cNvSpPr>
          <p:nvPr>
            <p:ph type="body" sz="quarter" idx="12"/>
          </p:nvPr>
        </p:nvSpPr>
        <p:spPr>
          <a:xfrm>
            <a:off x="990600" y="1077302"/>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8" name="Oval 7">
            <a:extLst>
              <a:ext uri="{FF2B5EF4-FFF2-40B4-BE49-F238E27FC236}">
                <a16:creationId xmlns:a16="http://schemas.microsoft.com/office/drawing/2014/main" id="{13F95850-551F-871C-F0BB-48A3E91282AA}"/>
              </a:ext>
            </a:extLst>
          </p:cNvPr>
          <p:cNvSpPr/>
          <p:nvPr userDrawn="1"/>
        </p:nvSpPr>
        <p:spPr>
          <a:xfrm>
            <a:off x="365760" y="1168738"/>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1" name="Text Placeholder 6">
            <a:extLst>
              <a:ext uri="{FF2B5EF4-FFF2-40B4-BE49-F238E27FC236}">
                <a16:creationId xmlns:a16="http://schemas.microsoft.com/office/drawing/2014/main" id="{5A269806-7476-A5F1-BF49-AD089A12A1DD}"/>
              </a:ext>
            </a:extLst>
          </p:cNvPr>
          <p:cNvSpPr>
            <a:spLocks noGrp="1"/>
          </p:cNvSpPr>
          <p:nvPr>
            <p:ph type="body" sz="quarter" idx="13"/>
          </p:nvPr>
        </p:nvSpPr>
        <p:spPr>
          <a:xfrm>
            <a:off x="990600" y="1837703"/>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2" name="Oval 11">
            <a:extLst>
              <a:ext uri="{FF2B5EF4-FFF2-40B4-BE49-F238E27FC236}">
                <a16:creationId xmlns:a16="http://schemas.microsoft.com/office/drawing/2014/main" id="{D49D93E4-0000-BA46-397A-0ABCF690EF62}"/>
              </a:ext>
            </a:extLst>
          </p:cNvPr>
          <p:cNvSpPr/>
          <p:nvPr userDrawn="1"/>
        </p:nvSpPr>
        <p:spPr>
          <a:xfrm>
            <a:off x="365760" y="1929139"/>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Text Placeholder 6">
            <a:extLst>
              <a:ext uri="{FF2B5EF4-FFF2-40B4-BE49-F238E27FC236}">
                <a16:creationId xmlns:a16="http://schemas.microsoft.com/office/drawing/2014/main" id="{A349B0F9-9948-E9FF-3B82-DA7D6ABDBA30}"/>
              </a:ext>
            </a:extLst>
          </p:cNvPr>
          <p:cNvSpPr>
            <a:spLocks noGrp="1"/>
          </p:cNvSpPr>
          <p:nvPr>
            <p:ph type="body" sz="quarter" idx="14"/>
          </p:nvPr>
        </p:nvSpPr>
        <p:spPr>
          <a:xfrm>
            <a:off x="990600" y="2617902"/>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4" name="Oval 13">
            <a:extLst>
              <a:ext uri="{FF2B5EF4-FFF2-40B4-BE49-F238E27FC236}">
                <a16:creationId xmlns:a16="http://schemas.microsoft.com/office/drawing/2014/main" id="{64223F86-F989-B706-668E-0E2480F613CC}"/>
              </a:ext>
            </a:extLst>
          </p:cNvPr>
          <p:cNvSpPr/>
          <p:nvPr userDrawn="1"/>
        </p:nvSpPr>
        <p:spPr>
          <a:xfrm>
            <a:off x="365760" y="2709338"/>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5" name="Text Placeholder 6">
            <a:extLst>
              <a:ext uri="{FF2B5EF4-FFF2-40B4-BE49-F238E27FC236}">
                <a16:creationId xmlns:a16="http://schemas.microsoft.com/office/drawing/2014/main" id="{5F988576-CA3F-36DC-E61A-3E1B9D0A441A}"/>
              </a:ext>
            </a:extLst>
          </p:cNvPr>
          <p:cNvSpPr>
            <a:spLocks noGrp="1"/>
          </p:cNvSpPr>
          <p:nvPr>
            <p:ph type="body" sz="quarter" idx="15"/>
          </p:nvPr>
        </p:nvSpPr>
        <p:spPr>
          <a:xfrm>
            <a:off x="990600" y="3378303"/>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6" name="Oval 15">
            <a:extLst>
              <a:ext uri="{FF2B5EF4-FFF2-40B4-BE49-F238E27FC236}">
                <a16:creationId xmlns:a16="http://schemas.microsoft.com/office/drawing/2014/main" id="{FFC6AE65-2C53-0616-5DFB-45F10CE6AA05}"/>
              </a:ext>
            </a:extLst>
          </p:cNvPr>
          <p:cNvSpPr/>
          <p:nvPr userDrawn="1"/>
        </p:nvSpPr>
        <p:spPr>
          <a:xfrm>
            <a:off x="365760" y="3469739"/>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7" name="Text Placeholder 6">
            <a:extLst>
              <a:ext uri="{FF2B5EF4-FFF2-40B4-BE49-F238E27FC236}">
                <a16:creationId xmlns:a16="http://schemas.microsoft.com/office/drawing/2014/main" id="{48615C38-9226-815B-319C-20273D7EF802}"/>
              </a:ext>
            </a:extLst>
          </p:cNvPr>
          <p:cNvSpPr>
            <a:spLocks noGrp="1"/>
          </p:cNvSpPr>
          <p:nvPr>
            <p:ph type="body" sz="quarter" idx="16"/>
          </p:nvPr>
        </p:nvSpPr>
        <p:spPr>
          <a:xfrm>
            <a:off x="990600" y="4141474"/>
            <a:ext cx="5791200" cy="335276"/>
          </a:xfrm>
        </p:spPr>
        <p:txBody>
          <a:bodyPr rIns="0"/>
          <a:lstStyle>
            <a:lvl1pPr marL="0" indent="0">
              <a:buNone/>
              <a:defRPr sz="1600" b="1"/>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8" name="Oval 17">
            <a:extLst>
              <a:ext uri="{FF2B5EF4-FFF2-40B4-BE49-F238E27FC236}">
                <a16:creationId xmlns:a16="http://schemas.microsoft.com/office/drawing/2014/main" id="{876AF108-0DAB-C50A-123C-D8D2C98821BB}"/>
              </a:ext>
            </a:extLst>
          </p:cNvPr>
          <p:cNvSpPr/>
          <p:nvPr userDrawn="1"/>
        </p:nvSpPr>
        <p:spPr>
          <a:xfrm>
            <a:off x="365760" y="4232910"/>
            <a:ext cx="396240" cy="396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9" name="Text Placeholder 6">
            <a:extLst>
              <a:ext uri="{FF2B5EF4-FFF2-40B4-BE49-F238E27FC236}">
                <a16:creationId xmlns:a16="http://schemas.microsoft.com/office/drawing/2014/main" id="{3ACA514F-B272-882C-D527-F1BA34B8B30A}"/>
              </a:ext>
            </a:extLst>
          </p:cNvPr>
          <p:cNvSpPr>
            <a:spLocks noGrp="1"/>
          </p:cNvSpPr>
          <p:nvPr>
            <p:ph type="body" sz="quarter" idx="17"/>
          </p:nvPr>
        </p:nvSpPr>
        <p:spPr>
          <a:xfrm>
            <a:off x="990600" y="1354704"/>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0" name="Text Placeholder 6">
            <a:extLst>
              <a:ext uri="{FF2B5EF4-FFF2-40B4-BE49-F238E27FC236}">
                <a16:creationId xmlns:a16="http://schemas.microsoft.com/office/drawing/2014/main" id="{2E64F98D-7588-EA7D-92D9-D6051A29FA32}"/>
              </a:ext>
            </a:extLst>
          </p:cNvPr>
          <p:cNvSpPr>
            <a:spLocks noGrp="1"/>
          </p:cNvSpPr>
          <p:nvPr>
            <p:ph type="body" sz="quarter" idx="18"/>
          </p:nvPr>
        </p:nvSpPr>
        <p:spPr>
          <a:xfrm>
            <a:off x="990600" y="2115105"/>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1" name="Text Placeholder 6">
            <a:extLst>
              <a:ext uri="{FF2B5EF4-FFF2-40B4-BE49-F238E27FC236}">
                <a16:creationId xmlns:a16="http://schemas.microsoft.com/office/drawing/2014/main" id="{0065A111-96B8-3433-1F2B-5D8D24B49CCB}"/>
              </a:ext>
            </a:extLst>
          </p:cNvPr>
          <p:cNvSpPr>
            <a:spLocks noGrp="1"/>
          </p:cNvSpPr>
          <p:nvPr>
            <p:ph type="body" sz="quarter" idx="19"/>
          </p:nvPr>
        </p:nvSpPr>
        <p:spPr>
          <a:xfrm>
            <a:off x="990600" y="2895304"/>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2" name="Text Placeholder 6">
            <a:extLst>
              <a:ext uri="{FF2B5EF4-FFF2-40B4-BE49-F238E27FC236}">
                <a16:creationId xmlns:a16="http://schemas.microsoft.com/office/drawing/2014/main" id="{9F70D9FA-ECBC-22B6-06E8-107E6D21975D}"/>
              </a:ext>
            </a:extLst>
          </p:cNvPr>
          <p:cNvSpPr>
            <a:spLocks noGrp="1"/>
          </p:cNvSpPr>
          <p:nvPr>
            <p:ph type="body" sz="quarter" idx="20"/>
          </p:nvPr>
        </p:nvSpPr>
        <p:spPr>
          <a:xfrm>
            <a:off x="990600" y="3655705"/>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3" name="Text Placeholder 6">
            <a:extLst>
              <a:ext uri="{FF2B5EF4-FFF2-40B4-BE49-F238E27FC236}">
                <a16:creationId xmlns:a16="http://schemas.microsoft.com/office/drawing/2014/main" id="{DA98AF9B-4FD2-E4A5-37F6-83FAD5CCC732}"/>
              </a:ext>
            </a:extLst>
          </p:cNvPr>
          <p:cNvSpPr>
            <a:spLocks noGrp="1"/>
          </p:cNvSpPr>
          <p:nvPr>
            <p:ph type="body" sz="quarter" idx="21"/>
          </p:nvPr>
        </p:nvSpPr>
        <p:spPr>
          <a:xfrm>
            <a:off x="990600" y="4418876"/>
            <a:ext cx="5791200" cy="335276"/>
          </a:xfrm>
        </p:spPr>
        <p:txBody>
          <a:bodyPr rIns="0"/>
          <a:lstStyle>
            <a:lvl1pPr marL="0" indent="0">
              <a:buNone/>
              <a:defRPr sz="1200" b="0"/>
            </a:lvl1pPr>
            <a:lvl2pPr marL="9525" indent="0">
              <a:buFont typeface="Arial" panose="020B0604020202020204" pitchFamily="34" charset="0"/>
              <a:buNone/>
              <a:tabLst/>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25" name="Footer Placeholder 5">
            <a:extLst>
              <a:ext uri="{FF2B5EF4-FFF2-40B4-BE49-F238E27FC236}">
                <a16:creationId xmlns:a16="http://schemas.microsoft.com/office/drawing/2014/main" id="{2E24F6AD-5091-B557-C0CF-6AB590EA3FB7}"/>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sp>
        <p:nvSpPr>
          <p:cNvPr id="26" name="Slide Number Placeholder 5">
            <a:extLst>
              <a:ext uri="{FF2B5EF4-FFF2-40B4-BE49-F238E27FC236}">
                <a16:creationId xmlns:a16="http://schemas.microsoft.com/office/drawing/2014/main" id="{371647FF-A91C-20E8-2208-3068A74F8D6A}"/>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2D6C93-7009-078B-AC41-AEB96F2903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438456"/>
            <a:ext cx="294613" cy="228600"/>
          </a:xfrm>
          <a:prstGeom prst="rect">
            <a:avLst/>
          </a:prstGeom>
        </p:spPr>
      </p:pic>
    </p:spTree>
    <p:extLst>
      <p:ext uri="{BB962C8B-B14F-4D97-AF65-F5344CB8AC3E}">
        <p14:creationId xmlns:p14="http://schemas.microsoft.com/office/powerpoint/2010/main" val="706159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lank Slide - Long Titl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7646285-466F-6F4E-85E7-D45A532EEBE1}"/>
              </a:ext>
            </a:extLst>
          </p:cNvPr>
          <p:cNvCxnSpPr>
            <a:cxnSpLocks/>
          </p:cNvCxnSpPr>
          <p:nvPr userDrawn="1"/>
        </p:nvCxnSpPr>
        <p:spPr>
          <a:xfrm>
            <a:off x="365760" y="1200150"/>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7"/>
            <a:ext cx="7787640" cy="898919"/>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11" name="Footer Placeholder 5">
            <a:extLst>
              <a:ext uri="{FF2B5EF4-FFF2-40B4-BE49-F238E27FC236}">
                <a16:creationId xmlns:a16="http://schemas.microsoft.com/office/drawing/2014/main" id="{33D74C49-07CD-D9BD-225C-B2AABD7785B8}"/>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sp>
        <p:nvSpPr>
          <p:cNvPr id="12" name="Slide Number Placeholder 5">
            <a:extLst>
              <a:ext uri="{FF2B5EF4-FFF2-40B4-BE49-F238E27FC236}">
                <a16:creationId xmlns:a16="http://schemas.microsoft.com/office/drawing/2014/main" id="{4ABF754C-BE6F-12D9-969B-DB0058C02B21}"/>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FC28D7E6-4FB3-D651-8FC8-7E1EF9CD95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853041"/>
            <a:ext cx="294613" cy="228600"/>
          </a:xfrm>
          <a:prstGeom prst="rect">
            <a:avLst/>
          </a:prstGeom>
        </p:spPr>
      </p:pic>
      <p:sp>
        <p:nvSpPr>
          <p:cNvPr id="5" name="Text Placeholder 4">
            <a:extLst>
              <a:ext uri="{FF2B5EF4-FFF2-40B4-BE49-F238E27FC236}">
                <a16:creationId xmlns:a16="http://schemas.microsoft.com/office/drawing/2014/main" id="{67E3184F-7B29-C7F9-A061-D946EBF53ACE}"/>
              </a:ext>
            </a:extLst>
          </p:cNvPr>
          <p:cNvSpPr>
            <a:spLocks noGrp="1"/>
          </p:cNvSpPr>
          <p:nvPr>
            <p:ph type="body" sz="quarter" idx="12"/>
          </p:nvPr>
        </p:nvSpPr>
        <p:spPr>
          <a:xfrm>
            <a:off x="365125" y="1428750"/>
            <a:ext cx="8321675" cy="2971800"/>
          </a:xfrm>
        </p:spPr>
        <p:txBody>
          <a:bodyPr/>
          <a:lstStyle>
            <a:lvl1pPr>
              <a:defRPr sz="180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0435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Impact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7646285-466F-6F4E-85E7-D45A532EEBE1}"/>
              </a:ext>
            </a:extLst>
          </p:cNvPr>
          <p:cNvCxnSpPr>
            <a:cxnSpLocks/>
          </p:cNvCxnSpPr>
          <p:nvPr userDrawn="1"/>
        </p:nvCxnSpPr>
        <p:spPr>
          <a:xfrm>
            <a:off x="365760" y="1200150"/>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77876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11" name="Footer Placeholder 5">
            <a:extLst>
              <a:ext uri="{FF2B5EF4-FFF2-40B4-BE49-F238E27FC236}">
                <a16:creationId xmlns:a16="http://schemas.microsoft.com/office/drawing/2014/main" id="{33D74C49-07CD-D9BD-225C-B2AABD7785B8}"/>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sp>
        <p:nvSpPr>
          <p:cNvPr id="12" name="Slide Number Placeholder 5">
            <a:extLst>
              <a:ext uri="{FF2B5EF4-FFF2-40B4-BE49-F238E27FC236}">
                <a16:creationId xmlns:a16="http://schemas.microsoft.com/office/drawing/2014/main" id="{4ABF754C-BE6F-12D9-969B-DB0058C02B21}"/>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4" name="Text Placeholder 3">
            <a:extLst>
              <a:ext uri="{FF2B5EF4-FFF2-40B4-BE49-F238E27FC236}">
                <a16:creationId xmlns:a16="http://schemas.microsoft.com/office/drawing/2014/main" id="{B70C9432-CC45-C37D-2575-6A1A1B93E02F}"/>
              </a:ext>
            </a:extLst>
          </p:cNvPr>
          <p:cNvSpPr>
            <a:spLocks noGrp="1"/>
          </p:cNvSpPr>
          <p:nvPr>
            <p:ph type="body" sz="quarter" idx="12"/>
          </p:nvPr>
        </p:nvSpPr>
        <p:spPr>
          <a:xfrm>
            <a:off x="365125" y="1400931"/>
            <a:ext cx="8382000" cy="1066796"/>
          </a:xfrm>
        </p:spPr>
        <p:txBody>
          <a:bodyPr/>
          <a:lstStyle>
            <a:lvl1pPr marL="0" indent="0">
              <a:buNone/>
              <a:defRPr sz="1600">
                <a:solidFill>
                  <a:schemeClr val="accent2"/>
                </a:solidFill>
              </a:defRPr>
            </a:lvl1pPr>
          </a:lstStyle>
          <a:p>
            <a:pPr lvl="0"/>
            <a:r>
              <a:rPr lang="en-US"/>
              <a:t>Click to edit Master text styles</a:t>
            </a:r>
          </a:p>
        </p:txBody>
      </p:sp>
      <p:sp>
        <p:nvSpPr>
          <p:cNvPr id="5" name="Oval 4">
            <a:extLst>
              <a:ext uri="{FF2B5EF4-FFF2-40B4-BE49-F238E27FC236}">
                <a16:creationId xmlns:a16="http://schemas.microsoft.com/office/drawing/2014/main" id="{EBEDC212-5E8C-B9AB-ECF4-72D7D8EFB148}"/>
              </a:ext>
            </a:extLst>
          </p:cNvPr>
          <p:cNvSpPr/>
          <p:nvPr userDrawn="1"/>
        </p:nvSpPr>
        <p:spPr>
          <a:xfrm>
            <a:off x="386488" y="2417318"/>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Oval 5">
            <a:extLst>
              <a:ext uri="{FF2B5EF4-FFF2-40B4-BE49-F238E27FC236}">
                <a16:creationId xmlns:a16="http://schemas.microsoft.com/office/drawing/2014/main" id="{C41940E0-A6D0-AA91-BCB6-E5B120ED64CB}"/>
              </a:ext>
            </a:extLst>
          </p:cNvPr>
          <p:cNvSpPr/>
          <p:nvPr userDrawn="1"/>
        </p:nvSpPr>
        <p:spPr>
          <a:xfrm>
            <a:off x="386488"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Oval 6">
            <a:extLst>
              <a:ext uri="{FF2B5EF4-FFF2-40B4-BE49-F238E27FC236}">
                <a16:creationId xmlns:a16="http://schemas.microsoft.com/office/drawing/2014/main" id="{3D50C318-F6CA-181D-9086-7BCBC6CF1B18}"/>
              </a:ext>
            </a:extLst>
          </p:cNvPr>
          <p:cNvSpPr/>
          <p:nvPr userDrawn="1"/>
        </p:nvSpPr>
        <p:spPr>
          <a:xfrm>
            <a:off x="3125129" y="2417318"/>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0" name="Oval 9">
            <a:extLst>
              <a:ext uri="{FF2B5EF4-FFF2-40B4-BE49-F238E27FC236}">
                <a16:creationId xmlns:a16="http://schemas.microsoft.com/office/drawing/2014/main" id="{9E55899A-0060-6BB5-C8E5-D1E5B5ADD529}"/>
              </a:ext>
            </a:extLst>
          </p:cNvPr>
          <p:cNvSpPr/>
          <p:nvPr userDrawn="1"/>
        </p:nvSpPr>
        <p:spPr>
          <a:xfrm>
            <a:off x="3125129"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Oval 12">
            <a:extLst>
              <a:ext uri="{FF2B5EF4-FFF2-40B4-BE49-F238E27FC236}">
                <a16:creationId xmlns:a16="http://schemas.microsoft.com/office/drawing/2014/main" id="{4E7B19D6-EF2C-ECAA-F2A9-F1BFB8681320}"/>
              </a:ext>
            </a:extLst>
          </p:cNvPr>
          <p:cNvSpPr/>
          <p:nvPr userDrawn="1"/>
        </p:nvSpPr>
        <p:spPr>
          <a:xfrm>
            <a:off x="6227250" y="2411136"/>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20" name="Text Placeholder 19">
            <a:extLst>
              <a:ext uri="{FF2B5EF4-FFF2-40B4-BE49-F238E27FC236}">
                <a16:creationId xmlns:a16="http://schemas.microsoft.com/office/drawing/2014/main" id="{9A71F2CE-08A6-C330-D0DC-1815E6D694B9}"/>
              </a:ext>
            </a:extLst>
          </p:cNvPr>
          <p:cNvSpPr>
            <a:spLocks noGrp="1"/>
          </p:cNvSpPr>
          <p:nvPr>
            <p:ph type="body" sz="quarter" idx="13"/>
          </p:nvPr>
        </p:nvSpPr>
        <p:spPr>
          <a:xfrm>
            <a:off x="1295400" y="2467727"/>
            <a:ext cx="1676400"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1" name="Text Placeholder 19">
            <a:extLst>
              <a:ext uri="{FF2B5EF4-FFF2-40B4-BE49-F238E27FC236}">
                <a16:creationId xmlns:a16="http://schemas.microsoft.com/office/drawing/2014/main" id="{92CC20FE-F32F-1C0B-8FA5-B0EB3CAD020A}"/>
              </a:ext>
            </a:extLst>
          </p:cNvPr>
          <p:cNvSpPr>
            <a:spLocks noGrp="1"/>
          </p:cNvSpPr>
          <p:nvPr>
            <p:ph type="body" sz="quarter" idx="14"/>
          </p:nvPr>
        </p:nvSpPr>
        <p:spPr>
          <a:xfrm>
            <a:off x="1295400" y="2688741"/>
            <a:ext cx="1676400"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2" name="Text Placeholder 19">
            <a:extLst>
              <a:ext uri="{FF2B5EF4-FFF2-40B4-BE49-F238E27FC236}">
                <a16:creationId xmlns:a16="http://schemas.microsoft.com/office/drawing/2014/main" id="{5E300A45-C4BB-C628-312E-71FC53E5FB87}"/>
              </a:ext>
            </a:extLst>
          </p:cNvPr>
          <p:cNvSpPr>
            <a:spLocks noGrp="1"/>
          </p:cNvSpPr>
          <p:nvPr>
            <p:ph type="body" sz="quarter" idx="15"/>
          </p:nvPr>
        </p:nvSpPr>
        <p:spPr>
          <a:xfrm>
            <a:off x="1295400" y="3655082"/>
            <a:ext cx="1676400"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3" name="Text Placeholder 19">
            <a:extLst>
              <a:ext uri="{FF2B5EF4-FFF2-40B4-BE49-F238E27FC236}">
                <a16:creationId xmlns:a16="http://schemas.microsoft.com/office/drawing/2014/main" id="{F5FEFF4A-6C28-3CF7-6262-71347D119227}"/>
              </a:ext>
            </a:extLst>
          </p:cNvPr>
          <p:cNvSpPr>
            <a:spLocks noGrp="1"/>
          </p:cNvSpPr>
          <p:nvPr>
            <p:ph type="body" sz="quarter" idx="16"/>
          </p:nvPr>
        </p:nvSpPr>
        <p:spPr>
          <a:xfrm>
            <a:off x="1295400" y="3876096"/>
            <a:ext cx="1676400"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4" name="Text Placeholder 19">
            <a:extLst>
              <a:ext uri="{FF2B5EF4-FFF2-40B4-BE49-F238E27FC236}">
                <a16:creationId xmlns:a16="http://schemas.microsoft.com/office/drawing/2014/main" id="{05B83B29-7DF6-6048-06B8-7D2046979C7D}"/>
              </a:ext>
            </a:extLst>
          </p:cNvPr>
          <p:cNvSpPr>
            <a:spLocks noGrp="1"/>
          </p:cNvSpPr>
          <p:nvPr>
            <p:ph type="body" sz="quarter" idx="17"/>
          </p:nvPr>
        </p:nvSpPr>
        <p:spPr>
          <a:xfrm>
            <a:off x="4011304" y="2467727"/>
            <a:ext cx="1932296"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5" name="Text Placeholder 19">
            <a:extLst>
              <a:ext uri="{FF2B5EF4-FFF2-40B4-BE49-F238E27FC236}">
                <a16:creationId xmlns:a16="http://schemas.microsoft.com/office/drawing/2014/main" id="{3BB1AF1E-8C64-38A3-D706-8ACA7CF925BD}"/>
              </a:ext>
            </a:extLst>
          </p:cNvPr>
          <p:cNvSpPr>
            <a:spLocks noGrp="1"/>
          </p:cNvSpPr>
          <p:nvPr>
            <p:ph type="body" sz="quarter" idx="18"/>
          </p:nvPr>
        </p:nvSpPr>
        <p:spPr>
          <a:xfrm>
            <a:off x="4011304" y="2688741"/>
            <a:ext cx="1932296"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6" name="Text Placeholder 19">
            <a:extLst>
              <a:ext uri="{FF2B5EF4-FFF2-40B4-BE49-F238E27FC236}">
                <a16:creationId xmlns:a16="http://schemas.microsoft.com/office/drawing/2014/main" id="{B9440850-83EE-DF53-9111-503DF9E8AA2E}"/>
              </a:ext>
            </a:extLst>
          </p:cNvPr>
          <p:cNvSpPr>
            <a:spLocks noGrp="1"/>
          </p:cNvSpPr>
          <p:nvPr>
            <p:ph type="body" sz="quarter" idx="19"/>
          </p:nvPr>
        </p:nvSpPr>
        <p:spPr>
          <a:xfrm>
            <a:off x="4011304" y="3655082"/>
            <a:ext cx="1932296"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7" name="Text Placeholder 19">
            <a:extLst>
              <a:ext uri="{FF2B5EF4-FFF2-40B4-BE49-F238E27FC236}">
                <a16:creationId xmlns:a16="http://schemas.microsoft.com/office/drawing/2014/main" id="{4D85B4E2-F8FC-7E67-8ACD-93BB7575380F}"/>
              </a:ext>
            </a:extLst>
          </p:cNvPr>
          <p:cNvSpPr>
            <a:spLocks noGrp="1"/>
          </p:cNvSpPr>
          <p:nvPr>
            <p:ph type="body" sz="quarter" idx="20"/>
          </p:nvPr>
        </p:nvSpPr>
        <p:spPr>
          <a:xfrm>
            <a:off x="4011304" y="3876096"/>
            <a:ext cx="1932296"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8" name="Text Placeholder 19">
            <a:extLst>
              <a:ext uri="{FF2B5EF4-FFF2-40B4-BE49-F238E27FC236}">
                <a16:creationId xmlns:a16="http://schemas.microsoft.com/office/drawing/2014/main" id="{9B583E8B-2892-5B18-6FE0-3D9AAC1720A4}"/>
              </a:ext>
            </a:extLst>
          </p:cNvPr>
          <p:cNvSpPr>
            <a:spLocks noGrp="1"/>
          </p:cNvSpPr>
          <p:nvPr>
            <p:ph type="body" sz="quarter" idx="21"/>
          </p:nvPr>
        </p:nvSpPr>
        <p:spPr>
          <a:xfrm>
            <a:off x="7082052" y="2467727"/>
            <a:ext cx="1818402"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9" name="Text Placeholder 19">
            <a:extLst>
              <a:ext uri="{FF2B5EF4-FFF2-40B4-BE49-F238E27FC236}">
                <a16:creationId xmlns:a16="http://schemas.microsoft.com/office/drawing/2014/main" id="{C54B79CA-C49C-C6FC-BADD-3F205C72185D}"/>
              </a:ext>
            </a:extLst>
          </p:cNvPr>
          <p:cNvSpPr>
            <a:spLocks noGrp="1"/>
          </p:cNvSpPr>
          <p:nvPr>
            <p:ph type="body" sz="quarter" idx="22"/>
          </p:nvPr>
        </p:nvSpPr>
        <p:spPr>
          <a:xfrm>
            <a:off x="7082052" y="2688741"/>
            <a:ext cx="1818402"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pic>
        <p:nvPicPr>
          <p:cNvPr id="3" name="Picture 2" descr="Logo&#10;&#10;Description automatically generated">
            <a:extLst>
              <a:ext uri="{FF2B5EF4-FFF2-40B4-BE49-F238E27FC236}">
                <a16:creationId xmlns:a16="http://schemas.microsoft.com/office/drawing/2014/main" id="{61059911-2FAB-7A3B-3D92-067307A3BE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853041"/>
            <a:ext cx="294613" cy="228600"/>
          </a:xfrm>
          <a:prstGeom prst="rect">
            <a:avLst/>
          </a:prstGeom>
        </p:spPr>
      </p:pic>
      <p:pic>
        <p:nvPicPr>
          <p:cNvPr id="14" name="Picture 13">
            <a:extLst>
              <a:ext uri="{FF2B5EF4-FFF2-40B4-BE49-F238E27FC236}">
                <a16:creationId xmlns:a16="http://schemas.microsoft.com/office/drawing/2014/main" id="{AD0E2904-21D8-1EA4-F47A-B609E1C4048F}"/>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200400" y="2610902"/>
            <a:ext cx="649990" cy="433327"/>
          </a:xfrm>
          <a:prstGeom prst="rect">
            <a:avLst/>
          </a:prstGeom>
        </p:spPr>
      </p:pic>
      <p:pic>
        <p:nvPicPr>
          <p:cNvPr id="15" name="Picture 14">
            <a:extLst>
              <a:ext uri="{FF2B5EF4-FFF2-40B4-BE49-F238E27FC236}">
                <a16:creationId xmlns:a16="http://schemas.microsoft.com/office/drawing/2014/main" id="{4919F346-3BA0-DF97-BDCA-4CEA3ED18DEC}"/>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72063" y="2659066"/>
            <a:ext cx="630305" cy="420203"/>
          </a:xfrm>
          <a:prstGeom prst="rect">
            <a:avLst/>
          </a:prstGeom>
        </p:spPr>
      </p:pic>
      <p:pic>
        <p:nvPicPr>
          <p:cNvPr id="16" name="Picture 15">
            <a:extLst>
              <a:ext uri="{FF2B5EF4-FFF2-40B4-BE49-F238E27FC236}">
                <a16:creationId xmlns:a16="http://schemas.microsoft.com/office/drawing/2014/main" id="{73729856-5DE4-EBF8-2F93-CB860F492CB4}"/>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256749" y="2571750"/>
            <a:ext cx="713872" cy="475915"/>
          </a:xfrm>
          <a:prstGeom prst="rect">
            <a:avLst/>
          </a:prstGeom>
        </p:spPr>
      </p:pic>
      <p:pic>
        <p:nvPicPr>
          <p:cNvPr id="17" name="Picture 16">
            <a:extLst>
              <a:ext uri="{FF2B5EF4-FFF2-40B4-BE49-F238E27FC236}">
                <a16:creationId xmlns:a16="http://schemas.microsoft.com/office/drawing/2014/main" id="{0DE83120-ECEE-89DD-7D8F-B278465645CD}"/>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66960" y="3694667"/>
            <a:ext cx="676040" cy="450694"/>
          </a:xfrm>
          <a:prstGeom prst="rect">
            <a:avLst/>
          </a:prstGeom>
        </p:spPr>
      </p:pic>
      <p:pic>
        <p:nvPicPr>
          <p:cNvPr id="18" name="Picture 17">
            <a:extLst>
              <a:ext uri="{FF2B5EF4-FFF2-40B4-BE49-F238E27FC236}">
                <a16:creationId xmlns:a16="http://schemas.microsoft.com/office/drawing/2014/main" id="{8FA72223-E558-7877-69B1-341D547FC43F}"/>
              </a:ext>
            </a:extLst>
          </p:cNvPr>
          <p:cNvPicPr>
            <a:picLocks noChangeAspect="1"/>
          </p:cNvPicPr>
          <p:nvPr userDrawn="1"/>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180330" y="3705327"/>
            <a:ext cx="690129" cy="460086"/>
          </a:xfrm>
          <a:prstGeom prst="rect">
            <a:avLst/>
          </a:prstGeom>
        </p:spPr>
      </p:pic>
    </p:spTree>
    <p:extLst>
      <p:ext uri="{BB962C8B-B14F-4D97-AF65-F5344CB8AC3E}">
        <p14:creationId xmlns:p14="http://schemas.microsoft.com/office/powerpoint/2010/main" val="3572378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Impact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7646285-466F-6F4E-85E7-D45A532EEBE1}"/>
              </a:ext>
            </a:extLst>
          </p:cNvPr>
          <p:cNvCxnSpPr>
            <a:cxnSpLocks/>
          </p:cNvCxnSpPr>
          <p:nvPr userDrawn="1"/>
        </p:nvCxnSpPr>
        <p:spPr>
          <a:xfrm>
            <a:off x="365760" y="1200150"/>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77876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sp>
        <p:nvSpPr>
          <p:cNvPr id="11" name="Footer Placeholder 5">
            <a:extLst>
              <a:ext uri="{FF2B5EF4-FFF2-40B4-BE49-F238E27FC236}">
                <a16:creationId xmlns:a16="http://schemas.microsoft.com/office/drawing/2014/main" id="{33D74C49-07CD-D9BD-225C-B2AABD7785B8}"/>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sp>
        <p:nvSpPr>
          <p:cNvPr id="12" name="Slide Number Placeholder 5">
            <a:extLst>
              <a:ext uri="{FF2B5EF4-FFF2-40B4-BE49-F238E27FC236}">
                <a16:creationId xmlns:a16="http://schemas.microsoft.com/office/drawing/2014/main" id="{4ABF754C-BE6F-12D9-969B-DB0058C02B21}"/>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4" name="Text Placeholder 3">
            <a:extLst>
              <a:ext uri="{FF2B5EF4-FFF2-40B4-BE49-F238E27FC236}">
                <a16:creationId xmlns:a16="http://schemas.microsoft.com/office/drawing/2014/main" id="{B70C9432-CC45-C37D-2575-6A1A1B93E02F}"/>
              </a:ext>
            </a:extLst>
          </p:cNvPr>
          <p:cNvSpPr>
            <a:spLocks noGrp="1"/>
          </p:cNvSpPr>
          <p:nvPr>
            <p:ph type="body" sz="quarter" idx="12"/>
          </p:nvPr>
        </p:nvSpPr>
        <p:spPr>
          <a:xfrm>
            <a:off x="365125" y="1400931"/>
            <a:ext cx="8382000" cy="1066796"/>
          </a:xfrm>
        </p:spPr>
        <p:txBody>
          <a:bodyPr/>
          <a:lstStyle>
            <a:lvl1pPr marL="0" indent="0">
              <a:buNone/>
              <a:defRPr sz="1600">
                <a:solidFill>
                  <a:schemeClr val="accent2"/>
                </a:solidFill>
              </a:defRPr>
            </a:lvl1pPr>
          </a:lstStyle>
          <a:p>
            <a:pPr lvl="0"/>
            <a:r>
              <a:rPr lang="en-US"/>
              <a:t>Click to edit Master text styles</a:t>
            </a:r>
          </a:p>
        </p:txBody>
      </p:sp>
      <p:sp>
        <p:nvSpPr>
          <p:cNvPr id="20" name="Text Placeholder 19">
            <a:extLst>
              <a:ext uri="{FF2B5EF4-FFF2-40B4-BE49-F238E27FC236}">
                <a16:creationId xmlns:a16="http://schemas.microsoft.com/office/drawing/2014/main" id="{9A71F2CE-08A6-C330-D0DC-1815E6D694B9}"/>
              </a:ext>
            </a:extLst>
          </p:cNvPr>
          <p:cNvSpPr>
            <a:spLocks noGrp="1"/>
          </p:cNvSpPr>
          <p:nvPr>
            <p:ph type="body" sz="quarter" idx="13"/>
          </p:nvPr>
        </p:nvSpPr>
        <p:spPr>
          <a:xfrm>
            <a:off x="1295400" y="2467727"/>
            <a:ext cx="1676400"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1" name="Text Placeholder 19">
            <a:extLst>
              <a:ext uri="{FF2B5EF4-FFF2-40B4-BE49-F238E27FC236}">
                <a16:creationId xmlns:a16="http://schemas.microsoft.com/office/drawing/2014/main" id="{92CC20FE-F32F-1C0B-8FA5-B0EB3CAD020A}"/>
              </a:ext>
            </a:extLst>
          </p:cNvPr>
          <p:cNvSpPr>
            <a:spLocks noGrp="1"/>
          </p:cNvSpPr>
          <p:nvPr>
            <p:ph type="body" sz="quarter" idx="14"/>
          </p:nvPr>
        </p:nvSpPr>
        <p:spPr>
          <a:xfrm>
            <a:off x="1295400" y="2688741"/>
            <a:ext cx="1676400"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2" name="Text Placeholder 19">
            <a:extLst>
              <a:ext uri="{FF2B5EF4-FFF2-40B4-BE49-F238E27FC236}">
                <a16:creationId xmlns:a16="http://schemas.microsoft.com/office/drawing/2014/main" id="{5E300A45-C4BB-C628-312E-71FC53E5FB87}"/>
              </a:ext>
            </a:extLst>
          </p:cNvPr>
          <p:cNvSpPr>
            <a:spLocks noGrp="1"/>
          </p:cNvSpPr>
          <p:nvPr>
            <p:ph type="body" sz="quarter" idx="15"/>
          </p:nvPr>
        </p:nvSpPr>
        <p:spPr>
          <a:xfrm>
            <a:off x="1295400" y="3655082"/>
            <a:ext cx="1676400"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3" name="Text Placeholder 19">
            <a:extLst>
              <a:ext uri="{FF2B5EF4-FFF2-40B4-BE49-F238E27FC236}">
                <a16:creationId xmlns:a16="http://schemas.microsoft.com/office/drawing/2014/main" id="{F5FEFF4A-6C28-3CF7-6262-71347D119227}"/>
              </a:ext>
            </a:extLst>
          </p:cNvPr>
          <p:cNvSpPr>
            <a:spLocks noGrp="1"/>
          </p:cNvSpPr>
          <p:nvPr>
            <p:ph type="body" sz="quarter" idx="16"/>
          </p:nvPr>
        </p:nvSpPr>
        <p:spPr>
          <a:xfrm>
            <a:off x="1295400" y="3876096"/>
            <a:ext cx="1676400"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4" name="Text Placeholder 19">
            <a:extLst>
              <a:ext uri="{FF2B5EF4-FFF2-40B4-BE49-F238E27FC236}">
                <a16:creationId xmlns:a16="http://schemas.microsoft.com/office/drawing/2014/main" id="{05B83B29-7DF6-6048-06B8-7D2046979C7D}"/>
              </a:ext>
            </a:extLst>
          </p:cNvPr>
          <p:cNvSpPr>
            <a:spLocks noGrp="1"/>
          </p:cNvSpPr>
          <p:nvPr>
            <p:ph type="body" sz="quarter" idx="17"/>
          </p:nvPr>
        </p:nvSpPr>
        <p:spPr>
          <a:xfrm>
            <a:off x="4372440" y="2467727"/>
            <a:ext cx="2662768"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5" name="Text Placeholder 19">
            <a:extLst>
              <a:ext uri="{FF2B5EF4-FFF2-40B4-BE49-F238E27FC236}">
                <a16:creationId xmlns:a16="http://schemas.microsoft.com/office/drawing/2014/main" id="{3BB1AF1E-8C64-38A3-D706-8ACA7CF925BD}"/>
              </a:ext>
            </a:extLst>
          </p:cNvPr>
          <p:cNvSpPr>
            <a:spLocks noGrp="1"/>
          </p:cNvSpPr>
          <p:nvPr>
            <p:ph type="body" sz="quarter" idx="18"/>
          </p:nvPr>
        </p:nvSpPr>
        <p:spPr>
          <a:xfrm>
            <a:off x="4372440" y="2688741"/>
            <a:ext cx="2662768"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6" name="Text Placeholder 19">
            <a:extLst>
              <a:ext uri="{FF2B5EF4-FFF2-40B4-BE49-F238E27FC236}">
                <a16:creationId xmlns:a16="http://schemas.microsoft.com/office/drawing/2014/main" id="{B9440850-83EE-DF53-9111-503DF9E8AA2E}"/>
              </a:ext>
            </a:extLst>
          </p:cNvPr>
          <p:cNvSpPr>
            <a:spLocks noGrp="1"/>
          </p:cNvSpPr>
          <p:nvPr>
            <p:ph type="body" sz="quarter" idx="19"/>
          </p:nvPr>
        </p:nvSpPr>
        <p:spPr>
          <a:xfrm>
            <a:off x="4372440" y="3655082"/>
            <a:ext cx="1932296"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7" name="Text Placeholder 19">
            <a:extLst>
              <a:ext uri="{FF2B5EF4-FFF2-40B4-BE49-F238E27FC236}">
                <a16:creationId xmlns:a16="http://schemas.microsoft.com/office/drawing/2014/main" id="{4D85B4E2-F8FC-7E67-8ACD-93BB7575380F}"/>
              </a:ext>
            </a:extLst>
          </p:cNvPr>
          <p:cNvSpPr>
            <a:spLocks noGrp="1"/>
          </p:cNvSpPr>
          <p:nvPr>
            <p:ph type="body" sz="quarter" idx="20"/>
          </p:nvPr>
        </p:nvSpPr>
        <p:spPr>
          <a:xfrm>
            <a:off x="4372440" y="3876096"/>
            <a:ext cx="1932296"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8" name="Text Placeholder 19">
            <a:extLst>
              <a:ext uri="{FF2B5EF4-FFF2-40B4-BE49-F238E27FC236}">
                <a16:creationId xmlns:a16="http://schemas.microsoft.com/office/drawing/2014/main" id="{9B583E8B-2892-5B18-6FE0-3D9AAC1720A4}"/>
              </a:ext>
            </a:extLst>
          </p:cNvPr>
          <p:cNvSpPr>
            <a:spLocks noGrp="1"/>
          </p:cNvSpPr>
          <p:nvPr>
            <p:ph type="body" sz="quarter" idx="21"/>
          </p:nvPr>
        </p:nvSpPr>
        <p:spPr>
          <a:xfrm>
            <a:off x="7082052" y="3587982"/>
            <a:ext cx="1818402" cy="265112"/>
          </a:xfrm>
        </p:spPr>
        <p:txBody>
          <a:bodyPr/>
          <a:lstStyle>
            <a:lvl1pPr marL="0" indent="0">
              <a:buNone/>
              <a:defRPr sz="1200" b="1">
                <a:solidFill>
                  <a:schemeClr val="tx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29" name="Text Placeholder 19">
            <a:extLst>
              <a:ext uri="{FF2B5EF4-FFF2-40B4-BE49-F238E27FC236}">
                <a16:creationId xmlns:a16="http://schemas.microsoft.com/office/drawing/2014/main" id="{C54B79CA-C49C-C6FC-BADD-3F205C72185D}"/>
              </a:ext>
            </a:extLst>
          </p:cNvPr>
          <p:cNvSpPr>
            <a:spLocks noGrp="1"/>
          </p:cNvSpPr>
          <p:nvPr>
            <p:ph type="body" sz="quarter" idx="22"/>
          </p:nvPr>
        </p:nvSpPr>
        <p:spPr>
          <a:xfrm>
            <a:off x="7082052" y="3808996"/>
            <a:ext cx="1818402" cy="265112"/>
          </a:xfrm>
        </p:spPr>
        <p:txBody>
          <a:bodyPr/>
          <a:lstStyle>
            <a:lvl1pPr marL="0" indent="0">
              <a:buNone/>
              <a:defRPr sz="1200" b="1">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3" name="Oval 2">
            <a:extLst>
              <a:ext uri="{FF2B5EF4-FFF2-40B4-BE49-F238E27FC236}">
                <a16:creationId xmlns:a16="http://schemas.microsoft.com/office/drawing/2014/main" id="{0895F3F6-E8C4-2F5B-CB13-F4377439E49E}"/>
              </a:ext>
            </a:extLst>
          </p:cNvPr>
          <p:cNvSpPr/>
          <p:nvPr userDrawn="1"/>
        </p:nvSpPr>
        <p:spPr>
          <a:xfrm>
            <a:off x="386488" y="2417318"/>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9" name="Oval 18">
            <a:extLst>
              <a:ext uri="{FF2B5EF4-FFF2-40B4-BE49-F238E27FC236}">
                <a16:creationId xmlns:a16="http://schemas.microsoft.com/office/drawing/2014/main" id="{FB9D9DF2-F23F-4598-42AC-E912A22E1DBA}"/>
              </a:ext>
            </a:extLst>
          </p:cNvPr>
          <p:cNvSpPr/>
          <p:nvPr userDrawn="1"/>
        </p:nvSpPr>
        <p:spPr>
          <a:xfrm>
            <a:off x="386488"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0" name="Oval 29">
            <a:extLst>
              <a:ext uri="{FF2B5EF4-FFF2-40B4-BE49-F238E27FC236}">
                <a16:creationId xmlns:a16="http://schemas.microsoft.com/office/drawing/2014/main" id="{97888DB4-7F12-FE94-A2F4-D8504EBF1325}"/>
              </a:ext>
            </a:extLst>
          </p:cNvPr>
          <p:cNvSpPr/>
          <p:nvPr userDrawn="1"/>
        </p:nvSpPr>
        <p:spPr>
          <a:xfrm>
            <a:off x="3462485" y="2417318"/>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1" name="Oval 30">
            <a:extLst>
              <a:ext uri="{FF2B5EF4-FFF2-40B4-BE49-F238E27FC236}">
                <a16:creationId xmlns:a16="http://schemas.microsoft.com/office/drawing/2014/main" id="{D8C25DE3-474B-B83F-9747-3EE22C6A0B82}"/>
              </a:ext>
            </a:extLst>
          </p:cNvPr>
          <p:cNvSpPr/>
          <p:nvPr userDrawn="1"/>
        </p:nvSpPr>
        <p:spPr>
          <a:xfrm>
            <a:off x="3462485"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32" name="Oval 31">
            <a:extLst>
              <a:ext uri="{FF2B5EF4-FFF2-40B4-BE49-F238E27FC236}">
                <a16:creationId xmlns:a16="http://schemas.microsoft.com/office/drawing/2014/main" id="{8F9E6568-FC11-E0D6-0DB1-DF27E8CC1C00}"/>
              </a:ext>
            </a:extLst>
          </p:cNvPr>
          <p:cNvSpPr/>
          <p:nvPr userDrawn="1"/>
        </p:nvSpPr>
        <p:spPr>
          <a:xfrm>
            <a:off x="6227250" y="3531391"/>
            <a:ext cx="807958" cy="8079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pic>
        <p:nvPicPr>
          <p:cNvPr id="5" name="Picture 4" descr="Logo&#10;&#10;Description automatically generated">
            <a:extLst>
              <a:ext uri="{FF2B5EF4-FFF2-40B4-BE49-F238E27FC236}">
                <a16:creationId xmlns:a16="http://schemas.microsoft.com/office/drawing/2014/main" id="{9DCBE568-86D5-A456-D460-6AE1DD5183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853041"/>
            <a:ext cx="294613" cy="228600"/>
          </a:xfrm>
          <a:prstGeom prst="rect">
            <a:avLst/>
          </a:prstGeom>
        </p:spPr>
      </p:pic>
      <p:pic>
        <p:nvPicPr>
          <p:cNvPr id="33" name="Picture 32">
            <a:extLst>
              <a:ext uri="{FF2B5EF4-FFF2-40B4-BE49-F238E27FC236}">
                <a16:creationId xmlns:a16="http://schemas.microsoft.com/office/drawing/2014/main" id="{869942C6-F1C8-4D17-2EAD-8FDE910EA772}"/>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1693" y="3696596"/>
            <a:ext cx="477548" cy="477548"/>
          </a:xfrm>
          <a:prstGeom prst="rect">
            <a:avLst/>
          </a:prstGeom>
        </p:spPr>
      </p:pic>
      <p:pic>
        <p:nvPicPr>
          <p:cNvPr id="34" name="Picture 33">
            <a:extLst>
              <a:ext uri="{FF2B5EF4-FFF2-40B4-BE49-F238E27FC236}">
                <a16:creationId xmlns:a16="http://schemas.microsoft.com/office/drawing/2014/main" id="{82C66881-023B-8398-5432-C52D7268A99A}"/>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54647" y="3638550"/>
            <a:ext cx="533400" cy="533400"/>
          </a:xfrm>
          <a:prstGeom prst="rect">
            <a:avLst/>
          </a:prstGeom>
        </p:spPr>
      </p:pic>
      <p:pic>
        <p:nvPicPr>
          <p:cNvPr id="35" name="Picture 34">
            <a:extLst>
              <a:ext uri="{FF2B5EF4-FFF2-40B4-BE49-F238E27FC236}">
                <a16:creationId xmlns:a16="http://schemas.microsoft.com/office/drawing/2014/main" id="{268BEF7F-B860-D431-2732-66B14CBB3648}"/>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654803" y="3696596"/>
            <a:ext cx="435232" cy="435232"/>
          </a:xfrm>
          <a:prstGeom prst="rect">
            <a:avLst/>
          </a:prstGeom>
        </p:spPr>
      </p:pic>
      <p:pic>
        <p:nvPicPr>
          <p:cNvPr id="36" name="Picture 35">
            <a:extLst>
              <a:ext uri="{FF2B5EF4-FFF2-40B4-BE49-F238E27FC236}">
                <a16:creationId xmlns:a16="http://schemas.microsoft.com/office/drawing/2014/main" id="{79075E73-CB58-E829-A699-AA5F4095EECC}"/>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635678" y="2561022"/>
            <a:ext cx="471502" cy="471502"/>
          </a:xfrm>
          <a:prstGeom prst="rect">
            <a:avLst/>
          </a:prstGeom>
        </p:spPr>
      </p:pic>
      <p:pic>
        <p:nvPicPr>
          <p:cNvPr id="37" name="Picture 36">
            <a:extLst>
              <a:ext uri="{FF2B5EF4-FFF2-40B4-BE49-F238E27FC236}">
                <a16:creationId xmlns:a16="http://schemas.microsoft.com/office/drawing/2014/main" id="{77557E7F-580E-B8FC-52E1-05E0C3916DA3}"/>
              </a:ext>
            </a:extLst>
          </p:cNvPr>
          <p:cNvPicPr>
            <a:picLocks noChangeAspect="1"/>
          </p:cNvPicPr>
          <p:nvPr userDrawn="1"/>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84413" y="2571975"/>
            <a:ext cx="674394" cy="449596"/>
          </a:xfrm>
          <a:prstGeom prst="rect">
            <a:avLst/>
          </a:prstGeom>
        </p:spPr>
      </p:pic>
    </p:spTree>
    <p:extLst>
      <p:ext uri="{BB962C8B-B14F-4D97-AF65-F5344CB8AC3E}">
        <p14:creationId xmlns:p14="http://schemas.microsoft.com/office/powerpoint/2010/main" val="3285192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6_Blank Slid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7646285-466F-6F4E-85E7-D45A532EEBE1}"/>
              </a:ext>
            </a:extLst>
          </p:cNvPr>
          <p:cNvCxnSpPr>
            <a:cxnSpLocks/>
          </p:cNvCxnSpPr>
          <p:nvPr userDrawn="1"/>
        </p:nvCxnSpPr>
        <p:spPr>
          <a:xfrm>
            <a:off x="365760" y="1200150"/>
            <a:ext cx="83972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77876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5DB751EE-36E0-6D35-D139-FD1E1812C155}"/>
              </a:ext>
            </a:extLst>
          </p:cNvPr>
          <p:cNvCxnSpPr/>
          <p:nvPr userDrawn="1"/>
        </p:nvCxnSpPr>
        <p:spPr>
          <a:xfrm>
            <a:off x="4588386" y="3080564"/>
            <a:ext cx="0" cy="475735"/>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B9F8278-97E8-89D1-0459-E76E3F3C6F49}"/>
              </a:ext>
            </a:extLst>
          </p:cNvPr>
          <p:cNvSpPr/>
          <p:nvPr userDrawn="1"/>
        </p:nvSpPr>
        <p:spPr>
          <a:xfrm>
            <a:off x="3902586" y="1902336"/>
            <a:ext cx="1338828" cy="13388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Calibri" panose="020F0502020204030204" pitchFamily="34" charset="0"/>
              </a:rPr>
              <a:t>One</a:t>
            </a:r>
            <a:br>
              <a:rPr lang="en-US" b="0" i="0">
                <a:latin typeface="Calibri" panose="020F0502020204030204" pitchFamily="34" charset="0"/>
              </a:rPr>
            </a:br>
            <a:r>
              <a:rPr lang="en-US" b="0" i="0">
                <a:latin typeface="Calibri" panose="020F0502020204030204" pitchFamily="34" charset="0"/>
              </a:rPr>
              <a:t>IFF</a:t>
            </a:r>
          </a:p>
        </p:txBody>
      </p:sp>
      <p:cxnSp>
        <p:nvCxnSpPr>
          <p:cNvPr id="5" name="Elbow Connector 4">
            <a:extLst>
              <a:ext uri="{FF2B5EF4-FFF2-40B4-BE49-F238E27FC236}">
                <a16:creationId xmlns:a16="http://schemas.microsoft.com/office/drawing/2014/main" id="{27B81BA3-4627-1041-6137-B056974CDAA6}"/>
              </a:ext>
            </a:extLst>
          </p:cNvPr>
          <p:cNvCxnSpPr>
            <a:cxnSpLocks/>
            <a:endCxn id="4" idx="1"/>
          </p:cNvCxnSpPr>
          <p:nvPr userDrawn="1"/>
        </p:nvCxnSpPr>
        <p:spPr>
          <a:xfrm>
            <a:off x="2471027" y="1584316"/>
            <a:ext cx="1627626" cy="514087"/>
          </a:xfrm>
          <a:prstGeom prst="bentConnector2">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Elbow Connector 5">
            <a:extLst>
              <a:ext uri="{FF2B5EF4-FFF2-40B4-BE49-F238E27FC236}">
                <a16:creationId xmlns:a16="http://schemas.microsoft.com/office/drawing/2014/main" id="{7DDA1266-C349-A6B3-E497-E9B396ECD255}"/>
              </a:ext>
            </a:extLst>
          </p:cNvPr>
          <p:cNvCxnSpPr>
            <a:cxnSpLocks/>
            <a:stCxn id="4" idx="7"/>
          </p:cNvCxnSpPr>
          <p:nvPr userDrawn="1"/>
        </p:nvCxnSpPr>
        <p:spPr>
          <a:xfrm rot="5400000" flipH="1" flipV="1">
            <a:off x="5393497" y="1236167"/>
            <a:ext cx="514087" cy="1210387"/>
          </a:xfrm>
          <a:prstGeom prst="bentConnector2">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F4A7D509-DA53-D3FF-1879-96B525007199}"/>
              </a:ext>
            </a:extLst>
          </p:cNvPr>
          <p:cNvCxnSpPr>
            <a:stCxn id="4" idx="3"/>
          </p:cNvCxnSpPr>
          <p:nvPr userDrawn="1"/>
        </p:nvCxnSpPr>
        <p:spPr>
          <a:xfrm rot="5400000">
            <a:off x="3140514" y="2375610"/>
            <a:ext cx="288653" cy="1627626"/>
          </a:xfrm>
          <a:prstGeom prst="bentConnector2">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CB73AA33-1803-C0E2-91DB-AF6CD29CF1BF}"/>
              </a:ext>
            </a:extLst>
          </p:cNvPr>
          <p:cNvCxnSpPr>
            <a:stCxn id="4" idx="5"/>
          </p:cNvCxnSpPr>
          <p:nvPr userDrawn="1"/>
        </p:nvCxnSpPr>
        <p:spPr>
          <a:xfrm rot="16200000" flipH="1">
            <a:off x="5506213" y="2584230"/>
            <a:ext cx="288653" cy="1210385"/>
          </a:xfrm>
          <a:prstGeom prst="bentConnector2">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Footer Placeholder 5">
            <a:extLst>
              <a:ext uri="{FF2B5EF4-FFF2-40B4-BE49-F238E27FC236}">
                <a16:creationId xmlns:a16="http://schemas.microsoft.com/office/drawing/2014/main" id="{F6464252-4881-9D0C-4B59-ABB42CBC85D1}"/>
              </a:ext>
            </a:extLst>
          </p:cNvPr>
          <p:cNvSpPr>
            <a:spLocks noGrp="1"/>
          </p:cNvSpPr>
          <p:nvPr>
            <p:ph type="ftr" sz="quarter" idx="11"/>
          </p:nvPr>
        </p:nvSpPr>
        <p:spPr>
          <a:xfrm>
            <a:off x="5867400" y="4720828"/>
            <a:ext cx="2895600" cy="273844"/>
          </a:xfrm>
        </p:spPr>
        <p:txBody>
          <a:bodyPr/>
          <a:lstStyle>
            <a:lvl1pPr algn="r">
              <a:defRPr sz="800">
                <a:solidFill>
                  <a:schemeClr val="bg1">
                    <a:lumMod val="65000"/>
                  </a:schemeClr>
                </a:solidFill>
              </a:defRPr>
            </a:lvl1pPr>
          </a:lstStyle>
          <a:p>
            <a:endParaRPr lang="en-US"/>
          </a:p>
        </p:txBody>
      </p:sp>
      <p:sp>
        <p:nvSpPr>
          <p:cNvPr id="13" name="Slide Number Placeholder 5">
            <a:extLst>
              <a:ext uri="{FF2B5EF4-FFF2-40B4-BE49-F238E27FC236}">
                <a16:creationId xmlns:a16="http://schemas.microsoft.com/office/drawing/2014/main" id="{CCD13440-0C25-394C-30D8-AE504DADF0D8}"/>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lumMod val="65000"/>
                  </a:schemeClr>
                </a:solidFill>
              </a:defRPr>
            </a:lvl1pPr>
          </a:lstStyle>
          <a:p>
            <a:fld id="{48863090-B8EB-4EC8-819A-5C37F1C3D4BD}" type="slidenum">
              <a:rPr lang="en-US" smtClean="0"/>
              <a:pPr/>
              <a:t>‹#›</a:t>
            </a:fld>
            <a:endParaRPr lang="en-US"/>
          </a:p>
        </p:txBody>
      </p:sp>
      <p:pic>
        <p:nvPicPr>
          <p:cNvPr id="10" name="Picture 9" descr="Logo&#10;&#10;Description automatically generated">
            <a:extLst>
              <a:ext uri="{FF2B5EF4-FFF2-40B4-BE49-F238E27FC236}">
                <a16:creationId xmlns:a16="http://schemas.microsoft.com/office/drawing/2014/main" id="{105122FE-43FD-33C3-FEA7-3FA331E51D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55153" y="853041"/>
            <a:ext cx="294613" cy="228600"/>
          </a:xfrm>
          <a:prstGeom prst="rect">
            <a:avLst/>
          </a:prstGeom>
        </p:spPr>
      </p:pic>
    </p:spTree>
    <p:extLst>
      <p:ext uri="{BB962C8B-B14F-4D97-AF65-F5344CB8AC3E}">
        <p14:creationId xmlns:p14="http://schemas.microsoft.com/office/powerpoint/2010/main" val="3377312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lank Slide - Photo and Quot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062E5EB-459E-AF07-CB8B-7388AE51731B}"/>
              </a:ext>
            </a:extLst>
          </p:cNvPr>
          <p:cNvSpPr>
            <a:spLocks noGrp="1"/>
          </p:cNvSpPr>
          <p:nvPr>
            <p:ph type="pic" sz="quarter" idx="13"/>
          </p:nvPr>
        </p:nvSpPr>
        <p:spPr>
          <a:xfrm>
            <a:off x="4800600" y="-1"/>
            <a:ext cx="4343400" cy="3276593"/>
          </a:xfrm>
        </p:spPr>
        <p:txBody>
          <a:bodyPr/>
          <a:lstStyle/>
          <a:p>
            <a:r>
              <a:rPr lang="en-US"/>
              <a:t>Click icon to add picture</a:t>
            </a:r>
          </a:p>
        </p:txBody>
      </p:sp>
      <p:sp>
        <p:nvSpPr>
          <p:cNvPr id="7" name="Slide Number Placeholder 6">
            <a:extLst>
              <a:ext uri="{FF2B5EF4-FFF2-40B4-BE49-F238E27FC236}">
                <a16:creationId xmlns:a16="http://schemas.microsoft.com/office/drawing/2014/main" id="{15CD76BA-6F9C-6DFC-E946-25E3356F892C}"/>
              </a:ext>
            </a:extLst>
          </p:cNvPr>
          <p:cNvSpPr>
            <a:spLocks noGrp="1"/>
          </p:cNvSpPr>
          <p:nvPr>
            <p:ph type="sldNum" sz="quarter" idx="12"/>
          </p:nvPr>
        </p:nvSpPr>
        <p:spPr>
          <a:xfrm>
            <a:off x="1752600" y="4720828"/>
            <a:ext cx="2133600" cy="273844"/>
          </a:xfrm>
        </p:spPr>
        <p:txBody>
          <a:bodyPr lIns="0" rIns="0"/>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3" name="Rectangle 2">
            <a:extLst>
              <a:ext uri="{FF2B5EF4-FFF2-40B4-BE49-F238E27FC236}">
                <a16:creationId xmlns:a16="http://schemas.microsoft.com/office/drawing/2014/main" id="{54E4D7F8-F458-8EAD-7439-F3C4292CDCF3}"/>
              </a:ext>
            </a:extLst>
          </p:cNvPr>
          <p:cNvSpPr/>
          <p:nvPr userDrawn="1"/>
        </p:nvSpPr>
        <p:spPr>
          <a:xfrm>
            <a:off x="4800600" y="3257550"/>
            <a:ext cx="4343400" cy="1885950"/>
          </a:xfrm>
          <a:prstGeom prst="rect">
            <a:avLst/>
          </a:prstGeom>
          <a:gradFill flip="none" rotWithShape="1">
            <a:gsLst>
              <a:gs pos="0">
                <a:srgbClr val="DAAA00"/>
              </a:gs>
              <a:gs pos="80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Title 1">
            <a:extLst>
              <a:ext uri="{FF2B5EF4-FFF2-40B4-BE49-F238E27FC236}">
                <a16:creationId xmlns:a16="http://schemas.microsoft.com/office/drawing/2014/main" id="{A8E1089F-D129-F7C0-DE22-2FDC44EEBDAC}"/>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92B8EB27-94B0-EFBC-5BEE-17CBB66AE3DE}"/>
              </a:ext>
            </a:extLst>
          </p:cNvPr>
          <p:cNvCxnSpPr>
            <a:cxnSpLocks/>
          </p:cNvCxnSpPr>
          <p:nvPr userDrawn="1"/>
        </p:nvCxnSpPr>
        <p:spPr>
          <a:xfrm>
            <a:off x="365760" y="788908"/>
            <a:ext cx="40538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5D21E5A-705F-640F-9F2E-2FC4CFE61057}"/>
              </a:ext>
            </a:extLst>
          </p:cNvPr>
          <p:cNvSpPr>
            <a:spLocks noGrp="1"/>
          </p:cNvSpPr>
          <p:nvPr>
            <p:ph type="body" sz="quarter" idx="14"/>
          </p:nvPr>
        </p:nvSpPr>
        <p:spPr>
          <a:xfrm>
            <a:off x="384175" y="1200150"/>
            <a:ext cx="4035425" cy="3276600"/>
          </a:xfrm>
        </p:spPr>
        <p:txBody>
          <a:bodyPr/>
          <a:lstStyle>
            <a:lvl1pPr marL="285750" indent="-285750">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pic>
        <p:nvPicPr>
          <p:cNvPr id="14" name="Picture 13">
            <a:extLst>
              <a:ext uri="{FF2B5EF4-FFF2-40B4-BE49-F238E27FC236}">
                <a16:creationId xmlns:a16="http://schemas.microsoft.com/office/drawing/2014/main" id="{CA711192-3D9F-55B8-CE11-DA31F9D9671B}"/>
              </a:ext>
            </a:extLst>
          </p:cNvPr>
          <p:cNvPicPr>
            <a:picLocks noChangeAspect="1"/>
          </p:cNvPicPr>
          <p:nvPr userDrawn="1"/>
        </p:nvPicPr>
        <p:blipFill>
          <a:blip r:embed="rId2">
            <a:lum bright="100000"/>
            <a:alphaModFix amt="10000"/>
          </a:blip>
          <a:stretch>
            <a:fillRect/>
          </a:stretch>
        </p:blipFill>
        <p:spPr>
          <a:xfrm>
            <a:off x="5137673" y="3586864"/>
            <a:ext cx="1258824" cy="1049020"/>
          </a:xfrm>
          <a:prstGeom prst="rect">
            <a:avLst/>
          </a:prstGeom>
        </p:spPr>
      </p:pic>
      <p:sp>
        <p:nvSpPr>
          <p:cNvPr id="15" name="Footer Placeholder 5">
            <a:extLst>
              <a:ext uri="{FF2B5EF4-FFF2-40B4-BE49-F238E27FC236}">
                <a16:creationId xmlns:a16="http://schemas.microsoft.com/office/drawing/2014/main" id="{BF8B63D6-43CC-7DEE-1BA5-16A2DE8E9E19}"/>
              </a:ext>
            </a:extLst>
          </p:cNvPr>
          <p:cNvSpPr>
            <a:spLocks noGrp="1"/>
          </p:cNvSpPr>
          <p:nvPr>
            <p:ph type="ftr" sz="quarter" idx="11"/>
          </p:nvPr>
        </p:nvSpPr>
        <p:spPr>
          <a:xfrm>
            <a:off x="365760" y="4720828"/>
            <a:ext cx="2895600" cy="273844"/>
          </a:xfrm>
        </p:spPr>
        <p:txBody>
          <a:bodyPr/>
          <a:lstStyle>
            <a:lvl1pPr algn="l">
              <a:defRPr sz="800">
                <a:solidFill>
                  <a:schemeClr val="bg1">
                    <a:lumMod val="65000"/>
                  </a:schemeClr>
                </a:solidFill>
              </a:defRPr>
            </a:lvl1pPr>
          </a:lstStyle>
          <a:p>
            <a:endParaRPr lang="en-US"/>
          </a:p>
        </p:txBody>
      </p:sp>
    </p:spTree>
    <p:extLst>
      <p:ext uri="{BB962C8B-B14F-4D97-AF65-F5344CB8AC3E}">
        <p14:creationId xmlns:p14="http://schemas.microsoft.com/office/powerpoint/2010/main" val="4231111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lank Slide - Three photo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E1089F-D129-F7C0-DE22-2FDC44EEBDAC}"/>
              </a:ext>
            </a:extLst>
          </p:cNvPr>
          <p:cNvSpPr>
            <a:spLocks noGrp="1"/>
          </p:cNvSpPr>
          <p:nvPr>
            <p:ph type="title"/>
          </p:nvPr>
        </p:nvSpPr>
        <p:spPr>
          <a:xfrm>
            <a:off x="365760" y="148828"/>
            <a:ext cx="4206240"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92B8EB27-94B0-EFBC-5BEE-17CBB66AE3DE}"/>
              </a:ext>
            </a:extLst>
          </p:cNvPr>
          <p:cNvCxnSpPr>
            <a:cxnSpLocks/>
          </p:cNvCxnSpPr>
          <p:nvPr userDrawn="1"/>
        </p:nvCxnSpPr>
        <p:spPr>
          <a:xfrm>
            <a:off x="365760" y="1200150"/>
            <a:ext cx="40538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5D21E5A-705F-640F-9F2E-2FC4CFE61057}"/>
              </a:ext>
            </a:extLst>
          </p:cNvPr>
          <p:cNvSpPr>
            <a:spLocks noGrp="1"/>
          </p:cNvSpPr>
          <p:nvPr>
            <p:ph type="body" sz="quarter" idx="14"/>
          </p:nvPr>
        </p:nvSpPr>
        <p:spPr>
          <a:xfrm>
            <a:off x="384175" y="1575841"/>
            <a:ext cx="4035425" cy="3060041"/>
          </a:xfrm>
        </p:spPr>
        <p:txBody>
          <a:bodyPr/>
          <a:lstStyle>
            <a:lvl1pPr marL="285750" indent="-285750">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Picture Placeholder 10">
            <a:extLst>
              <a:ext uri="{FF2B5EF4-FFF2-40B4-BE49-F238E27FC236}">
                <a16:creationId xmlns:a16="http://schemas.microsoft.com/office/drawing/2014/main" id="{51CD34DC-F50C-F74D-B681-B8EAC6A7D07E}"/>
              </a:ext>
            </a:extLst>
          </p:cNvPr>
          <p:cNvSpPr>
            <a:spLocks noGrp="1"/>
          </p:cNvSpPr>
          <p:nvPr>
            <p:ph type="pic" sz="quarter" idx="15"/>
          </p:nvPr>
        </p:nvSpPr>
        <p:spPr>
          <a:xfrm>
            <a:off x="4800601" y="-1"/>
            <a:ext cx="2157334" cy="2978035"/>
          </a:xfrm>
        </p:spPr>
        <p:txBody>
          <a:bodyPr/>
          <a:lstStyle>
            <a:lvl1pPr>
              <a:defRPr sz="1600"/>
            </a:lvl1pPr>
          </a:lstStyle>
          <a:p>
            <a:r>
              <a:rPr lang="en-US"/>
              <a:t>Click icon to add picture</a:t>
            </a:r>
          </a:p>
        </p:txBody>
      </p:sp>
      <p:sp>
        <p:nvSpPr>
          <p:cNvPr id="5" name="Picture Placeholder 10">
            <a:extLst>
              <a:ext uri="{FF2B5EF4-FFF2-40B4-BE49-F238E27FC236}">
                <a16:creationId xmlns:a16="http://schemas.microsoft.com/office/drawing/2014/main" id="{3841CE97-8BC9-F9C3-144D-F571644ED482}"/>
              </a:ext>
            </a:extLst>
          </p:cNvPr>
          <p:cNvSpPr>
            <a:spLocks noGrp="1"/>
          </p:cNvSpPr>
          <p:nvPr>
            <p:ph type="pic" sz="quarter" idx="16"/>
          </p:nvPr>
        </p:nvSpPr>
        <p:spPr>
          <a:xfrm>
            <a:off x="6957935" y="-1"/>
            <a:ext cx="2186065" cy="2978035"/>
          </a:xfrm>
        </p:spPr>
        <p:txBody>
          <a:bodyPr/>
          <a:lstStyle>
            <a:lvl1pPr>
              <a:defRPr sz="1600"/>
            </a:lvl1pPr>
          </a:lstStyle>
          <a:p>
            <a:r>
              <a:rPr lang="en-US"/>
              <a:t>Click icon to add picture</a:t>
            </a:r>
          </a:p>
        </p:txBody>
      </p:sp>
      <p:sp>
        <p:nvSpPr>
          <p:cNvPr id="11" name="Picture Placeholder 10">
            <a:extLst>
              <a:ext uri="{FF2B5EF4-FFF2-40B4-BE49-F238E27FC236}">
                <a16:creationId xmlns:a16="http://schemas.microsoft.com/office/drawing/2014/main" id="{5062E5EB-459E-AF07-CB8B-7388AE51731B}"/>
              </a:ext>
            </a:extLst>
          </p:cNvPr>
          <p:cNvSpPr>
            <a:spLocks noGrp="1"/>
          </p:cNvSpPr>
          <p:nvPr>
            <p:ph type="pic" sz="quarter" idx="13"/>
          </p:nvPr>
        </p:nvSpPr>
        <p:spPr>
          <a:xfrm>
            <a:off x="4800600" y="2978046"/>
            <a:ext cx="4343400" cy="2165454"/>
          </a:xfrm>
        </p:spPr>
        <p:txBody>
          <a:bodyPr/>
          <a:lstStyle>
            <a:lvl1pPr>
              <a:defRPr sz="1600"/>
            </a:lvl1pPr>
          </a:lstStyle>
          <a:p>
            <a:r>
              <a:rPr lang="en-US"/>
              <a:t>Click icon to add picture</a:t>
            </a:r>
          </a:p>
        </p:txBody>
      </p:sp>
      <p:sp>
        <p:nvSpPr>
          <p:cNvPr id="9" name="Slide Number Placeholder 6">
            <a:extLst>
              <a:ext uri="{FF2B5EF4-FFF2-40B4-BE49-F238E27FC236}">
                <a16:creationId xmlns:a16="http://schemas.microsoft.com/office/drawing/2014/main" id="{B017A903-2C93-11A3-F8D2-C7326A355F08}"/>
              </a:ext>
            </a:extLst>
          </p:cNvPr>
          <p:cNvSpPr>
            <a:spLocks noGrp="1"/>
          </p:cNvSpPr>
          <p:nvPr>
            <p:ph type="sldNum" sz="quarter" idx="12"/>
          </p:nvPr>
        </p:nvSpPr>
        <p:spPr>
          <a:xfrm>
            <a:off x="1752600" y="4720828"/>
            <a:ext cx="2133600" cy="273844"/>
          </a:xfrm>
        </p:spPr>
        <p:txBody>
          <a:bodyPr lIns="0" rIns="0"/>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10" name="Footer Placeholder 5">
            <a:extLst>
              <a:ext uri="{FF2B5EF4-FFF2-40B4-BE49-F238E27FC236}">
                <a16:creationId xmlns:a16="http://schemas.microsoft.com/office/drawing/2014/main" id="{C6583E78-E503-A243-CB15-3A343EE04F4F}"/>
              </a:ext>
            </a:extLst>
          </p:cNvPr>
          <p:cNvSpPr>
            <a:spLocks noGrp="1"/>
          </p:cNvSpPr>
          <p:nvPr>
            <p:ph type="ftr" sz="quarter" idx="11"/>
          </p:nvPr>
        </p:nvSpPr>
        <p:spPr>
          <a:xfrm>
            <a:off x="365760" y="4720828"/>
            <a:ext cx="2895600" cy="273844"/>
          </a:xfrm>
        </p:spPr>
        <p:txBody>
          <a:bodyPr/>
          <a:lstStyle>
            <a:lvl1pPr algn="l">
              <a:defRPr sz="800">
                <a:solidFill>
                  <a:schemeClr val="bg1">
                    <a:lumMod val="65000"/>
                  </a:schemeClr>
                </a:solidFill>
              </a:defRPr>
            </a:lvl1pPr>
          </a:lstStyle>
          <a:p>
            <a:endParaRPr lang="en-US"/>
          </a:p>
        </p:txBody>
      </p:sp>
    </p:spTree>
    <p:extLst>
      <p:ext uri="{BB962C8B-B14F-4D97-AF65-F5344CB8AC3E}">
        <p14:creationId xmlns:p14="http://schemas.microsoft.com/office/powerpoint/2010/main" val="2918601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lank Slide - Four Photo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E1089F-D129-F7C0-DE22-2FDC44EEBDAC}"/>
              </a:ext>
            </a:extLst>
          </p:cNvPr>
          <p:cNvSpPr>
            <a:spLocks noGrp="1"/>
          </p:cNvSpPr>
          <p:nvPr>
            <p:ph type="title"/>
          </p:nvPr>
        </p:nvSpPr>
        <p:spPr>
          <a:xfrm>
            <a:off x="365759" y="148828"/>
            <a:ext cx="4587241" cy="640080"/>
          </a:xfrm>
        </p:spPr>
        <p:txBody>
          <a:bodyPr lIns="0" tIns="0" rIns="0" bIns="0" anchor="t" anchorCtr="0"/>
          <a:lstStyle>
            <a:lvl1pPr>
              <a:lnSpc>
                <a:spcPct val="85000"/>
              </a:lnSpc>
              <a:defRPr sz="36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92B8EB27-94B0-EFBC-5BEE-17CBB66AE3DE}"/>
              </a:ext>
            </a:extLst>
          </p:cNvPr>
          <p:cNvCxnSpPr>
            <a:cxnSpLocks/>
          </p:cNvCxnSpPr>
          <p:nvPr userDrawn="1"/>
        </p:nvCxnSpPr>
        <p:spPr>
          <a:xfrm>
            <a:off x="365760" y="1200150"/>
            <a:ext cx="40538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5D21E5A-705F-640F-9F2E-2FC4CFE61057}"/>
              </a:ext>
            </a:extLst>
          </p:cNvPr>
          <p:cNvSpPr>
            <a:spLocks noGrp="1"/>
          </p:cNvSpPr>
          <p:nvPr>
            <p:ph type="body" sz="quarter" idx="14"/>
          </p:nvPr>
        </p:nvSpPr>
        <p:spPr>
          <a:xfrm>
            <a:off x="384175" y="1575841"/>
            <a:ext cx="4035425" cy="3060041"/>
          </a:xfrm>
        </p:spPr>
        <p:txBody>
          <a:bodyPr/>
          <a:lstStyle>
            <a:lvl1pPr marL="285750" indent="-285750">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Picture Placeholder 10">
            <a:extLst>
              <a:ext uri="{FF2B5EF4-FFF2-40B4-BE49-F238E27FC236}">
                <a16:creationId xmlns:a16="http://schemas.microsoft.com/office/drawing/2014/main" id="{51CD34DC-F50C-F74D-B681-B8EAC6A7D07E}"/>
              </a:ext>
            </a:extLst>
          </p:cNvPr>
          <p:cNvSpPr>
            <a:spLocks noGrp="1"/>
          </p:cNvSpPr>
          <p:nvPr>
            <p:ph type="pic" sz="quarter" idx="15"/>
          </p:nvPr>
        </p:nvSpPr>
        <p:spPr>
          <a:xfrm>
            <a:off x="5105400" y="0"/>
            <a:ext cx="2005949" cy="2571748"/>
          </a:xfrm>
        </p:spPr>
        <p:txBody>
          <a:bodyPr/>
          <a:lstStyle>
            <a:lvl1pPr>
              <a:defRPr sz="1600"/>
            </a:lvl1pPr>
          </a:lstStyle>
          <a:p>
            <a:r>
              <a:rPr lang="en-US"/>
              <a:t>Click icon to add picture</a:t>
            </a:r>
          </a:p>
        </p:txBody>
      </p:sp>
      <p:sp>
        <p:nvSpPr>
          <p:cNvPr id="5" name="Picture Placeholder 10">
            <a:extLst>
              <a:ext uri="{FF2B5EF4-FFF2-40B4-BE49-F238E27FC236}">
                <a16:creationId xmlns:a16="http://schemas.microsoft.com/office/drawing/2014/main" id="{3841CE97-8BC9-F9C3-144D-F571644ED482}"/>
              </a:ext>
            </a:extLst>
          </p:cNvPr>
          <p:cNvSpPr>
            <a:spLocks noGrp="1"/>
          </p:cNvSpPr>
          <p:nvPr>
            <p:ph type="pic" sz="quarter" idx="16"/>
          </p:nvPr>
        </p:nvSpPr>
        <p:spPr>
          <a:xfrm>
            <a:off x="7111336" y="0"/>
            <a:ext cx="2032664" cy="2571748"/>
          </a:xfrm>
        </p:spPr>
        <p:txBody>
          <a:bodyPr/>
          <a:lstStyle>
            <a:lvl1pPr>
              <a:defRPr sz="1600"/>
            </a:lvl1pPr>
          </a:lstStyle>
          <a:p>
            <a:r>
              <a:rPr lang="en-US"/>
              <a:t>Click icon to add picture</a:t>
            </a:r>
          </a:p>
        </p:txBody>
      </p:sp>
      <p:sp>
        <p:nvSpPr>
          <p:cNvPr id="2" name="Picture Placeholder 10">
            <a:extLst>
              <a:ext uri="{FF2B5EF4-FFF2-40B4-BE49-F238E27FC236}">
                <a16:creationId xmlns:a16="http://schemas.microsoft.com/office/drawing/2014/main" id="{5704CDA6-0965-4770-A7D9-DC52DBC21C9B}"/>
              </a:ext>
            </a:extLst>
          </p:cNvPr>
          <p:cNvSpPr>
            <a:spLocks noGrp="1"/>
          </p:cNvSpPr>
          <p:nvPr>
            <p:ph type="pic" sz="quarter" idx="17"/>
          </p:nvPr>
        </p:nvSpPr>
        <p:spPr>
          <a:xfrm>
            <a:off x="5105400" y="2571752"/>
            <a:ext cx="2005949" cy="2571748"/>
          </a:xfrm>
        </p:spPr>
        <p:txBody>
          <a:bodyPr/>
          <a:lstStyle>
            <a:lvl1pPr>
              <a:defRPr sz="1600"/>
            </a:lvl1pPr>
          </a:lstStyle>
          <a:p>
            <a:r>
              <a:rPr lang="en-US"/>
              <a:t>Click icon to add picture</a:t>
            </a:r>
          </a:p>
        </p:txBody>
      </p:sp>
      <p:sp>
        <p:nvSpPr>
          <p:cNvPr id="3" name="Picture Placeholder 10">
            <a:extLst>
              <a:ext uri="{FF2B5EF4-FFF2-40B4-BE49-F238E27FC236}">
                <a16:creationId xmlns:a16="http://schemas.microsoft.com/office/drawing/2014/main" id="{EA1F8A52-3ED0-B322-377D-FB66789688F4}"/>
              </a:ext>
            </a:extLst>
          </p:cNvPr>
          <p:cNvSpPr>
            <a:spLocks noGrp="1"/>
          </p:cNvSpPr>
          <p:nvPr>
            <p:ph type="pic" sz="quarter" idx="18"/>
          </p:nvPr>
        </p:nvSpPr>
        <p:spPr>
          <a:xfrm>
            <a:off x="7111336" y="2571752"/>
            <a:ext cx="2032664" cy="2571748"/>
          </a:xfrm>
        </p:spPr>
        <p:txBody>
          <a:bodyPr/>
          <a:lstStyle>
            <a:lvl1pPr>
              <a:defRPr sz="1600"/>
            </a:lvl1pPr>
          </a:lstStyle>
          <a:p>
            <a:r>
              <a:rPr lang="en-US"/>
              <a:t>Click icon to add picture</a:t>
            </a:r>
          </a:p>
        </p:txBody>
      </p:sp>
      <p:sp>
        <p:nvSpPr>
          <p:cNvPr id="9" name="Slide Number Placeholder 6">
            <a:extLst>
              <a:ext uri="{FF2B5EF4-FFF2-40B4-BE49-F238E27FC236}">
                <a16:creationId xmlns:a16="http://schemas.microsoft.com/office/drawing/2014/main" id="{698E3404-B595-DAF4-F26F-8C22C7F98323}"/>
              </a:ext>
            </a:extLst>
          </p:cNvPr>
          <p:cNvSpPr>
            <a:spLocks noGrp="1"/>
          </p:cNvSpPr>
          <p:nvPr>
            <p:ph type="sldNum" sz="quarter" idx="12"/>
          </p:nvPr>
        </p:nvSpPr>
        <p:spPr>
          <a:xfrm>
            <a:off x="1752600" y="4720828"/>
            <a:ext cx="2133600" cy="273844"/>
          </a:xfrm>
        </p:spPr>
        <p:txBody>
          <a:bodyPr lIns="0" rIns="0"/>
          <a:lstStyle>
            <a:lvl1pPr algn="l">
              <a:defRPr sz="800">
                <a:solidFill>
                  <a:schemeClr val="bg1">
                    <a:lumMod val="65000"/>
                  </a:schemeClr>
                </a:solidFill>
              </a:defRPr>
            </a:lvl1pPr>
          </a:lstStyle>
          <a:p>
            <a:fld id="{48863090-B8EB-4EC8-819A-5C37F1C3D4BD}" type="slidenum">
              <a:rPr lang="en-US" smtClean="0"/>
              <a:pPr/>
              <a:t>‹#›</a:t>
            </a:fld>
            <a:endParaRPr lang="en-US"/>
          </a:p>
        </p:txBody>
      </p:sp>
      <p:sp>
        <p:nvSpPr>
          <p:cNvPr id="10" name="Footer Placeholder 5">
            <a:extLst>
              <a:ext uri="{FF2B5EF4-FFF2-40B4-BE49-F238E27FC236}">
                <a16:creationId xmlns:a16="http://schemas.microsoft.com/office/drawing/2014/main" id="{23505256-B8DC-123C-5F29-D8F59F3421AE}"/>
              </a:ext>
            </a:extLst>
          </p:cNvPr>
          <p:cNvSpPr>
            <a:spLocks noGrp="1"/>
          </p:cNvSpPr>
          <p:nvPr>
            <p:ph type="ftr" sz="quarter" idx="11"/>
          </p:nvPr>
        </p:nvSpPr>
        <p:spPr>
          <a:xfrm>
            <a:off x="365760" y="4720828"/>
            <a:ext cx="2895600" cy="273844"/>
          </a:xfrm>
        </p:spPr>
        <p:txBody>
          <a:bodyPr/>
          <a:lstStyle>
            <a:lvl1pPr algn="l">
              <a:defRPr sz="800">
                <a:solidFill>
                  <a:schemeClr val="bg1">
                    <a:lumMod val="65000"/>
                  </a:schemeClr>
                </a:solidFill>
              </a:defRPr>
            </a:lvl1pPr>
          </a:lstStyle>
          <a:p>
            <a:endParaRPr lang="en-US"/>
          </a:p>
        </p:txBody>
      </p:sp>
    </p:spTree>
    <p:extLst>
      <p:ext uri="{BB962C8B-B14F-4D97-AF65-F5344CB8AC3E}">
        <p14:creationId xmlns:p14="http://schemas.microsoft.com/office/powerpoint/2010/main" val="3534664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ank Slide - Gradient - CDFI Fund, AERIS, FHLB Chicago">
    <p:bg>
      <p:bgPr>
        <a:gradFill flip="none" rotWithShape="1">
          <a:gsLst>
            <a:gs pos="0">
              <a:srgbClr val="DAAA00"/>
            </a:gs>
            <a:gs pos="87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p:nvPr>
        </p:nvSpPr>
        <p:spPr>
          <a:xfrm>
            <a:off x="365760" y="148828"/>
            <a:ext cx="8321040" cy="640080"/>
          </a:xfrm>
        </p:spPr>
        <p:txBody>
          <a:bodyPr lIns="0" tIns="0" rIns="0" bIns="0" anchor="t" anchorCtr="0"/>
          <a:lstStyle>
            <a:lvl1pPr>
              <a:defRPr sz="3600">
                <a:solidFill>
                  <a:schemeClr val="bg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37218DFF-5E57-A5A3-CAC4-11E7BA712A7D}"/>
              </a:ext>
            </a:extLst>
          </p:cNvPr>
          <p:cNvSpPr>
            <a:spLocks noGrp="1"/>
          </p:cNvSpPr>
          <p:nvPr>
            <p:ph type="ftr" sz="quarter" idx="11"/>
          </p:nvPr>
        </p:nvSpPr>
        <p:spPr>
          <a:xfrm>
            <a:off x="5867400" y="4720828"/>
            <a:ext cx="2895600" cy="273844"/>
          </a:xfrm>
        </p:spPr>
        <p:txBody>
          <a:bodyPr/>
          <a:lstStyle>
            <a:lvl1pPr algn="r">
              <a:defRPr sz="8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E9B5AA1A-849A-E3C2-A1FC-4B6FFDF581F4}"/>
              </a:ext>
            </a:extLst>
          </p:cNvPr>
          <p:cNvSpPr>
            <a:spLocks noGrp="1"/>
          </p:cNvSpPr>
          <p:nvPr>
            <p:ph type="sldNum" sz="quarter" idx="4"/>
          </p:nvPr>
        </p:nvSpPr>
        <p:spPr>
          <a:xfrm>
            <a:off x="8610600" y="4720828"/>
            <a:ext cx="533400" cy="273844"/>
          </a:xfrm>
          <a:prstGeom prst="rect">
            <a:avLst/>
          </a:prstGeom>
        </p:spPr>
        <p:txBody>
          <a:bodyPr vert="horz" lIns="91440" tIns="45720" rIns="91440" bIns="45720" rtlCol="0" anchor="ctr"/>
          <a:lstStyle>
            <a:lvl1pPr algn="l">
              <a:defRPr sz="800">
                <a:solidFill>
                  <a:schemeClr val="bg1"/>
                </a:solidFill>
              </a:defRPr>
            </a:lvl1pPr>
          </a:lstStyle>
          <a:p>
            <a:fld id="{48863090-B8EB-4EC8-819A-5C37F1C3D4BD}" type="slidenum">
              <a:rPr lang="en-US" smtClean="0"/>
              <a:pPr/>
              <a:t>‹#›</a:t>
            </a:fld>
            <a:endParaRPr lang="en-US"/>
          </a:p>
        </p:txBody>
      </p:sp>
      <p:grpSp>
        <p:nvGrpSpPr>
          <p:cNvPr id="9" name="Group 8">
            <a:extLst>
              <a:ext uri="{FF2B5EF4-FFF2-40B4-BE49-F238E27FC236}">
                <a16:creationId xmlns:a16="http://schemas.microsoft.com/office/drawing/2014/main" id="{65BB623A-373B-249F-75C4-225D127F6078}"/>
              </a:ext>
            </a:extLst>
          </p:cNvPr>
          <p:cNvGrpSpPr/>
          <p:nvPr userDrawn="1"/>
        </p:nvGrpSpPr>
        <p:grpSpPr>
          <a:xfrm>
            <a:off x="1881267" y="3812025"/>
            <a:ext cx="5381466" cy="631577"/>
            <a:chOff x="2133600" y="3562350"/>
            <a:chExt cx="5381466" cy="631577"/>
          </a:xfrm>
        </p:grpSpPr>
        <p:pic>
          <p:nvPicPr>
            <p:cNvPr id="10" name="Picture 9">
              <a:extLst>
                <a:ext uri="{FF2B5EF4-FFF2-40B4-BE49-F238E27FC236}">
                  <a16:creationId xmlns:a16="http://schemas.microsoft.com/office/drawing/2014/main" id="{7DCFDBA7-9446-6FFD-F4CD-643CAA237C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91000" y="3651296"/>
              <a:ext cx="820256" cy="542631"/>
            </a:xfrm>
            <a:prstGeom prst="rect">
              <a:avLst/>
            </a:prstGeom>
          </p:spPr>
        </p:pic>
        <p:pic>
          <p:nvPicPr>
            <p:cNvPr id="11" name="Picture 10">
              <a:extLst>
                <a:ext uri="{FF2B5EF4-FFF2-40B4-BE49-F238E27FC236}">
                  <a16:creationId xmlns:a16="http://schemas.microsoft.com/office/drawing/2014/main" id="{E21F6415-3A1D-8244-F7D2-9B778AEDA9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33600" y="3562350"/>
              <a:ext cx="1447031" cy="631577"/>
            </a:xfrm>
            <a:prstGeom prst="rect">
              <a:avLst/>
            </a:prstGeom>
          </p:spPr>
        </p:pic>
        <p:pic>
          <p:nvPicPr>
            <p:cNvPr id="12" name="Picture 11">
              <a:extLst>
                <a:ext uri="{FF2B5EF4-FFF2-40B4-BE49-F238E27FC236}">
                  <a16:creationId xmlns:a16="http://schemas.microsoft.com/office/drawing/2014/main" id="{1CAA5851-7D8E-2B9D-8C7B-9168FC7DAF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1625" y="3562350"/>
              <a:ext cx="1893441" cy="631577"/>
            </a:xfrm>
            <a:prstGeom prst="rect">
              <a:avLst/>
            </a:prstGeom>
          </p:spPr>
        </p:pic>
      </p:grpSp>
      <p:sp>
        <p:nvSpPr>
          <p:cNvPr id="14" name="Text Placeholder 13">
            <a:extLst>
              <a:ext uri="{FF2B5EF4-FFF2-40B4-BE49-F238E27FC236}">
                <a16:creationId xmlns:a16="http://schemas.microsoft.com/office/drawing/2014/main" id="{EDF5E429-463B-A1E8-46AB-70D206969CE3}"/>
              </a:ext>
            </a:extLst>
          </p:cNvPr>
          <p:cNvSpPr>
            <a:spLocks noGrp="1"/>
          </p:cNvSpPr>
          <p:nvPr>
            <p:ph type="body" sz="quarter" idx="12"/>
          </p:nvPr>
        </p:nvSpPr>
        <p:spPr>
          <a:xfrm>
            <a:off x="365125" y="895350"/>
            <a:ext cx="8321675" cy="2667000"/>
          </a:xfrm>
        </p:spPr>
        <p:txBody>
          <a:bodyPr/>
          <a:lstStyle>
            <a:lvl1pPr marL="0" indent="0" algn="ctr">
              <a:buNone/>
              <a:defRPr sz="2000">
                <a:solidFill>
                  <a:schemeClr val="bg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5550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51098B-228C-08F9-8B3D-7D9B439BEF3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578" b="3930"/>
          <a:stretch/>
        </p:blipFill>
        <p:spPr>
          <a:xfrm>
            <a:off x="0" y="1"/>
            <a:ext cx="9144000" cy="5143500"/>
          </a:xfrm>
          <a:prstGeom prst="rect">
            <a:avLst/>
          </a:prstGeom>
        </p:spPr>
      </p:pic>
      <p:sp>
        <p:nvSpPr>
          <p:cNvPr id="4" name="Rectangle 3">
            <a:extLst>
              <a:ext uri="{FF2B5EF4-FFF2-40B4-BE49-F238E27FC236}">
                <a16:creationId xmlns:a16="http://schemas.microsoft.com/office/drawing/2014/main" id="{8CADB59C-07C0-4717-98DD-BA5595DCA8EF}"/>
              </a:ext>
            </a:extLst>
          </p:cNvPr>
          <p:cNvSpPr/>
          <p:nvPr userDrawn="1"/>
        </p:nvSpPr>
        <p:spPr>
          <a:xfrm>
            <a:off x="-3748" y="0"/>
            <a:ext cx="9144000" cy="5143500"/>
          </a:xfrm>
          <a:prstGeom prst="rect">
            <a:avLst/>
          </a:prstGeom>
          <a:gradFill>
            <a:gsLst>
              <a:gs pos="10000">
                <a:srgbClr val="DAAA00">
                  <a:alpha val="59353"/>
                </a:srgbClr>
              </a:gs>
              <a:gs pos="99000">
                <a:schemeClr val="tx2">
                  <a:alpha val="7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2" name="Title 1"/>
          <p:cNvSpPr>
            <a:spLocks noGrp="1"/>
          </p:cNvSpPr>
          <p:nvPr>
            <p:ph type="title"/>
          </p:nvPr>
        </p:nvSpPr>
        <p:spPr>
          <a:xfrm>
            <a:off x="469900" y="1733550"/>
            <a:ext cx="5168900" cy="1676400"/>
          </a:xfrm>
        </p:spPr>
        <p:txBody>
          <a:bodyPr/>
          <a:lstStyle>
            <a:lvl1pPr algn="l">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004570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FF Offices as of 5/1/23">
    <p:bg>
      <p:bgPr>
        <a:gradFill flip="none" rotWithShape="1">
          <a:gsLst>
            <a:gs pos="0">
              <a:srgbClr val="DAAA00"/>
            </a:gs>
            <a:gs pos="85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CE9B-801C-7D2F-7859-8D13C4A2F28D}"/>
              </a:ext>
            </a:extLst>
          </p:cNvPr>
          <p:cNvSpPr>
            <a:spLocks noGrp="1"/>
          </p:cNvSpPr>
          <p:nvPr>
            <p:ph type="title" hasCustomPrompt="1"/>
          </p:nvPr>
        </p:nvSpPr>
        <p:spPr>
          <a:xfrm>
            <a:off x="365760" y="969452"/>
            <a:ext cx="8321040" cy="1524000"/>
          </a:xfrm>
        </p:spPr>
        <p:txBody>
          <a:bodyPr lIns="0" tIns="0" rIns="0" bIns="0" anchor="t" anchorCtr="0"/>
          <a:lstStyle>
            <a:lvl1pPr algn="ctr">
              <a:defRPr sz="4800">
                <a:solidFill>
                  <a:schemeClr val="bg1"/>
                </a:solidFill>
              </a:defRPr>
            </a:lvl1pPr>
          </a:lstStyle>
          <a:p>
            <a:r>
              <a:rPr lang="en-US"/>
              <a:t> </a:t>
            </a:r>
          </a:p>
        </p:txBody>
      </p:sp>
      <p:sp>
        <p:nvSpPr>
          <p:cNvPr id="3" name="TextBox 2">
            <a:extLst>
              <a:ext uri="{FF2B5EF4-FFF2-40B4-BE49-F238E27FC236}">
                <a16:creationId xmlns:a16="http://schemas.microsoft.com/office/drawing/2014/main" id="{49954795-88BC-0C99-F789-A140BCB46C39}"/>
              </a:ext>
            </a:extLst>
          </p:cNvPr>
          <p:cNvSpPr txBox="1"/>
          <p:nvPr userDrawn="1"/>
        </p:nvSpPr>
        <p:spPr>
          <a:xfrm>
            <a:off x="259080" y="2728347"/>
            <a:ext cx="8656320" cy="2129403"/>
          </a:xfrm>
          <a:prstGeom prst="rect">
            <a:avLst/>
          </a:prstGeom>
          <a:noFill/>
        </p:spPr>
        <p:txBody>
          <a:bodyPr wrap="square" numCol="6" spcCol="182880" rtlCol="0">
            <a:noAutofit/>
          </a:bodyPr>
          <a:lstStyle/>
          <a:p>
            <a:r>
              <a:rPr lang="en-US" sz="1000" b="1" i="0">
                <a:solidFill>
                  <a:schemeClr val="bg1"/>
                </a:solidFill>
                <a:latin typeface="Calibri" panose="020F0502020204030204" pitchFamily="34" charset="0"/>
              </a:rPr>
              <a:t>Illinois</a:t>
            </a:r>
          </a:p>
          <a:p>
            <a:r>
              <a:rPr lang="en-US" sz="1000" b="0" i="0">
                <a:solidFill>
                  <a:schemeClr val="bg1"/>
                </a:solidFill>
                <a:latin typeface="Calibri" panose="020F0502020204030204" pitchFamily="34" charset="0"/>
              </a:rPr>
              <a:t>333 South Wabash Ave.</a:t>
            </a:r>
          </a:p>
          <a:p>
            <a:r>
              <a:rPr lang="en-US" sz="1000" b="0" i="0">
                <a:solidFill>
                  <a:schemeClr val="bg1"/>
                </a:solidFill>
                <a:latin typeface="Calibri" panose="020F0502020204030204" pitchFamily="34" charset="0"/>
              </a:rPr>
              <a:t>Suite 2800</a:t>
            </a:r>
          </a:p>
          <a:p>
            <a:r>
              <a:rPr lang="en-US" sz="1000" b="0" i="0">
                <a:solidFill>
                  <a:schemeClr val="bg1"/>
                </a:solidFill>
                <a:latin typeface="Calibri" panose="020F0502020204030204" pitchFamily="34" charset="0"/>
              </a:rPr>
              <a:t>Chicago, IL 60604</a:t>
            </a:r>
          </a:p>
          <a:p>
            <a:r>
              <a:rPr lang="en-US" sz="1000" b="0" i="0">
                <a:solidFill>
                  <a:schemeClr val="bg1"/>
                </a:solidFill>
                <a:latin typeface="Calibri" panose="020F0502020204030204" pitchFamily="34" charset="0"/>
              </a:rPr>
              <a:t>312 629 0060</a:t>
            </a:r>
          </a:p>
          <a:p>
            <a:endParaRPr lang="en-US" sz="1000" b="0" i="0">
              <a:solidFill>
                <a:schemeClr val="bg1"/>
              </a:solidFill>
              <a:latin typeface="Calibri" panose="020F0502020204030204" pitchFamily="34" charset="0"/>
            </a:endParaRPr>
          </a:p>
          <a:p>
            <a:r>
              <a:rPr lang="en-US" sz="1000" b="0" i="0">
                <a:solidFill>
                  <a:schemeClr val="bg1"/>
                </a:solidFill>
                <a:latin typeface="Calibri" panose="020F0502020204030204" pitchFamily="34" charset="0"/>
              </a:rPr>
              <a:t>906 South Homan Ave.</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11</a:t>
            </a:r>
            <a:r>
              <a:rPr lang="en-US" sz="1000" b="0" i="0" baseline="30000">
                <a:solidFill>
                  <a:schemeClr val="bg1"/>
                </a:solidFill>
                <a:latin typeface="Calibri" panose="020F0502020204030204" pitchFamily="34" charset="0"/>
              </a:rPr>
              <a:t>th</a:t>
            </a:r>
            <a:r>
              <a:rPr lang="en-US" sz="1000" b="0" i="0">
                <a:solidFill>
                  <a:schemeClr val="bg1"/>
                </a:solidFill>
                <a:latin typeface="Calibri" panose="020F0502020204030204" pitchFamily="34" charset="0"/>
              </a:rPr>
              <a:t> Floor</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Chicago, IL 60624</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312 629 0060</a:t>
            </a: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r>
              <a:rPr lang="en-US" sz="1000" b="1" i="0">
                <a:solidFill>
                  <a:schemeClr val="bg1"/>
                </a:solidFill>
                <a:latin typeface="Calibri" panose="020F0502020204030204" pitchFamily="34" charset="0"/>
              </a:rPr>
              <a:t>Indiana</a:t>
            </a:r>
          </a:p>
          <a:p>
            <a:r>
              <a:rPr lang="en-US" sz="1000" b="0" i="0">
                <a:solidFill>
                  <a:schemeClr val="bg1"/>
                </a:solidFill>
                <a:latin typeface="Calibri" panose="020F0502020204030204" pitchFamily="34" charset="0"/>
              </a:rPr>
              <a:t>One Indiana Square</a:t>
            </a:r>
          </a:p>
          <a:p>
            <a:r>
              <a:rPr lang="en-US" sz="1000" b="0" i="0">
                <a:solidFill>
                  <a:schemeClr val="bg1"/>
                </a:solidFill>
                <a:latin typeface="Calibri" panose="020F0502020204030204" pitchFamily="34" charset="0"/>
              </a:rPr>
              <a:t>211 North Pennsylvania St.</a:t>
            </a:r>
          </a:p>
          <a:p>
            <a:r>
              <a:rPr lang="en-US" sz="1000" b="0" i="0">
                <a:solidFill>
                  <a:schemeClr val="bg1"/>
                </a:solidFill>
                <a:latin typeface="Calibri" panose="020F0502020204030204" pitchFamily="34" charset="0"/>
              </a:rPr>
              <a:t>Suite 2375</a:t>
            </a:r>
          </a:p>
          <a:p>
            <a:r>
              <a:rPr lang="en-US" sz="1000" b="0" i="0">
                <a:solidFill>
                  <a:schemeClr val="bg1"/>
                </a:solidFill>
                <a:latin typeface="Calibri" panose="020F0502020204030204" pitchFamily="34" charset="0"/>
              </a:rPr>
              <a:t>Indianapolis, IN 46204</a:t>
            </a:r>
          </a:p>
          <a:p>
            <a:r>
              <a:rPr lang="en-US" sz="1000" b="0" i="0">
                <a:solidFill>
                  <a:schemeClr val="bg1"/>
                </a:solidFill>
                <a:latin typeface="Calibri" panose="020F0502020204030204" pitchFamily="34" charset="0"/>
              </a:rPr>
              <a:t>317 860 6900</a:t>
            </a: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pPr marL="0" algn="l" defTabSz="914400" rtl="0" eaLnBrk="1" latinLnBrk="0" hangingPunct="1"/>
            <a:endParaRPr lang="en-US" sz="1000" b="1" i="0" kern="1200">
              <a:solidFill>
                <a:schemeClr val="bg1"/>
              </a:solidFill>
              <a:latin typeface="Calibri" panose="020F0502020204030204" pitchFamily="34" charset="0"/>
              <a:ea typeface="+mn-ea"/>
              <a:cs typeface="+mn-cs"/>
            </a:endParaRPr>
          </a:p>
          <a:p>
            <a:pPr marL="0" algn="l" defTabSz="914400" rtl="0" eaLnBrk="1" latinLnBrk="0" hangingPunct="1"/>
            <a:endParaRPr lang="en-US" sz="1000" b="1" i="0" kern="1200">
              <a:solidFill>
                <a:schemeClr val="bg1"/>
              </a:solidFill>
              <a:latin typeface="Calibri" panose="020F0502020204030204" pitchFamily="34" charset="0"/>
              <a:ea typeface="+mn-ea"/>
              <a:cs typeface="+mn-cs"/>
            </a:endParaRPr>
          </a:p>
          <a:p>
            <a:pPr marL="0" algn="l" defTabSz="914400" rtl="0" eaLnBrk="1" latinLnBrk="0" hangingPunct="1"/>
            <a:endParaRPr lang="en-US" sz="1000" b="1" i="0" kern="1200">
              <a:solidFill>
                <a:schemeClr val="bg1"/>
              </a:solidFill>
              <a:latin typeface="Calibri" panose="020F0502020204030204" pitchFamily="34" charset="0"/>
              <a:ea typeface="+mn-ea"/>
              <a:cs typeface="+mn-cs"/>
            </a:endParaRPr>
          </a:p>
          <a:p>
            <a:pPr marL="0" algn="l" defTabSz="914400" rtl="0" eaLnBrk="1" latinLnBrk="0" hangingPunct="1"/>
            <a:endParaRPr lang="en-US" sz="1000" b="1" i="0" kern="1200">
              <a:solidFill>
                <a:schemeClr val="bg1"/>
              </a:solidFill>
              <a:latin typeface="Calibri" panose="020F0502020204030204" pitchFamily="34" charset="0"/>
              <a:ea typeface="+mn-ea"/>
              <a:cs typeface="+mn-cs"/>
            </a:endParaRPr>
          </a:p>
          <a:p>
            <a:pPr marL="0" algn="l" defTabSz="914400" rtl="0" eaLnBrk="1" latinLnBrk="0" hangingPunct="1"/>
            <a:r>
              <a:rPr lang="en-US" sz="1000" b="1" i="0" kern="1200">
                <a:solidFill>
                  <a:schemeClr val="bg1"/>
                </a:solidFill>
                <a:latin typeface="Calibri" panose="020F0502020204030204" pitchFamily="34" charset="0"/>
                <a:ea typeface="+mn-ea"/>
                <a:cs typeface="+mn-cs"/>
              </a:rPr>
              <a:t>Michigan</a:t>
            </a:r>
          </a:p>
          <a:p>
            <a:r>
              <a:rPr lang="en-US" sz="1000" b="0" i="0">
                <a:solidFill>
                  <a:schemeClr val="bg1"/>
                </a:solidFill>
                <a:latin typeface="Calibri" panose="020F0502020204030204" pitchFamily="34" charset="0"/>
              </a:rPr>
              <a:t>3011 West Grand Blvd.</a:t>
            </a:r>
          </a:p>
          <a:p>
            <a:r>
              <a:rPr lang="en-US" sz="1000" b="0" i="0">
                <a:solidFill>
                  <a:schemeClr val="bg1"/>
                </a:solidFill>
                <a:latin typeface="Calibri" panose="020F0502020204030204" pitchFamily="34" charset="0"/>
              </a:rPr>
              <a:t>Suite 1715</a:t>
            </a:r>
          </a:p>
          <a:p>
            <a:r>
              <a:rPr lang="en-US" sz="1000" b="0" i="0">
                <a:solidFill>
                  <a:schemeClr val="bg1"/>
                </a:solidFill>
                <a:latin typeface="Calibri" panose="020F0502020204030204" pitchFamily="34" charset="0"/>
              </a:rPr>
              <a:t>Detroit, MI 48202</a:t>
            </a:r>
          </a:p>
          <a:p>
            <a:r>
              <a:rPr lang="en-US" sz="1000" b="0" i="0">
                <a:solidFill>
                  <a:schemeClr val="bg1"/>
                </a:solidFill>
                <a:latin typeface="Calibri" panose="020F0502020204030204" pitchFamily="34" charset="0"/>
              </a:rPr>
              <a:t>313 309 7825</a:t>
            </a:r>
          </a:p>
          <a:p>
            <a:endParaRPr lang="en-US" sz="1000" b="0" i="0">
              <a:solidFill>
                <a:schemeClr val="bg1"/>
              </a:solidFill>
              <a:latin typeface="Calibri" panose="020F0502020204030204" pitchFamily="34" charset="0"/>
            </a:endParaRPr>
          </a:p>
          <a:p>
            <a:r>
              <a:rPr lang="en-US" sz="1000" b="0" i="0">
                <a:solidFill>
                  <a:schemeClr val="bg1"/>
                </a:solidFill>
                <a:latin typeface="Calibri" panose="020F0502020204030204" pitchFamily="34" charset="0"/>
              </a:rPr>
              <a:t>1420 Madison Ave. SE</a:t>
            </a:r>
          </a:p>
          <a:p>
            <a:r>
              <a:rPr lang="en-US" sz="1000" b="0" i="0">
                <a:solidFill>
                  <a:schemeClr val="bg1"/>
                </a:solidFill>
                <a:latin typeface="Calibri" panose="020F0502020204030204" pitchFamily="34" charset="0"/>
              </a:rPr>
              <a:t>Grand Rapids, MI 49507</a:t>
            </a:r>
          </a:p>
          <a:p>
            <a:r>
              <a:rPr lang="en-US" sz="1000" b="0" i="0">
                <a:solidFill>
                  <a:schemeClr val="bg1"/>
                </a:solidFill>
                <a:latin typeface="Calibri" panose="020F0502020204030204" pitchFamily="34" charset="0"/>
              </a:rPr>
              <a:t>616 282 6760</a:t>
            </a: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pPr marL="0" algn="l" defTabSz="914400" rtl="0" eaLnBrk="1" latinLnBrk="0" hangingPunct="1"/>
            <a:r>
              <a:rPr lang="en-US" sz="1000" b="1" i="0" kern="1200">
                <a:solidFill>
                  <a:schemeClr val="bg1"/>
                </a:solidFill>
                <a:latin typeface="Calibri" panose="020F0502020204030204" pitchFamily="34" charset="0"/>
                <a:ea typeface="+mn-ea"/>
                <a:cs typeface="+mn-cs"/>
              </a:rPr>
              <a:t>Missouri</a:t>
            </a:r>
          </a:p>
          <a:p>
            <a:r>
              <a:rPr lang="en-US" sz="1000" b="0" i="0">
                <a:solidFill>
                  <a:schemeClr val="bg1"/>
                </a:solidFill>
                <a:latin typeface="Calibri" panose="020F0502020204030204" pitchFamily="34" charset="0"/>
              </a:rPr>
              <a:t>Delmar Divine</a:t>
            </a:r>
          </a:p>
          <a:p>
            <a:r>
              <a:rPr lang="en-US" sz="1000" b="0" i="0">
                <a:solidFill>
                  <a:schemeClr val="bg1"/>
                </a:solidFill>
                <a:latin typeface="Calibri" panose="020F0502020204030204" pitchFamily="34" charset="0"/>
              </a:rPr>
              <a:t>5501 Delmar Blvd.</a:t>
            </a:r>
          </a:p>
          <a:p>
            <a:r>
              <a:rPr lang="en-US" sz="1000" b="0" i="0">
                <a:solidFill>
                  <a:schemeClr val="bg1"/>
                </a:solidFill>
                <a:latin typeface="Calibri" panose="020F0502020204030204" pitchFamily="34" charset="0"/>
              </a:rPr>
              <a:t>Suite B510</a:t>
            </a:r>
          </a:p>
          <a:p>
            <a:r>
              <a:rPr lang="en-US" sz="1000" b="0" i="0">
                <a:solidFill>
                  <a:schemeClr val="bg1"/>
                </a:solidFill>
                <a:latin typeface="Calibri" panose="020F0502020204030204" pitchFamily="34" charset="0"/>
              </a:rPr>
              <a:t>St. Louis, MO 63112</a:t>
            </a:r>
          </a:p>
          <a:p>
            <a:r>
              <a:rPr lang="en-US" sz="1000" b="0" i="0">
                <a:solidFill>
                  <a:schemeClr val="bg1"/>
                </a:solidFill>
                <a:latin typeface="Calibri" panose="020F0502020204030204" pitchFamily="34" charset="0"/>
              </a:rPr>
              <a:t>314 588 8840</a:t>
            </a:r>
          </a:p>
          <a:p>
            <a:endParaRPr lang="en-US" sz="1000" b="0" i="0">
              <a:solidFill>
                <a:schemeClr val="bg1"/>
              </a:solidFill>
              <a:latin typeface="Calibri" panose="020F0502020204030204" pitchFamily="34" charset="0"/>
            </a:endParaRPr>
          </a:p>
          <a:p>
            <a:r>
              <a:rPr lang="en-US" sz="1000" b="0" i="0">
                <a:solidFill>
                  <a:schemeClr val="bg1"/>
                </a:solidFill>
                <a:latin typeface="Calibri" panose="020F0502020204030204" pitchFamily="34" charset="0"/>
              </a:rPr>
              <a:t>4177 Broadway Blvd.</a:t>
            </a:r>
          </a:p>
          <a:p>
            <a:r>
              <a:rPr lang="en-US" sz="1000" b="0" i="0">
                <a:solidFill>
                  <a:schemeClr val="bg1"/>
                </a:solidFill>
                <a:latin typeface="Calibri" panose="020F0502020204030204" pitchFamily="34" charset="0"/>
              </a:rPr>
              <a:t>Suite 100</a:t>
            </a:r>
          </a:p>
          <a:p>
            <a:r>
              <a:rPr lang="en-US" sz="1000" b="0" i="0">
                <a:solidFill>
                  <a:schemeClr val="bg1"/>
                </a:solidFill>
                <a:latin typeface="Calibri" panose="020F0502020204030204" pitchFamily="34" charset="0"/>
              </a:rPr>
              <a:t>Kansas City, MO 64111</a:t>
            </a:r>
          </a:p>
          <a:p>
            <a:r>
              <a:rPr lang="en-US" sz="1000" b="0" i="0">
                <a:solidFill>
                  <a:schemeClr val="bg1"/>
                </a:solidFill>
                <a:latin typeface="Calibri" panose="020F0502020204030204" pitchFamily="34" charset="0"/>
              </a:rPr>
              <a:t>816 335 4200</a:t>
            </a: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pPr marL="0" algn="l" defTabSz="914400" rtl="0" eaLnBrk="1" latinLnBrk="0" hangingPunct="1"/>
            <a:r>
              <a:rPr lang="en-US" sz="1000" b="1" i="0" kern="1200">
                <a:solidFill>
                  <a:schemeClr val="bg1"/>
                </a:solidFill>
                <a:latin typeface="Calibri" panose="020F0502020204030204" pitchFamily="34" charset="0"/>
                <a:ea typeface="+mn-ea"/>
                <a:cs typeface="+mn-cs"/>
              </a:rPr>
              <a:t>Ohio</a:t>
            </a:r>
            <a:r>
              <a:rPr lang="en-US" sz="1000" b="0" i="0" kern="1200">
                <a:solidFill>
                  <a:schemeClr val="bg1"/>
                </a:solidFill>
                <a:latin typeface="Calibri" panose="020F0502020204030204" pitchFamily="34" charset="0"/>
                <a:ea typeface="+mn-ea"/>
                <a:cs typeface="+mn-cs"/>
              </a:rPr>
              <a:t> </a:t>
            </a:r>
          </a:p>
          <a:p>
            <a:r>
              <a:rPr lang="en-US" sz="1000" b="0" i="0">
                <a:solidFill>
                  <a:schemeClr val="bg1"/>
                </a:solidFill>
                <a:latin typeface="Calibri" panose="020F0502020204030204" pitchFamily="34" charset="0"/>
              </a:rPr>
              <a:t>172 E. State St.</a:t>
            </a:r>
          </a:p>
          <a:p>
            <a:r>
              <a:rPr lang="en-US" sz="1000" b="0" i="0">
                <a:solidFill>
                  <a:schemeClr val="bg1"/>
                </a:solidFill>
                <a:latin typeface="Calibri" panose="020F0502020204030204" pitchFamily="34" charset="0"/>
              </a:rPr>
              <a:t>Suite 203</a:t>
            </a:r>
          </a:p>
          <a:p>
            <a:r>
              <a:rPr lang="en-US" sz="1000" b="0" i="0">
                <a:solidFill>
                  <a:schemeClr val="bg1"/>
                </a:solidFill>
                <a:latin typeface="Calibri" panose="020F0502020204030204" pitchFamily="34" charset="0"/>
              </a:rPr>
              <a:t>Columbus, OH 43215</a:t>
            </a:r>
          </a:p>
          <a:p>
            <a:r>
              <a:rPr lang="en-US" sz="1000" b="0" i="0">
                <a:solidFill>
                  <a:schemeClr val="bg1"/>
                </a:solidFill>
                <a:latin typeface="Calibri" panose="020F0502020204030204" pitchFamily="34" charset="0"/>
              </a:rPr>
              <a:t>614 484 1811</a:t>
            </a:r>
          </a:p>
          <a:p>
            <a:endParaRPr lang="en-US" sz="1000" b="0" i="0">
              <a:solidFill>
                <a:schemeClr val="bg1"/>
              </a:solidFill>
              <a:latin typeface="Calibri" panose="020F0502020204030204" pitchFamily="34" charset="0"/>
            </a:endParaRPr>
          </a:p>
          <a:p>
            <a:r>
              <a:rPr lang="en-US" sz="1000" b="0" i="0" u="none" strike="noStrike">
                <a:solidFill>
                  <a:schemeClr val="bg1"/>
                </a:solidFill>
                <a:effectLst/>
                <a:latin typeface="Calibri" panose="020F0502020204030204" pitchFamily="34" charset="0"/>
                <a:cs typeface="Calibri" panose="020F0502020204030204" pitchFamily="34" charset="0"/>
              </a:rPr>
              <a:t>The Caxton Building</a:t>
            </a:r>
          </a:p>
          <a:p>
            <a:r>
              <a:rPr lang="en-US" sz="1000" b="0" i="0" u="none" strike="noStrike">
                <a:solidFill>
                  <a:schemeClr val="bg1"/>
                </a:solidFill>
                <a:effectLst/>
                <a:latin typeface="Calibri" panose="020F0502020204030204" pitchFamily="34" charset="0"/>
                <a:cs typeface="Calibri" panose="020F0502020204030204" pitchFamily="34" charset="0"/>
              </a:rPr>
              <a:t>812 Huron Road East</a:t>
            </a:r>
          </a:p>
          <a:p>
            <a:r>
              <a:rPr lang="en-US" sz="1000" b="0" i="0" u="none" strike="noStrike">
                <a:solidFill>
                  <a:schemeClr val="bg1"/>
                </a:solidFill>
                <a:effectLst/>
                <a:latin typeface="Calibri" panose="020F0502020204030204" pitchFamily="34" charset="0"/>
                <a:cs typeface="Calibri" panose="020F0502020204030204" pitchFamily="34" charset="0"/>
              </a:rPr>
              <a:t>Suite 490</a:t>
            </a:r>
          </a:p>
          <a:p>
            <a:r>
              <a:rPr lang="en-US" sz="1000" b="0" i="0" u="none" strike="noStrike">
                <a:solidFill>
                  <a:schemeClr val="bg1"/>
                </a:solidFill>
                <a:effectLst/>
                <a:latin typeface="Calibri" panose="020F0502020204030204" pitchFamily="34" charset="0"/>
                <a:cs typeface="Calibri" panose="020F0502020204030204" pitchFamily="34" charset="0"/>
              </a:rPr>
              <a:t>Cleveland, OH 44115</a:t>
            </a:r>
            <a:br>
              <a:rPr lang="en-US" sz="1000" b="0" i="0" u="none" strike="noStrike">
                <a:solidFill>
                  <a:schemeClr val="bg1"/>
                </a:solidFill>
                <a:effectLst/>
                <a:latin typeface="Calibri" panose="020F0502020204030204" pitchFamily="34" charset="0"/>
                <a:cs typeface="Calibri" panose="020F0502020204030204" pitchFamily="34" charset="0"/>
              </a:rPr>
            </a:br>
            <a:r>
              <a:rPr lang="en-US" sz="1000" b="0" i="0" u="none" strike="noStrike">
                <a:solidFill>
                  <a:schemeClr val="bg1"/>
                </a:solidFill>
                <a:effectLst/>
                <a:latin typeface="Calibri" panose="020F0502020204030204" pitchFamily="34" charset="0"/>
                <a:cs typeface="Calibri" panose="020F0502020204030204" pitchFamily="34" charset="0"/>
              </a:rPr>
              <a:t>216 354 4562</a:t>
            </a:r>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endParaRPr lang="en-US" sz="1000" b="0" i="0">
              <a:solidFill>
                <a:schemeClr val="bg1"/>
              </a:solidFill>
              <a:latin typeface="Calibri" panose="020F0502020204030204" pitchFamily="34" charset="0"/>
            </a:endParaRPr>
          </a:p>
          <a:p>
            <a:pPr marL="0" algn="l" defTabSz="914400" rtl="0" eaLnBrk="1" latinLnBrk="0" hangingPunct="1"/>
            <a:r>
              <a:rPr lang="en-US" sz="1000" b="1" i="0" kern="1200">
                <a:solidFill>
                  <a:schemeClr val="bg1"/>
                </a:solidFill>
                <a:latin typeface="Calibri" panose="020F0502020204030204" pitchFamily="34" charset="0"/>
                <a:ea typeface="+mn-ea"/>
                <a:cs typeface="+mn-cs"/>
              </a:rPr>
              <a:t>Wisconsin</a:t>
            </a:r>
          </a:p>
          <a:p>
            <a:r>
              <a:rPr lang="en-US" sz="1000" b="0" i="0">
                <a:solidFill>
                  <a:schemeClr val="bg1"/>
                </a:solidFill>
                <a:latin typeface="Calibri" panose="020F0502020204030204" pitchFamily="34" charset="0"/>
              </a:rPr>
              <a:t>c/o Milwaukee</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333 South Wabash Ave.</a:t>
            </a:r>
          </a:p>
          <a:p>
            <a:r>
              <a:rPr lang="en-US" sz="1000" b="0" i="0">
                <a:solidFill>
                  <a:schemeClr val="bg1"/>
                </a:solidFill>
                <a:latin typeface="Calibri" panose="020F0502020204030204" pitchFamily="34" charset="0"/>
              </a:rPr>
              <a:t>Suite 2800</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Chicago, IL 60604</a:t>
            </a:r>
            <a:br>
              <a:rPr lang="en-US" sz="1000" b="0" i="0">
                <a:solidFill>
                  <a:schemeClr val="bg1"/>
                </a:solidFill>
                <a:latin typeface="Calibri" panose="020F0502020204030204" pitchFamily="34" charset="0"/>
              </a:rPr>
            </a:br>
            <a:r>
              <a:rPr lang="en-US" sz="1000" b="0" i="0">
                <a:solidFill>
                  <a:schemeClr val="bg1"/>
                </a:solidFill>
                <a:latin typeface="Calibri" panose="020F0502020204030204" pitchFamily="34" charset="0"/>
              </a:rPr>
              <a:t>414 563 1100</a:t>
            </a:r>
          </a:p>
        </p:txBody>
      </p:sp>
      <p:cxnSp>
        <p:nvCxnSpPr>
          <p:cNvPr id="5" name="Straight Connector 4">
            <a:extLst>
              <a:ext uri="{FF2B5EF4-FFF2-40B4-BE49-F238E27FC236}">
                <a16:creationId xmlns:a16="http://schemas.microsoft.com/office/drawing/2014/main" id="{DABCDD1E-F2CA-40E2-4AB1-06B941A875B4}"/>
              </a:ext>
            </a:extLst>
          </p:cNvPr>
          <p:cNvCxnSpPr>
            <a:cxnSpLocks/>
          </p:cNvCxnSpPr>
          <p:nvPr userDrawn="1"/>
        </p:nvCxnSpPr>
        <p:spPr>
          <a:xfrm flipH="1">
            <a:off x="411480" y="2571750"/>
            <a:ext cx="8275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B50A059-CEAA-81FB-1540-6ED874B62492}"/>
              </a:ext>
            </a:extLst>
          </p:cNvPr>
          <p:cNvSpPr txBox="1"/>
          <p:nvPr userDrawn="1"/>
        </p:nvSpPr>
        <p:spPr>
          <a:xfrm>
            <a:off x="243840" y="4806645"/>
            <a:ext cx="8656320" cy="208218"/>
          </a:xfrm>
          <a:prstGeom prst="rect">
            <a:avLst/>
          </a:prstGeom>
          <a:noFill/>
        </p:spPr>
        <p:txBody>
          <a:bodyPr wrap="square" numCol="1" spcCol="182880" rtlCol="0">
            <a:noAutofit/>
          </a:bodyPr>
          <a:lstStyle/>
          <a:p>
            <a:pPr algn="ctr"/>
            <a:r>
              <a:rPr lang="en-US" sz="1200" b="0" i="0" u="none">
                <a:solidFill>
                  <a:schemeClr val="bg1"/>
                </a:solidFill>
                <a:latin typeface="Calibri" panose="020F0502020204030204" pitchFamily="34" charset="0"/>
              </a:rPr>
              <a:t>iff.org</a:t>
            </a:r>
            <a:endParaRPr lang="en-US" sz="1100" b="0" i="0" u="none">
              <a:solidFill>
                <a:schemeClr val="bg1"/>
              </a:solidFill>
              <a:latin typeface="Calibri" panose="020F0502020204030204" pitchFamily="34" charset="0"/>
            </a:endParaRPr>
          </a:p>
        </p:txBody>
      </p:sp>
    </p:spTree>
    <p:extLst>
      <p:ext uri="{BB962C8B-B14F-4D97-AF65-F5344CB8AC3E}">
        <p14:creationId xmlns:p14="http://schemas.microsoft.com/office/powerpoint/2010/main" val="955093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Body Text 1 Sm Tall Col">
    <p:bg>
      <p:bgPr>
        <a:gradFill flip="none" rotWithShape="1">
          <a:gsLst>
            <a:gs pos="63000">
              <a:schemeClr val="bg1"/>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 name="Content Placeholder 14"/>
          <p:cNvSpPr>
            <a:spLocks noGrp="1"/>
          </p:cNvSpPr>
          <p:nvPr>
            <p:ph sz="quarter" idx="17"/>
          </p:nvPr>
        </p:nvSpPr>
        <p:spPr>
          <a:xfrm>
            <a:off x="3429000" y="438150"/>
            <a:ext cx="4572000" cy="4041648"/>
          </a:xfrm>
        </p:spPr>
        <p:txBody>
          <a:bodyPr tIns="10972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p:nvPr>
        </p:nvSpPr>
        <p:spPr>
          <a:xfrm>
            <a:off x="457200" y="1005840"/>
            <a:ext cx="2743200" cy="3470910"/>
          </a:xfrm>
        </p:spPr>
        <p:txBody>
          <a:bodyPr tIns="0"/>
          <a:lstStyle>
            <a:lvl1pPr>
              <a:spcAft>
                <a:spcPts val="300"/>
              </a:spcAft>
              <a:defRPr sz="2600" b="0">
                <a:solidFill>
                  <a:schemeClr val="tx2"/>
                </a:solidFill>
                <a:latin typeface="Cambria" panose="02040503050406030204" pitchFamily="18" charset="0"/>
              </a:defRPr>
            </a:lvl1pPr>
            <a:lvl2pPr>
              <a:spcAft>
                <a:spcPts val="1800"/>
              </a:spcAft>
              <a:defRPr sz="900">
                <a:solidFill>
                  <a:schemeClr val="tx2"/>
                </a:solidFill>
                <a:latin typeface="Cambria" panose="02040503050406030204" pitchFamily="18" charset="0"/>
              </a:defRPr>
            </a:lvl2pPr>
            <a:lvl3pPr marL="0" indent="0">
              <a:buNone/>
              <a:defRPr sz="1400"/>
            </a:lvl3pPr>
            <a:lvl4pPr marL="174625" indent="-174625">
              <a:buClr>
                <a:schemeClr val="tx2"/>
              </a:buClr>
              <a:buFont typeface="Arial" panose="020B0604020202020204" pitchFamily="34" charset="0"/>
              <a:buChar char="•"/>
              <a:defRPr sz="1400"/>
            </a:lvl4pPr>
            <a:lvl5pPr marL="0" indent="0">
              <a:spcBef>
                <a:spcPts val="900"/>
              </a:spcBef>
              <a:buFontTx/>
              <a:buNone/>
              <a:tabLst/>
              <a:defRPr sz="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188119" y="133350"/>
            <a:ext cx="457200" cy="138499"/>
          </a:xfrm>
          <a:prstGeom prst="rect">
            <a:avLst/>
          </a:prstGeom>
          <a:noFill/>
        </p:spPr>
        <p:txBody>
          <a:bodyPr wrap="square" lIns="0" tIns="0" rIns="0" bIns="0" rtlCol="0">
            <a:spAutoFit/>
          </a:bodyPr>
          <a:lstStyle/>
          <a:p>
            <a:fld id="{9BCB2EDB-4F70-450A-9CA8-167009420DF7}" type="slidenum">
              <a:rPr lang="en-US" sz="900" smtClean="0">
                <a:solidFill>
                  <a:srgbClr val="7C878E">
                    <a:lumMod val="60000"/>
                    <a:lumOff val="40000"/>
                  </a:srgbClr>
                </a:solidFill>
              </a:rPr>
              <a:pPr/>
              <a:t>‹#›</a:t>
            </a:fld>
            <a:endParaRPr lang="en-US" sz="900">
              <a:solidFill>
                <a:srgbClr val="7C878E">
                  <a:lumMod val="60000"/>
                  <a:lumOff val="40000"/>
                </a:srgbClr>
              </a:solidFill>
            </a:endParaRPr>
          </a:p>
        </p:txBody>
      </p:sp>
    </p:spTree>
    <p:extLst>
      <p:ext uri="{BB962C8B-B14F-4D97-AF65-F5344CB8AC3E}">
        <p14:creationId xmlns:p14="http://schemas.microsoft.com/office/powerpoint/2010/main" val="625087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Slide 2">
    <p:spTree>
      <p:nvGrpSpPr>
        <p:cNvPr id="1" name=""/>
        <p:cNvGrpSpPr/>
        <p:nvPr/>
      </p:nvGrpSpPr>
      <p:grpSpPr>
        <a:xfrm>
          <a:off x="0" y="0"/>
          <a:ext cx="0" cy="0"/>
          <a:chOff x="0" y="0"/>
          <a:chExt cx="0" cy="0"/>
        </a:xfrm>
      </p:grpSpPr>
      <p:pic>
        <p:nvPicPr>
          <p:cNvPr id="5" name="Picture 4" descr="A picture containing text, outdoor, person&#10;&#10;Description automatically generated">
            <a:extLst>
              <a:ext uri="{FF2B5EF4-FFF2-40B4-BE49-F238E27FC236}">
                <a16:creationId xmlns:a16="http://schemas.microsoft.com/office/drawing/2014/main" id="{CFF84241-2683-1DF6-5141-B72CAC12E5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2DACE44C-2954-B7AF-C95E-0A826EC5714E}"/>
              </a:ext>
            </a:extLst>
          </p:cNvPr>
          <p:cNvSpPr/>
          <p:nvPr userDrawn="1"/>
        </p:nvSpPr>
        <p:spPr>
          <a:xfrm>
            <a:off x="-76200" y="-95250"/>
            <a:ext cx="9144000" cy="5143500"/>
          </a:xfrm>
          <a:prstGeom prst="rect">
            <a:avLst/>
          </a:prstGeom>
          <a:gradFill>
            <a:gsLst>
              <a:gs pos="10000">
                <a:srgbClr val="DAAA00">
                  <a:alpha val="0"/>
                </a:srgbClr>
              </a:gs>
              <a:gs pos="99000">
                <a:schemeClr val="tx2">
                  <a:alpha val="7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2" name="Title 1"/>
          <p:cNvSpPr>
            <a:spLocks noGrp="1"/>
          </p:cNvSpPr>
          <p:nvPr>
            <p:ph type="title"/>
          </p:nvPr>
        </p:nvSpPr>
        <p:spPr>
          <a:xfrm>
            <a:off x="469900" y="1733550"/>
            <a:ext cx="5245100" cy="1676400"/>
          </a:xfrm>
        </p:spPr>
        <p:txBody>
          <a:bodyPr/>
          <a:lstStyle>
            <a:lvl1pPr algn="l">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109315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32FD78-AD0D-347A-6407-8195640D403C}"/>
              </a:ext>
            </a:extLst>
          </p:cNvPr>
          <p:cNvSpPr/>
          <p:nvPr userDrawn="1"/>
        </p:nvSpPr>
        <p:spPr>
          <a:xfrm>
            <a:off x="0" y="1345406"/>
            <a:ext cx="5715000" cy="2452688"/>
          </a:xfrm>
          <a:prstGeom prst="rect">
            <a:avLst/>
          </a:prstGeom>
          <a:gradFill flip="none" rotWithShape="1">
            <a:gsLst>
              <a:gs pos="0">
                <a:srgbClr val="DAAA00">
                  <a:alpha val="84708"/>
                </a:srgbClr>
              </a:gs>
              <a:gs pos="81000">
                <a:schemeClr val="tx2">
                  <a:alpha val="81377"/>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2" name="Title 1"/>
          <p:cNvSpPr>
            <a:spLocks noGrp="1"/>
          </p:cNvSpPr>
          <p:nvPr>
            <p:ph type="title"/>
          </p:nvPr>
        </p:nvSpPr>
        <p:spPr>
          <a:xfrm>
            <a:off x="469900" y="1733550"/>
            <a:ext cx="5092700" cy="1676400"/>
          </a:xfrm>
        </p:spPr>
        <p:txBody>
          <a:bodyPr/>
          <a:lstStyle>
            <a:lvl1pPr algn="l">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584892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theme" Target="../theme/theme3.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Calibri" panose="020F0502020204030204" pitchFamily="34" charset="0"/>
              </a:defRPr>
            </a:lvl1pPr>
          </a:lstStyle>
          <a:p>
            <a:fld id="{3077430C-18FE-418D-8E86-A088212812DB}" type="datetime1">
              <a:rPr lang="en-US" smtClean="0"/>
              <a:t>10/3/2025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Calibri" panose="020F0502020204030204" pitchFamily="34" charset="0"/>
              </a:defRPr>
            </a:lvl1pPr>
          </a:lstStyle>
          <a:p>
            <a:fld id="{48863090-B8EB-4EC8-819A-5C37F1C3D4BD}" type="slidenum">
              <a:rPr lang="en-US" smtClean="0"/>
              <a:pPr/>
              <a:t>‹#›</a:t>
            </a:fld>
            <a:endParaRPr lang="en-US"/>
          </a:p>
        </p:txBody>
      </p:sp>
    </p:spTree>
    <p:extLst>
      <p:ext uri="{BB962C8B-B14F-4D97-AF65-F5344CB8AC3E}">
        <p14:creationId xmlns:p14="http://schemas.microsoft.com/office/powerpoint/2010/main" val="312303143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697" r:id="rId4"/>
    <p:sldLayoutId id="2147483720" r:id="rId5"/>
    <p:sldLayoutId id="2147483722" r:id="rId6"/>
    <p:sldLayoutId id="2147483664" r:id="rId7"/>
    <p:sldLayoutId id="2147483712" r:id="rId8"/>
    <p:sldLayoutId id="2147483701" r:id="rId9"/>
    <p:sldLayoutId id="2147483721" r:id="rId10"/>
    <p:sldLayoutId id="2147483715" r:id="rId11"/>
    <p:sldLayoutId id="2147483709" r:id="rId12"/>
    <p:sldLayoutId id="2147483707" r:id="rId13"/>
    <p:sldLayoutId id="2147483706" r:id="rId14"/>
    <p:sldLayoutId id="2147483705" r:id="rId15"/>
    <p:sldLayoutId id="2147483710" r:id="rId16"/>
    <p:sldLayoutId id="2147483711" r:id="rId17"/>
    <p:sldLayoutId id="2147483708" r:id="rId18"/>
    <p:sldLayoutId id="2147483699" r:id="rId19"/>
    <p:sldLayoutId id="2147483714" r:id="rId20"/>
    <p:sldLayoutId id="2147483716" r:id="rId21"/>
    <p:sldLayoutId id="2147483696" r:id="rId22"/>
    <p:sldLayoutId id="2147483718" r:id="rId2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p:txStyles>
    <p:titleStyle>
      <a:lvl1pPr algn="l" defTabSz="914400" rtl="0" eaLnBrk="1" latinLnBrk="0" hangingPunct="1">
        <a:spcBef>
          <a:spcPct val="0"/>
        </a:spcBef>
        <a:buNone/>
        <a:defRPr sz="4400" kern="1200">
          <a:solidFill>
            <a:schemeClr val="tx1"/>
          </a:solidFill>
          <a:latin typeface="Cambria" panose="02040503050406030204"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Calibri" panose="020F0502020204030204" pitchFamily="34" charset="0"/>
              </a:defRPr>
            </a:lvl1pPr>
          </a:lstStyle>
          <a:p>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Calibri" panose="020F0502020204030204" pitchFamily="34" charset="0"/>
              </a:defRPr>
            </a:lvl1pPr>
          </a:lstStyle>
          <a:p>
            <a:r>
              <a:rPr lang="en-US"/>
              <a:t>© IFF. All rights reserved.  |</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Calibri" panose="020F0502020204030204" pitchFamily="34" charset="0"/>
              </a:defRPr>
            </a:lvl1pPr>
          </a:lstStyle>
          <a:p>
            <a:fld id="{48863090-B8EB-4EC8-819A-5C37F1C3D4BD}" type="slidenum">
              <a:rPr lang="en-US" smtClean="0"/>
              <a:pPr/>
              <a:t>‹#›</a:t>
            </a:fld>
            <a:endParaRPr lang="en-US"/>
          </a:p>
        </p:txBody>
      </p:sp>
    </p:spTree>
    <p:extLst>
      <p:ext uri="{BB962C8B-B14F-4D97-AF65-F5344CB8AC3E}">
        <p14:creationId xmlns:p14="http://schemas.microsoft.com/office/powerpoint/2010/main" val="141977485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spcBef>
          <a:spcPct val="0"/>
        </a:spcBef>
        <a:buNone/>
        <a:defRPr sz="4400" kern="1200">
          <a:solidFill>
            <a:schemeClr val="tx1"/>
          </a:solidFill>
          <a:latin typeface="Cambria" panose="02040503050406030204"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Calibri" panose="020F0502020204030204" pitchFamily="34" charset="0"/>
              </a:defRPr>
            </a:lvl1pPr>
          </a:lstStyle>
          <a:p>
            <a:fld id="{3077430C-18FE-418D-8E86-A088212812DB}" type="datetime1">
              <a:rPr lang="en-US" smtClean="0"/>
              <a:t>10/3/2025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Calibri" panose="020F0502020204030204" pitchFamily="34" charset="0"/>
              </a:defRPr>
            </a:lvl1pPr>
          </a:lstStyle>
          <a:p>
            <a:fld id="{48863090-B8EB-4EC8-819A-5C37F1C3D4BD}" type="slidenum">
              <a:rPr lang="en-US" smtClean="0"/>
              <a:pPr/>
              <a:t>‹#›</a:t>
            </a:fld>
            <a:endParaRPr lang="en-US"/>
          </a:p>
        </p:txBody>
      </p:sp>
    </p:spTree>
    <p:extLst>
      <p:ext uri="{BB962C8B-B14F-4D97-AF65-F5344CB8AC3E}">
        <p14:creationId xmlns:p14="http://schemas.microsoft.com/office/powerpoint/2010/main" val="316840618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p:txStyles>
    <p:titleStyle>
      <a:lvl1pPr algn="l" defTabSz="914400" rtl="0" eaLnBrk="1" latinLnBrk="0" hangingPunct="1">
        <a:spcBef>
          <a:spcPct val="0"/>
        </a:spcBef>
        <a:buNone/>
        <a:defRPr sz="4400" kern="1200">
          <a:solidFill>
            <a:schemeClr val="tx1"/>
          </a:solidFill>
          <a:latin typeface="Cambria" panose="02040503050406030204"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storymaps.arcgis.com/stories/06895649e303458dafda8f4a067f4b80"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3868491-AD86-8020-2FA0-6B7BA1D4C1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12749-3C09-474B-B96E-A3C3712DB486}"/>
              </a:ext>
            </a:extLst>
          </p:cNvPr>
          <p:cNvSpPr>
            <a:spLocks noGrp="1"/>
          </p:cNvSpPr>
          <p:nvPr>
            <p:ph type="title"/>
          </p:nvPr>
        </p:nvSpPr>
        <p:spPr>
          <a:xfrm>
            <a:off x="469900" y="1733550"/>
            <a:ext cx="5245100" cy="1676400"/>
          </a:xfrm>
        </p:spPr>
        <p:txBody>
          <a:bodyPr/>
          <a:lstStyle/>
          <a:p>
            <a:r>
              <a:rPr lang="en-US" sz="3500" dirty="0">
                <a:latin typeface="Cambria"/>
                <a:ea typeface="Cambria"/>
              </a:rPr>
              <a:t>Benton County Early Childcare Feasibility Study</a:t>
            </a:r>
            <a:br>
              <a:rPr lang="en-US" sz="5400" dirty="0"/>
            </a:br>
            <a:r>
              <a:rPr lang="en-US" sz="2500" dirty="0">
                <a:latin typeface="Cambria"/>
                <a:ea typeface="Cambria"/>
              </a:rPr>
              <a:t>Summary of Findings</a:t>
            </a:r>
            <a:br>
              <a:rPr lang="en-US" sz="2500" dirty="0"/>
            </a:br>
            <a:br>
              <a:rPr lang="en-US" sz="2500" dirty="0"/>
            </a:br>
            <a:r>
              <a:rPr lang="en-US" sz="1400" dirty="0">
                <a:latin typeface="Cambria"/>
                <a:ea typeface="Cambria"/>
              </a:rPr>
              <a:t>June 2025 – Final Presentation</a:t>
            </a:r>
            <a:endParaRPr lang="en-US" sz="2500" dirty="0">
              <a:latin typeface="Cambria"/>
              <a:ea typeface="Cambria"/>
            </a:endParaRPr>
          </a:p>
        </p:txBody>
      </p:sp>
    </p:spTree>
    <p:extLst>
      <p:ext uri="{BB962C8B-B14F-4D97-AF65-F5344CB8AC3E}">
        <p14:creationId xmlns:p14="http://schemas.microsoft.com/office/powerpoint/2010/main" val="1144929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AA7BF-CA4D-802E-D8D7-EAA194D79B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2CDF4-7680-5AE1-736A-72A13C81B611}"/>
              </a:ext>
            </a:extLst>
          </p:cNvPr>
          <p:cNvSpPr>
            <a:spLocks noGrp="1"/>
          </p:cNvSpPr>
          <p:nvPr>
            <p:ph type="title"/>
          </p:nvPr>
        </p:nvSpPr>
        <p:spPr/>
        <p:txBody>
          <a:bodyPr/>
          <a:lstStyle/>
          <a:p>
            <a:r>
              <a:rPr lang="en-US"/>
              <a:t>ECE Landscape Analysis:</a:t>
            </a:r>
            <a:br>
              <a:rPr lang="en-US"/>
            </a:br>
            <a:r>
              <a:rPr lang="en-US" sz="3000"/>
              <a:t>Major Employers</a:t>
            </a:r>
          </a:p>
        </p:txBody>
      </p:sp>
      <p:sp>
        <p:nvSpPr>
          <p:cNvPr id="3" name="Text Placeholder 2">
            <a:extLst>
              <a:ext uri="{FF2B5EF4-FFF2-40B4-BE49-F238E27FC236}">
                <a16:creationId xmlns:a16="http://schemas.microsoft.com/office/drawing/2014/main" id="{5C797E7B-4F38-F6C9-D28A-FC0F477658F8}"/>
              </a:ext>
            </a:extLst>
          </p:cNvPr>
          <p:cNvSpPr>
            <a:spLocks noGrp="1"/>
          </p:cNvSpPr>
          <p:nvPr>
            <p:ph type="body" sz="quarter" idx="12"/>
          </p:nvPr>
        </p:nvSpPr>
        <p:spPr>
          <a:xfrm>
            <a:off x="228601" y="1428750"/>
            <a:ext cx="8321675" cy="2971800"/>
          </a:xfrm>
        </p:spPr>
        <p:txBody>
          <a:bodyPr/>
          <a:lstStyle/>
          <a:p>
            <a:pPr>
              <a:spcAft>
                <a:spcPts val="600"/>
              </a:spcAft>
            </a:pPr>
            <a:r>
              <a:rPr lang="en-US" sz="1950">
                <a:solidFill>
                  <a:schemeClr val="tx1"/>
                </a:solidFill>
                <a:cs typeface="Calibri" panose="020F0502020204030204" pitchFamily="34" charset="0"/>
              </a:rPr>
              <a:t>In Benton County, most major employers are located near Fowler and Oxford, along US Highway 52:</a:t>
            </a:r>
          </a:p>
          <a:p>
            <a:pPr lvl="1">
              <a:spcAft>
                <a:spcPts val="600"/>
              </a:spcAft>
            </a:pPr>
            <a:r>
              <a:rPr lang="en-US" sz="1950">
                <a:solidFill>
                  <a:schemeClr val="tx1"/>
                </a:solidFill>
                <a:cs typeface="Calibri" panose="020F0502020204030204" pitchFamily="34" charset="0"/>
              </a:rPr>
              <a:t>6 of the top 10 employers are in Fowler</a:t>
            </a:r>
          </a:p>
          <a:p>
            <a:pPr lvl="1">
              <a:spcAft>
                <a:spcPts val="600"/>
              </a:spcAft>
            </a:pPr>
            <a:r>
              <a:rPr lang="en-US" sz="1950">
                <a:solidFill>
                  <a:schemeClr val="tx1"/>
                </a:solidFill>
                <a:cs typeface="Calibri" panose="020F0502020204030204" pitchFamily="34" charset="0"/>
              </a:rPr>
              <a:t>3 are in Oxford</a:t>
            </a:r>
          </a:p>
          <a:p>
            <a:pPr>
              <a:spcAft>
                <a:spcPts val="600"/>
              </a:spcAft>
            </a:pPr>
            <a:r>
              <a:rPr lang="en-US" sz="1950">
                <a:solidFill>
                  <a:schemeClr val="tx1"/>
                </a:solidFill>
                <a:cs typeface="Calibri" panose="020F0502020204030204" pitchFamily="34" charset="0"/>
              </a:rPr>
              <a:t>6 of the top 10 employers in Benton County operate on shift schedules</a:t>
            </a:r>
          </a:p>
          <a:p>
            <a:pPr>
              <a:spcAft>
                <a:spcPts val="600"/>
              </a:spcAft>
            </a:pPr>
            <a:r>
              <a:rPr lang="en-US" sz="1950">
                <a:solidFill>
                  <a:schemeClr val="tx1"/>
                </a:solidFill>
                <a:cs typeface="Calibri" panose="020F0502020204030204" pitchFamily="34" charset="0"/>
              </a:rPr>
              <a:t>SK Hynix is building a high-tech manufacturing and R&amp;D facility in West Lafayette, creating 1,000 jobs. Under the CHIPS and Science Act, companies receiving major federal funding </a:t>
            </a:r>
            <a:r>
              <a:rPr lang="en-US" sz="1950" i="1">
                <a:solidFill>
                  <a:schemeClr val="tx1"/>
                </a:solidFill>
                <a:cs typeface="Calibri" panose="020F0502020204030204" pitchFamily="34" charset="0"/>
              </a:rPr>
              <a:t>must develop plans to support childcare</a:t>
            </a:r>
            <a:r>
              <a:rPr lang="en-US" sz="1950">
                <a:solidFill>
                  <a:schemeClr val="tx1"/>
                </a:solidFill>
                <a:cs typeface="Calibri" panose="020F0502020204030204" pitchFamily="34" charset="0"/>
              </a:rPr>
              <a:t> for their workforce, making this a moment of opportunity for regional planning. </a:t>
            </a:r>
          </a:p>
          <a:p>
            <a:endParaRPr lang="en-US" sz="1950">
              <a:solidFill>
                <a:schemeClr val="tx1"/>
              </a:solidFill>
              <a:cs typeface="Calibri" panose="020F0502020204030204" pitchFamily="34" charset="0"/>
            </a:endParaRPr>
          </a:p>
        </p:txBody>
      </p:sp>
    </p:spTree>
    <p:extLst>
      <p:ext uri="{BB962C8B-B14F-4D97-AF65-F5344CB8AC3E}">
        <p14:creationId xmlns:p14="http://schemas.microsoft.com/office/powerpoint/2010/main" val="240273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5B9EB-45D0-DFA1-13D0-124D200A7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DA01F3-2B86-BFF1-D699-6A97482FEF97}"/>
              </a:ext>
            </a:extLst>
          </p:cNvPr>
          <p:cNvSpPr>
            <a:spLocks noGrp="1"/>
          </p:cNvSpPr>
          <p:nvPr>
            <p:ph type="title"/>
          </p:nvPr>
        </p:nvSpPr>
        <p:spPr/>
        <p:txBody>
          <a:bodyPr/>
          <a:lstStyle/>
          <a:p>
            <a:r>
              <a:rPr lang="en-US"/>
              <a:t>ECE Landscape Analysis:</a:t>
            </a:r>
            <a:br>
              <a:rPr lang="en-US"/>
            </a:br>
            <a:r>
              <a:rPr lang="en-US" sz="3000"/>
              <a:t>Employer Commuting Patterns</a:t>
            </a:r>
          </a:p>
        </p:txBody>
      </p:sp>
      <p:sp>
        <p:nvSpPr>
          <p:cNvPr id="3" name="Text Placeholder 2">
            <a:extLst>
              <a:ext uri="{FF2B5EF4-FFF2-40B4-BE49-F238E27FC236}">
                <a16:creationId xmlns:a16="http://schemas.microsoft.com/office/drawing/2014/main" id="{27DF30E1-1241-50B8-25DD-383A8D79E435}"/>
              </a:ext>
            </a:extLst>
          </p:cNvPr>
          <p:cNvSpPr>
            <a:spLocks noGrp="1"/>
          </p:cNvSpPr>
          <p:nvPr>
            <p:ph type="body" sz="quarter" idx="12"/>
          </p:nvPr>
        </p:nvSpPr>
        <p:spPr>
          <a:xfrm>
            <a:off x="228601" y="1428750"/>
            <a:ext cx="8321675" cy="2971800"/>
          </a:xfrm>
        </p:spPr>
        <p:txBody>
          <a:bodyPr/>
          <a:lstStyle/>
          <a:p>
            <a:pPr>
              <a:spcAft>
                <a:spcPts val="1200"/>
              </a:spcAft>
            </a:pPr>
            <a:r>
              <a:rPr lang="en-US" sz="1950">
                <a:solidFill>
                  <a:schemeClr val="tx1"/>
                </a:solidFill>
                <a:cs typeface="Calibri" panose="020F0502020204030204" pitchFamily="34" charset="0"/>
              </a:rPr>
              <a:t>57% of Benton County residents work either in Benton or neighboring Tippecanoe County.</a:t>
            </a:r>
          </a:p>
          <a:p>
            <a:pPr>
              <a:spcAft>
                <a:spcPts val="1200"/>
              </a:spcAft>
            </a:pPr>
            <a:r>
              <a:rPr lang="en-US" sz="1950">
                <a:solidFill>
                  <a:schemeClr val="tx1"/>
                </a:solidFill>
                <a:cs typeface="Calibri" panose="020F0502020204030204" pitchFamily="34" charset="0"/>
              </a:rPr>
              <a:t>26% work within Benton County itself.</a:t>
            </a:r>
          </a:p>
          <a:p>
            <a:pPr>
              <a:spcAft>
                <a:spcPts val="1200"/>
              </a:spcAft>
            </a:pPr>
            <a:r>
              <a:rPr lang="en-US" sz="1950">
                <a:solidFill>
                  <a:schemeClr val="tx1"/>
                </a:solidFill>
                <a:cs typeface="Calibri" panose="020F0502020204030204" pitchFamily="34" charset="0"/>
              </a:rPr>
              <a:t>31% commute to Tippecanoe County, mostly to Lafayette and West Lafayette.</a:t>
            </a:r>
          </a:p>
          <a:p>
            <a:pPr>
              <a:spcAft>
                <a:spcPts val="1200"/>
              </a:spcAft>
            </a:pPr>
            <a:r>
              <a:rPr lang="en-US" sz="1950">
                <a:solidFill>
                  <a:schemeClr val="tx1"/>
                </a:solidFill>
                <a:cs typeface="Calibri" panose="020F0502020204030204" pitchFamily="34" charset="0"/>
              </a:rPr>
              <a:t>Of those who work in Benton County, nearly half (47%) also live there.</a:t>
            </a:r>
          </a:p>
          <a:p>
            <a:endParaRPr lang="en-US" sz="1950">
              <a:solidFill>
                <a:schemeClr val="tx1"/>
              </a:solidFill>
              <a:cs typeface="Calibri" panose="020F0502020204030204" pitchFamily="34" charset="0"/>
            </a:endParaRPr>
          </a:p>
        </p:txBody>
      </p:sp>
    </p:spTree>
    <p:extLst>
      <p:ext uri="{BB962C8B-B14F-4D97-AF65-F5344CB8AC3E}">
        <p14:creationId xmlns:p14="http://schemas.microsoft.com/office/powerpoint/2010/main" val="2312063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A51AA-7FC1-F53D-0F49-DABC7E876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5E558C-175A-BF94-C065-6AAF768364F7}"/>
              </a:ext>
            </a:extLst>
          </p:cNvPr>
          <p:cNvSpPr>
            <a:spLocks noGrp="1"/>
          </p:cNvSpPr>
          <p:nvPr>
            <p:ph type="title"/>
          </p:nvPr>
        </p:nvSpPr>
        <p:spPr/>
        <p:txBody>
          <a:bodyPr/>
          <a:lstStyle/>
          <a:p>
            <a:r>
              <a:rPr lang="en-US"/>
              <a:t>ECE Landscape Analysis:</a:t>
            </a:r>
            <a:br>
              <a:rPr lang="en-US"/>
            </a:br>
            <a:r>
              <a:rPr lang="en-US" sz="3000"/>
              <a:t>Challenges</a:t>
            </a:r>
          </a:p>
        </p:txBody>
      </p:sp>
      <p:sp>
        <p:nvSpPr>
          <p:cNvPr id="3" name="Text Placeholder 2">
            <a:extLst>
              <a:ext uri="{FF2B5EF4-FFF2-40B4-BE49-F238E27FC236}">
                <a16:creationId xmlns:a16="http://schemas.microsoft.com/office/drawing/2014/main" id="{8AB961E5-522A-65A1-0E3D-0DBD83922E1F}"/>
              </a:ext>
            </a:extLst>
          </p:cNvPr>
          <p:cNvSpPr>
            <a:spLocks noGrp="1"/>
          </p:cNvSpPr>
          <p:nvPr>
            <p:ph type="body" sz="quarter" idx="12"/>
          </p:nvPr>
        </p:nvSpPr>
        <p:spPr>
          <a:xfrm>
            <a:off x="228601" y="1428750"/>
            <a:ext cx="8321675" cy="2971800"/>
          </a:xfrm>
        </p:spPr>
        <p:txBody>
          <a:bodyPr/>
          <a:lstStyle/>
          <a:p>
            <a:pPr>
              <a:spcAft>
                <a:spcPts val="600"/>
              </a:spcAft>
            </a:pPr>
            <a:r>
              <a:rPr lang="en-US" sz="1350">
                <a:solidFill>
                  <a:schemeClr val="tx1"/>
                </a:solidFill>
                <a:cs typeface="Calibri" panose="020F0502020204030204" pitchFamily="34" charset="0"/>
              </a:rPr>
              <a:t>Timing and eligibility rules create barriers. For example, a parent might qualify for a CCDF subsidy while unemployed, but once they start working, their income may rise just enough to lose that support, leaving them stuck between work and affordability.</a:t>
            </a:r>
          </a:p>
          <a:p>
            <a:pPr>
              <a:spcAft>
                <a:spcPts val="600"/>
              </a:spcAft>
            </a:pPr>
            <a:r>
              <a:rPr lang="en-US" sz="1350">
                <a:solidFill>
                  <a:schemeClr val="tx1"/>
                </a:solidFill>
                <a:cs typeface="Calibri" panose="020F0502020204030204" pitchFamily="34" charset="0"/>
              </a:rPr>
              <a:t>Community members shared how families “bundle” care: using daycare centers during the day, then relying on grandparents or neighbors in the evening or overnight. This patchwork system highlights a need for care that aligns with real work schedules.</a:t>
            </a:r>
          </a:p>
          <a:p>
            <a:pPr>
              <a:spcAft>
                <a:spcPts val="600"/>
              </a:spcAft>
            </a:pPr>
            <a:r>
              <a:rPr lang="en-US" sz="1350">
                <a:solidFill>
                  <a:schemeClr val="tx1"/>
                </a:solidFill>
                <a:cs typeface="Calibri" panose="020F0502020204030204" pitchFamily="34" charset="0"/>
              </a:rPr>
              <a:t>Many families in Benton County rely on unlicensed care providers, often people they know and trust. The county’s close-knit, safe community makes this feel like a secure option. Moving providers from informal to licensed care remains a key challenge.</a:t>
            </a:r>
          </a:p>
          <a:p>
            <a:pPr>
              <a:spcAft>
                <a:spcPts val="600"/>
              </a:spcAft>
            </a:pPr>
            <a:r>
              <a:rPr lang="en-US" sz="1350">
                <a:solidFill>
                  <a:schemeClr val="tx1"/>
                </a:solidFill>
                <a:cs typeface="Calibri" panose="020F0502020204030204" pitchFamily="34" charset="0"/>
              </a:rPr>
              <a:t>Some providers also shared that they are nearing retirement and not interested in becoming licensed at this stage. In many cases, what’s missing is trust, support, and clear, accessible guidance to help them take the next step.</a:t>
            </a:r>
          </a:p>
        </p:txBody>
      </p:sp>
    </p:spTree>
    <p:extLst>
      <p:ext uri="{BB962C8B-B14F-4D97-AF65-F5344CB8AC3E}">
        <p14:creationId xmlns:p14="http://schemas.microsoft.com/office/powerpoint/2010/main" val="2174650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DB175-B93A-1A78-49BD-5D27080E1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754A2-BF29-E770-3728-CC8CBD31F6BC}"/>
              </a:ext>
            </a:extLst>
          </p:cNvPr>
          <p:cNvSpPr>
            <a:spLocks noGrp="1"/>
          </p:cNvSpPr>
          <p:nvPr>
            <p:ph type="title"/>
          </p:nvPr>
        </p:nvSpPr>
        <p:spPr/>
        <p:txBody>
          <a:bodyPr/>
          <a:lstStyle/>
          <a:p>
            <a:r>
              <a:rPr lang="en-US"/>
              <a:t>ECE Landscape Analysis:</a:t>
            </a:r>
            <a:br>
              <a:rPr lang="en-US"/>
            </a:br>
            <a:r>
              <a:rPr lang="en-US" sz="3000"/>
              <a:t>Opportunities</a:t>
            </a:r>
          </a:p>
        </p:txBody>
      </p:sp>
      <p:sp>
        <p:nvSpPr>
          <p:cNvPr id="3" name="Text Placeholder 2">
            <a:extLst>
              <a:ext uri="{FF2B5EF4-FFF2-40B4-BE49-F238E27FC236}">
                <a16:creationId xmlns:a16="http://schemas.microsoft.com/office/drawing/2014/main" id="{B4308C9C-1F5A-1A84-CB04-EFBF9CC25E83}"/>
              </a:ext>
            </a:extLst>
          </p:cNvPr>
          <p:cNvSpPr>
            <a:spLocks noGrp="1"/>
          </p:cNvSpPr>
          <p:nvPr>
            <p:ph type="body" sz="quarter" idx="12"/>
          </p:nvPr>
        </p:nvSpPr>
        <p:spPr>
          <a:xfrm>
            <a:off x="228601" y="1428750"/>
            <a:ext cx="8321675" cy="2971800"/>
          </a:xfrm>
        </p:spPr>
        <p:txBody>
          <a:bodyPr/>
          <a:lstStyle/>
          <a:p>
            <a:pPr>
              <a:spcAft>
                <a:spcPts val="600"/>
              </a:spcAft>
            </a:pPr>
            <a:r>
              <a:rPr lang="en-US" sz="1350">
                <a:solidFill>
                  <a:schemeClr val="tx1"/>
                </a:solidFill>
                <a:cs typeface="Calibri" panose="020F0502020204030204" pitchFamily="34" charset="0"/>
              </a:rPr>
              <a:t>Currently, there is just one licensed home-based provider in Benton County. With low child density and many residents working in shift-based industries, home care offers a real opportunity to bridge the childcare gap.</a:t>
            </a:r>
          </a:p>
          <a:p>
            <a:pPr>
              <a:spcAft>
                <a:spcPts val="600"/>
              </a:spcAft>
            </a:pPr>
            <a:r>
              <a:rPr lang="en-US" sz="1350">
                <a:solidFill>
                  <a:schemeClr val="tx1"/>
                </a:solidFill>
                <a:cs typeface="Calibri" panose="020F0502020204030204" pitchFamily="34" charset="0"/>
              </a:rPr>
              <a:t>Benton County has strong local partners that can help address ECE gaps:</a:t>
            </a:r>
          </a:p>
          <a:p>
            <a:pPr lvl="1">
              <a:spcAft>
                <a:spcPts val="600"/>
              </a:spcAft>
            </a:pPr>
            <a:r>
              <a:rPr lang="en-US" sz="1350">
                <a:solidFill>
                  <a:schemeClr val="tx1"/>
                </a:solidFill>
                <a:cs typeface="Calibri" panose="020F0502020204030204" pitchFamily="34" charset="0"/>
              </a:rPr>
              <a:t>Benton County School Corporation (BCSC) serves families with kids across age groups and can reduce commute burdens by consolidating services on-site.</a:t>
            </a:r>
          </a:p>
          <a:p>
            <a:pPr lvl="1">
              <a:spcAft>
                <a:spcPts val="600"/>
              </a:spcAft>
            </a:pPr>
            <a:r>
              <a:rPr lang="en-US" sz="1350">
                <a:solidFill>
                  <a:schemeClr val="tx1"/>
                </a:solidFill>
                <a:cs typeface="Calibri" panose="020F0502020204030204" pitchFamily="34" charset="0"/>
              </a:rPr>
              <a:t>Oxford Head Start offers subsidized childcare and facility space.</a:t>
            </a:r>
          </a:p>
          <a:p>
            <a:pPr lvl="1">
              <a:spcAft>
                <a:spcPts val="600"/>
              </a:spcAft>
            </a:pPr>
            <a:r>
              <a:rPr lang="en-US" sz="1350">
                <a:solidFill>
                  <a:schemeClr val="tx1"/>
                </a:solidFill>
                <a:cs typeface="Calibri" panose="020F0502020204030204" pitchFamily="34" charset="0"/>
              </a:rPr>
              <a:t>Rights Steps are regional intermediaries that support childcare expansion through the Regional Child Care Catalyst program. Providers can receive up to $1,000 per new slot created, with additional support for navigating licensing through partners like: Child Care Resource Network, SPARK Learning Lab, and Indiana AEYC</a:t>
            </a:r>
          </a:p>
          <a:p>
            <a:pPr>
              <a:spcAft>
                <a:spcPts val="600"/>
              </a:spcAft>
            </a:pPr>
            <a:r>
              <a:rPr lang="en-US" sz="1350" kern="0">
                <a:solidFill>
                  <a:srgbClr val="222222"/>
                </a:solidFill>
                <a:latin typeface="Scala Sans Pro"/>
                <a:ea typeface="Times New Roman" panose="02020603050405020304" pitchFamily="18" charset="0"/>
                <a:cs typeface="Arial" panose="020B0604020202020204" pitchFamily="34" charset="0"/>
              </a:rPr>
              <a:t>Purdue Extension is a powerful resource offering:</a:t>
            </a:r>
            <a:r>
              <a:rPr lang="en-US" sz="1350" kern="100">
                <a:latin typeface="Aptos" panose="020B0004020202020204" pitchFamily="34" charset="0"/>
                <a:ea typeface="Times New Roman" panose="02020603050405020304" pitchFamily="18" charset="0"/>
                <a:cs typeface="Arial" panose="020B0604020202020204" pitchFamily="34" charset="0"/>
              </a:rPr>
              <a:t> </a:t>
            </a:r>
            <a:r>
              <a:rPr lang="en-US" sz="1350" kern="0">
                <a:solidFill>
                  <a:srgbClr val="222222"/>
                </a:solidFill>
                <a:latin typeface="Scala Sans Pro"/>
                <a:ea typeface="Times New Roman" panose="02020603050405020304" pitchFamily="18" charset="0"/>
                <a:cs typeface="Arial" panose="020B0604020202020204" pitchFamily="34" charset="0"/>
              </a:rPr>
              <a:t>business courses for childcare entrepreneurs, technical assistance and training for providers, and a local presence in Benton County, and regional reach through Tippecanoe County</a:t>
            </a:r>
            <a:endParaRPr lang="en-US" sz="1350" kern="100">
              <a:latin typeface="Aptos" panose="020B0004020202020204" pitchFamily="34" charset="0"/>
              <a:ea typeface="Aptos" panose="020B0004020202020204" pitchFamily="34" charset="0"/>
              <a:cs typeface="Arial" panose="020B0604020202020204" pitchFamily="34" charset="0"/>
            </a:endParaRPr>
          </a:p>
          <a:p>
            <a:endParaRPr lang="en-US" sz="1350">
              <a:solidFill>
                <a:schemeClr val="tx1"/>
              </a:solidFill>
              <a:cs typeface="Calibri" panose="020F0502020204030204" pitchFamily="34" charset="0"/>
            </a:endParaRPr>
          </a:p>
          <a:p>
            <a:endParaRPr lang="en-US" sz="1350">
              <a:solidFill>
                <a:schemeClr val="tx1"/>
              </a:solidFill>
              <a:cs typeface="Calibri" panose="020F0502020204030204" pitchFamily="34" charset="0"/>
            </a:endParaRPr>
          </a:p>
        </p:txBody>
      </p:sp>
    </p:spTree>
    <p:extLst>
      <p:ext uri="{BB962C8B-B14F-4D97-AF65-F5344CB8AC3E}">
        <p14:creationId xmlns:p14="http://schemas.microsoft.com/office/powerpoint/2010/main" val="1211403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4E866-F3BD-7042-AB57-16A1868C7D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05F0C-890C-25CF-8FD3-9346FB93B57B}"/>
              </a:ext>
            </a:extLst>
          </p:cNvPr>
          <p:cNvSpPr>
            <a:spLocks noGrp="1"/>
          </p:cNvSpPr>
          <p:nvPr>
            <p:ph type="title"/>
          </p:nvPr>
        </p:nvSpPr>
        <p:spPr/>
        <p:txBody>
          <a:bodyPr/>
          <a:lstStyle/>
          <a:p>
            <a:r>
              <a:rPr lang="en-US"/>
              <a:t>ECE Landscape Analysis:</a:t>
            </a:r>
            <a:br>
              <a:rPr lang="en-US"/>
            </a:br>
            <a:r>
              <a:rPr lang="en-US" sz="3000"/>
              <a:t>Key Takeaways</a:t>
            </a:r>
          </a:p>
        </p:txBody>
      </p:sp>
      <p:sp>
        <p:nvSpPr>
          <p:cNvPr id="3" name="Text Placeholder 2">
            <a:extLst>
              <a:ext uri="{FF2B5EF4-FFF2-40B4-BE49-F238E27FC236}">
                <a16:creationId xmlns:a16="http://schemas.microsoft.com/office/drawing/2014/main" id="{D7486B28-ECBD-65DC-BAB8-EFD09ED7F1D0}"/>
              </a:ext>
            </a:extLst>
          </p:cNvPr>
          <p:cNvSpPr>
            <a:spLocks noGrp="1"/>
          </p:cNvSpPr>
          <p:nvPr>
            <p:ph type="body" sz="quarter" idx="12"/>
          </p:nvPr>
        </p:nvSpPr>
        <p:spPr>
          <a:xfrm>
            <a:off x="228601" y="1428750"/>
            <a:ext cx="8321675" cy="2971800"/>
          </a:xfrm>
        </p:spPr>
        <p:txBody>
          <a:bodyPr/>
          <a:lstStyle/>
          <a:p>
            <a:pPr>
              <a:spcAft>
                <a:spcPts val="1200"/>
              </a:spcAft>
            </a:pPr>
            <a:r>
              <a:rPr lang="en-US" sz="1500" b="1" kern="0">
                <a:solidFill>
                  <a:srgbClr val="222222"/>
                </a:solidFill>
                <a:ea typeface="Times New Roman" panose="02020603050405020304" pitchFamily="18" charset="0"/>
                <a:cs typeface="Calibri" panose="020F0502020204030204" pitchFamily="34" charset="0"/>
              </a:rPr>
              <a:t>Central and Eastern Benton County are where current and future ECE investments are likely most needed.</a:t>
            </a:r>
            <a:r>
              <a:rPr lang="en-US" sz="1500" kern="0">
                <a:solidFill>
                  <a:srgbClr val="222222"/>
                </a:solidFill>
                <a:ea typeface="Times New Roman" panose="02020603050405020304" pitchFamily="18" charset="0"/>
                <a:cs typeface="Calibri" panose="020F0502020204030204" pitchFamily="34" charset="0"/>
              </a:rPr>
              <a:t> Western Benton may need a longer-term strategy that balances planning for balanced growth with supporting an aging and increasingly diverse population.</a:t>
            </a:r>
          </a:p>
          <a:p>
            <a:pPr>
              <a:spcAft>
                <a:spcPts val="1200"/>
              </a:spcAft>
            </a:pPr>
            <a:r>
              <a:rPr lang="en-US" sz="1500" b="1" kern="0">
                <a:solidFill>
                  <a:srgbClr val="222222"/>
                </a:solidFill>
                <a:ea typeface="Times New Roman" panose="02020603050405020304" pitchFamily="18" charset="0"/>
                <a:cs typeface="Calibri" panose="020F0502020204030204" pitchFamily="34" charset="0"/>
              </a:rPr>
              <a:t>Many families live and work locally or commute east toward Tippecanoe County.</a:t>
            </a:r>
            <a:r>
              <a:rPr lang="en-US" sz="1500" kern="0">
                <a:solidFill>
                  <a:srgbClr val="222222"/>
                </a:solidFill>
                <a:ea typeface="Times New Roman" panose="02020603050405020304" pitchFamily="18" charset="0"/>
                <a:cs typeface="Calibri" panose="020F0502020204030204" pitchFamily="34" charset="0"/>
              </a:rPr>
              <a:t> That makes Central and Eastern Benton, especially areas near US Highway 52, strategic locations for expanding childcare options.</a:t>
            </a:r>
          </a:p>
          <a:p>
            <a:pPr>
              <a:spcAft>
                <a:spcPts val="1200"/>
              </a:spcAft>
            </a:pPr>
            <a:r>
              <a:rPr lang="en-US" sz="1500" kern="0">
                <a:solidFill>
                  <a:srgbClr val="222222"/>
                </a:solidFill>
                <a:ea typeface="Times New Roman" panose="02020603050405020304" pitchFamily="18" charset="0"/>
                <a:cs typeface="Calibri" panose="020F0502020204030204" pitchFamily="34" charset="0"/>
              </a:rPr>
              <a:t>In Benton County, most major employers are located near </a:t>
            </a:r>
            <a:r>
              <a:rPr lang="en-US" sz="1500" b="1" kern="0">
                <a:solidFill>
                  <a:srgbClr val="222222"/>
                </a:solidFill>
                <a:ea typeface="Times New Roman" panose="02020603050405020304" pitchFamily="18" charset="0"/>
                <a:cs typeface="Calibri" panose="020F0502020204030204" pitchFamily="34" charset="0"/>
              </a:rPr>
              <a:t>Fowler and Oxford</a:t>
            </a:r>
            <a:r>
              <a:rPr lang="en-US" sz="1500" kern="0">
                <a:solidFill>
                  <a:srgbClr val="222222"/>
                </a:solidFill>
                <a:ea typeface="Times New Roman" panose="02020603050405020304" pitchFamily="18" charset="0"/>
                <a:cs typeface="Calibri" panose="020F0502020204030204" pitchFamily="34" charset="0"/>
              </a:rPr>
              <a:t>, along </a:t>
            </a:r>
            <a:r>
              <a:rPr lang="en-US" sz="1500" b="1" kern="0">
                <a:solidFill>
                  <a:srgbClr val="222222"/>
                </a:solidFill>
                <a:ea typeface="Times New Roman" panose="02020603050405020304" pitchFamily="18" charset="0"/>
                <a:cs typeface="Calibri" panose="020F0502020204030204" pitchFamily="34" charset="0"/>
              </a:rPr>
              <a:t>US Highway 52. </a:t>
            </a:r>
            <a:r>
              <a:rPr lang="en-US" sz="1500" kern="0">
                <a:solidFill>
                  <a:srgbClr val="222222"/>
                </a:solidFill>
                <a:ea typeface="Times New Roman" panose="02020603050405020304" pitchFamily="18" charset="0"/>
                <a:cs typeface="Calibri" panose="020F0502020204030204" pitchFamily="34" charset="0"/>
              </a:rPr>
              <a:t>This makes </a:t>
            </a:r>
            <a:r>
              <a:rPr lang="en-US" sz="1500" b="1" kern="0">
                <a:solidFill>
                  <a:srgbClr val="222222"/>
                </a:solidFill>
                <a:ea typeface="Times New Roman" panose="02020603050405020304" pitchFamily="18" charset="0"/>
                <a:cs typeface="Calibri" panose="020F0502020204030204" pitchFamily="34" charset="0"/>
              </a:rPr>
              <a:t>Central and Southeastern Benton</a:t>
            </a:r>
            <a:r>
              <a:rPr lang="en-US" sz="1500" kern="0">
                <a:solidFill>
                  <a:srgbClr val="222222"/>
                </a:solidFill>
                <a:ea typeface="Times New Roman" panose="02020603050405020304" pitchFamily="18" charset="0"/>
                <a:cs typeface="Calibri" panose="020F0502020204030204" pitchFamily="34" charset="0"/>
              </a:rPr>
              <a:t> the most practical areas to consider for future childcare sites, where workforce demand, population, and employer presence overlap.</a:t>
            </a:r>
            <a:endParaRPr lang="en-US" sz="1500" kern="100">
              <a:ea typeface="Aptos" panose="020B0004020202020204" pitchFamily="34" charset="0"/>
              <a:cs typeface="Calibri" panose="020F0502020204030204" pitchFamily="34" charset="0"/>
            </a:endParaRPr>
          </a:p>
          <a:p>
            <a:endParaRPr lang="en-US" sz="1500" kern="100">
              <a:ea typeface="Aptos" panose="020B0004020202020204" pitchFamily="34" charset="0"/>
              <a:cs typeface="Calibri" panose="020F0502020204030204" pitchFamily="34" charset="0"/>
            </a:endParaRPr>
          </a:p>
          <a:p>
            <a:endParaRPr lang="en-US" sz="1500" kern="100">
              <a:ea typeface="Aptos" panose="020B0004020202020204" pitchFamily="34" charset="0"/>
              <a:cs typeface="Calibri" panose="020F0502020204030204" pitchFamily="34" charset="0"/>
            </a:endParaRPr>
          </a:p>
          <a:p>
            <a:endParaRPr lang="en-US" sz="1500">
              <a:solidFill>
                <a:schemeClr val="tx1"/>
              </a:solidFill>
              <a:ea typeface="OpenSans-Regular" pitchFamily="34" charset="-122"/>
              <a:cs typeface="Calibri" panose="020F0502020204030204" pitchFamily="34" charset="0"/>
            </a:endParaRPr>
          </a:p>
          <a:p>
            <a:endParaRPr lang="en-US" sz="1500">
              <a:solidFill>
                <a:schemeClr val="tx1"/>
              </a:solidFill>
              <a:ea typeface="OpenSans-Regular" pitchFamily="34" charset="-122"/>
              <a:cs typeface="Calibri" panose="020F0502020204030204" pitchFamily="34" charset="0"/>
            </a:endParaRPr>
          </a:p>
          <a:p>
            <a:endParaRPr lang="en-US" sz="1500">
              <a:solidFill>
                <a:schemeClr val="tx1"/>
              </a:solidFill>
              <a:cs typeface="Calibri" panose="020F0502020204030204" pitchFamily="34" charset="0"/>
            </a:endParaRPr>
          </a:p>
          <a:p>
            <a:endParaRPr lang="en-US" sz="1500">
              <a:solidFill>
                <a:schemeClr val="tx1"/>
              </a:solidFill>
              <a:cs typeface="Calibri" panose="020F0502020204030204" pitchFamily="34" charset="0"/>
            </a:endParaRPr>
          </a:p>
        </p:txBody>
      </p:sp>
    </p:spTree>
    <p:extLst>
      <p:ext uri="{BB962C8B-B14F-4D97-AF65-F5344CB8AC3E}">
        <p14:creationId xmlns:p14="http://schemas.microsoft.com/office/powerpoint/2010/main" val="3004331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6E4C-3306-3A6C-AFD8-F84C59EAC1BE}"/>
              </a:ext>
            </a:extLst>
          </p:cNvPr>
          <p:cNvSpPr>
            <a:spLocks noGrp="1"/>
          </p:cNvSpPr>
          <p:nvPr>
            <p:ph type="title"/>
          </p:nvPr>
        </p:nvSpPr>
        <p:spPr/>
        <p:txBody>
          <a:bodyPr/>
          <a:lstStyle/>
          <a:p>
            <a:r>
              <a:rPr lang="en-US">
                <a:latin typeface="Cambria"/>
                <a:ea typeface="Cambria"/>
              </a:rPr>
              <a:t>ECE Landscape Analysis:</a:t>
            </a:r>
            <a:br>
              <a:rPr lang="en-US"/>
            </a:br>
            <a:r>
              <a:rPr lang="en-US" sz="3000">
                <a:latin typeface="Cambria"/>
                <a:ea typeface="Cambria"/>
              </a:rPr>
              <a:t>Online Report</a:t>
            </a:r>
            <a:endParaRPr lang="en-US"/>
          </a:p>
        </p:txBody>
      </p:sp>
      <p:sp>
        <p:nvSpPr>
          <p:cNvPr id="3" name="Text Placeholder 2">
            <a:extLst>
              <a:ext uri="{FF2B5EF4-FFF2-40B4-BE49-F238E27FC236}">
                <a16:creationId xmlns:a16="http://schemas.microsoft.com/office/drawing/2014/main" id="{321AE2C0-AC24-2DD6-0789-6D405797B51F}"/>
              </a:ext>
            </a:extLst>
          </p:cNvPr>
          <p:cNvSpPr>
            <a:spLocks noGrp="1"/>
          </p:cNvSpPr>
          <p:nvPr>
            <p:ph type="body" sz="quarter" idx="12"/>
          </p:nvPr>
        </p:nvSpPr>
        <p:spPr/>
        <p:txBody>
          <a:bodyPr/>
          <a:lstStyle/>
          <a:p>
            <a:r>
              <a:rPr lang="en-US" kern="0">
                <a:solidFill>
                  <a:srgbClr val="222222"/>
                </a:solidFill>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Bridging the Gap: Strengthening Early Childhood Education in Benton County</a:t>
            </a:r>
            <a:endParaRPr lang="en-US" kern="0">
              <a:solidFill>
                <a:srgbClr val="222222"/>
              </a:solidFill>
              <a:ea typeface="Times New Roman" panose="02020603050405020304" pitchFamily="18" charset="0"/>
              <a:cs typeface="Calibri" panose="020F0502020204030204" pitchFamily="34" charset="0"/>
            </a:endParaRPr>
          </a:p>
          <a:p>
            <a:pPr lvl="1"/>
            <a:r>
              <a:rPr lang="en-US" kern="0">
                <a:solidFill>
                  <a:srgbClr val="222222"/>
                </a:solidFill>
                <a:cs typeface="Calibri" panose="020F0502020204030204" pitchFamily="34" charset="0"/>
              </a:rPr>
              <a:t>Full Online Website</a:t>
            </a:r>
            <a:endParaRPr lang="en-US">
              <a:solidFill>
                <a:srgbClr val="222222"/>
              </a:solidFill>
            </a:endParaRPr>
          </a:p>
        </p:txBody>
      </p:sp>
    </p:spTree>
    <p:extLst>
      <p:ext uri="{BB962C8B-B14F-4D97-AF65-F5344CB8AC3E}">
        <p14:creationId xmlns:p14="http://schemas.microsoft.com/office/powerpoint/2010/main" val="4180504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856CC-B4CC-BA5B-B5EB-AC735D529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59A0BA-2D30-A0BD-63E3-BB75295186CF}"/>
              </a:ext>
            </a:extLst>
          </p:cNvPr>
          <p:cNvSpPr>
            <a:spLocks noGrp="1"/>
          </p:cNvSpPr>
          <p:nvPr>
            <p:ph type="title"/>
          </p:nvPr>
        </p:nvSpPr>
        <p:spPr>
          <a:xfrm>
            <a:off x="533400" y="3105150"/>
            <a:ext cx="8229600" cy="1647825"/>
          </a:xfrm>
        </p:spPr>
        <p:txBody>
          <a:bodyPr/>
          <a:lstStyle/>
          <a:p>
            <a:r>
              <a:rPr lang="en-US" sz="4000"/>
              <a:t>Site Visit &amp; </a:t>
            </a:r>
            <a:br>
              <a:rPr lang="en-US" sz="4000"/>
            </a:br>
            <a:r>
              <a:rPr lang="en-US" sz="4000"/>
              <a:t>Facility Assessments</a:t>
            </a:r>
            <a:br>
              <a:rPr lang="en-US" sz="2500"/>
            </a:br>
            <a:br>
              <a:rPr lang="en-US" sz="4500"/>
            </a:br>
            <a:endParaRPr lang="en-US" sz="4500"/>
          </a:p>
        </p:txBody>
      </p:sp>
    </p:spTree>
    <p:extLst>
      <p:ext uri="{BB962C8B-B14F-4D97-AF65-F5344CB8AC3E}">
        <p14:creationId xmlns:p14="http://schemas.microsoft.com/office/powerpoint/2010/main" val="3412909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75DD-2C77-18B2-800A-0273F1AC63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BE0BC4-7485-F3C3-DC8A-CA707C92C2BB}"/>
              </a:ext>
            </a:extLst>
          </p:cNvPr>
          <p:cNvSpPr>
            <a:spLocks noGrp="1"/>
          </p:cNvSpPr>
          <p:nvPr>
            <p:ph type="title"/>
          </p:nvPr>
        </p:nvSpPr>
        <p:spPr/>
        <p:txBody>
          <a:bodyPr/>
          <a:lstStyle/>
          <a:p>
            <a:r>
              <a:rPr lang="en-US"/>
              <a:t>Site Analysis:</a:t>
            </a:r>
            <a:br>
              <a:rPr lang="en-US"/>
            </a:br>
            <a:r>
              <a:rPr lang="en-US"/>
              <a:t>Fowler Christian Church</a:t>
            </a:r>
          </a:p>
        </p:txBody>
      </p:sp>
      <p:sp>
        <p:nvSpPr>
          <p:cNvPr id="6" name="Text Placeholder 2">
            <a:extLst>
              <a:ext uri="{FF2B5EF4-FFF2-40B4-BE49-F238E27FC236}">
                <a16:creationId xmlns:a16="http://schemas.microsoft.com/office/drawing/2014/main" id="{5F891304-AB97-DEA6-9C30-7CED07CAD8B6}"/>
              </a:ext>
            </a:extLst>
          </p:cNvPr>
          <p:cNvSpPr>
            <a:spLocks noGrp="1"/>
          </p:cNvSpPr>
          <p:nvPr>
            <p:ph type="body" sz="quarter" idx="12"/>
          </p:nvPr>
        </p:nvSpPr>
        <p:spPr>
          <a:xfrm>
            <a:off x="4342225" y="1429656"/>
            <a:ext cx="4370741" cy="2971800"/>
          </a:xfrm>
        </p:spPr>
        <p:txBody>
          <a:bodyPr/>
          <a:lstStyle/>
          <a:p>
            <a:r>
              <a:rPr lang="en-US" sz="1500">
                <a:solidFill>
                  <a:schemeClr val="tx1"/>
                </a:solidFill>
              </a:rPr>
              <a:t>The building was well maintained and overall, in good condition</a:t>
            </a:r>
          </a:p>
          <a:p>
            <a:r>
              <a:rPr lang="en-US" sz="1500">
                <a:solidFill>
                  <a:schemeClr val="tx1"/>
                </a:solidFill>
              </a:rPr>
              <a:t>Existing first floor contains a chapel, </a:t>
            </a:r>
            <a:r>
              <a:rPr lang="en-US" sz="1500" err="1">
                <a:solidFill>
                  <a:schemeClr val="tx1"/>
                </a:solidFill>
              </a:rPr>
              <a:t>mens</a:t>
            </a:r>
            <a:r>
              <a:rPr lang="en-US" sz="1500">
                <a:solidFill>
                  <a:schemeClr val="tx1"/>
                </a:solidFill>
              </a:rPr>
              <a:t> and </a:t>
            </a:r>
            <a:r>
              <a:rPr lang="en-US" sz="1500" err="1">
                <a:solidFill>
                  <a:schemeClr val="tx1"/>
                </a:solidFill>
              </a:rPr>
              <a:t>womens</a:t>
            </a:r>
            <a:r>
              <a:rPr lang="en-US" sz="1500">
                <a:solidFill>
                  <a:schemeClr val="tx1"/>
                </a:solidFill>
              </a:rPr>
              <a:t> restroom and (4) classrooms.  Basement contains a large kitchen, open space and several classrooms</a:t>
            </a:r>
          </a:p>
          <a:p>
            <a:r>
              <a:rPr lang="en-US" sz="1500">
                <a:solidFill>
                  <a:schemeClr val="tx1"/>
                </a:solidFill>
              </a:rPr>
              <a:t>ADA accessibility would need addressed given the bi-level nature of the building</a:t>
            </a:r>
          </a:p>
          <a:p>
            <a:r>
              <a:rPr lang="en-US" sz="1500">
                <a:solidFill>
                  <a:schemeClr val="tx1"/>
                </a:solidFill>
              </a:rPr>
              <a:t>Though the basement has egress sized windows, per code in order to use this space a sprinkler system would need installed to maximize the building space. </a:t>
            </a:r>
          </a:p>
        </p:txBody>
      </p:sp>
      <p:pic>
        <p:nvPicPr>
          <p:cNvPr id="4" name="Picture 3" descr="A large room with a cross on the wall&#10;&#10;AI-generated content may be incorrect.">
            <a:extLst>
              <a:ext uri="{FF2B5EF4-FFF2-40B4-BE49-F238E27FC236}">
                <a16:creationId xmlns:a16="http://schemas.microsoft.com/office/drawing/2014/main" id="{1644FE24-9219-AD5B-D7B5-C460D045DE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035" y="1373323"/>
            <a:ext cx="3066890" cy="2300168"/>
          </a:xfrm>
          <a:prstGeom prst="rect">
            <a:avLst/>
          </a:prstGeom>
        </p:spPr>
      </p:pic>
    </p:spTree>
    <p:extLst>
      <p:ext uri="{BB962C8B-B14F-4D97-AF65-F5344CB8AC3E}">
        <p14:creationId xmlns:p14="http://schemas.microsoft.com/office/powerpoint/2010/main" val="308818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41767-4A0A-62E6-A821-810964587252}"/>
              </a:ext>
            </a:extLst>
          </p:cNvPr>
          <p:cNvSpPr>
            <a:spLocks noGrp="1"/>
          </p:cNvSpPr>
          <p:nvPr>
            <p:ph type="title"/>
          </p:nvPr>
        </p:nvSpPr>
        <p:spPr/>
        <p:txBody>
          <a:bodyPr/>
          <a:lstStyle/>
          <a:p>
            <a:r>
              <a:rPr lang="en-US"/>
              <a:t>Site Analysis:</a:t>
            </a:r>
            <a:br>
              <a:rPr lang="en-US"/>
            </a:br>
            <a:r>
              <a:rPr lang="en-US"/>
              <a:t>Fowler Christian Church</a:t>
            </a:r>
          </a:p>
        </p:txBody>
      </p:sp>
      <p:pic>
        <p:nvPicPr>
          <p:cNvPr id="6" name="Picture 5" descr="A room with a green wall and a window&#10;&#10;AI-generated content may be incorrect.">
            <a:extLst>
              <a:ext uri="{FF2B5EF4-FFF2-40B4-BE49-F238E27FC236}">
                <a16:creationId xmlns:a16="http://schemas.microsoft.com/office/drawing/2014/main" id="{C7C47A09-13A8-AD5B-AF0B-CF70CF7A1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2176" y="1645360"/>
            <a:ext cx="2700122" cy="2025092"/>
          </a:xfrm>
          <a:prstGeom prst="rect">
            <a:avLst/>
          </a:prstGeom>
        </p:spPr>
      </p:pic>
      <p:pic>
        <p:nvPicPr>
          <p:cNvPr id="12" name="Picture 11" descr="A room with a window and carpet&#10;&#10;AI-generated content may be incorrect.">
            <a:extLst>
              <a:ext uri="{FF2B5EF4-FFF2-40B4-BE49-F238E27FC236}">
                <a16:creationId xmlns:a16="http://schemas.microsoft.com/office/drawing/2014/main" id="{568608D1-851D-D22E-2EA2-D1F26A7367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477254" y="1555411"/>
            <a:ext cx="1980531" cy="1485398"/>
          </a:xfrm>
          <a:prstGeom prst="rect">
            <a:avLst/>
          </a:prstGeom>
        </p:spPr>
      </p:pic>
      <p:pic>
        <p:nvPicPr>
          <p:cNvPr id="14" name="Picture 13" descr="A kitchen with white appliances and brown cabinets&#10;&#10;AI-generated content may be incorrect.">
            <a:extLst>
              <a:ext uri="{FF2B5EF4-FFF2-40B4-BE49-F238E27FC236}">
                <a16:creationId xmlns:a16="http://schemas.microsoft.com/office/drawing/2014/main" id="{E45A31A7-4110-DA7F-EFD1-CEDA311499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343928" y="1555411"/>
            <a:ext cx="1980530" cy="1485398"/>
          </a:xfrm>
          <a:prstGeom prst="rect">
            <a:avLst/>
          </a:prstGeom>
        </p:spPr>
      </p:pic>
      <p:pic>
        <p:nvPicPr>
          <p:cNvPr id="16" name="Picture 15" descr="A kitchen with a window and a microwave oven&#10;&#10;AI-generated content may be incorrect.">
            <a:extLst>
              <a:ext uri="{FF2B5EF4-FFF2-40B4-BE49-F238E27FC236}">
                <a16:creationId xmlns:a16="http://schemas.microsoft.com/office/drawing/2014/main" id="{5011C1CA-53EF-9058-CA99-B8CBD096B592}"/>
              </a:ext>
            </a:extLst>
          </p:cNvPr>
          <p:cNvPicPr>
            <a:picLocks noChangeAspect="1"/>
          </p:cNvPicPr>
          <p:nvPr/>
        </p:nvPicPr>
        <p:blipFill>
          <a:blip r:embed="rId6" cstate="print">
            <a:extLst>
              <a:ext uri="{28A0092B-C50C-407E-A947-70E740481C1C}">
                <a14:useLocalDpi xmlns:a14="http://schemas.microsoft.com/office/drawing/2010/main" val="0"/>
              </a:ext>
            </a:extLst>
          </a:blip>
          <a:srcRect l="12615" r="11170"/>
          <a:stretch/>
        </p:blipFill>
        <p:spPr>
          <a:xfrm rot="5400000">
            <a:off x="3227395" y="2805774"/>
            <a:ext cx="1509452" cy="1485398"/>
          </a:xfrm>
          <a:prstGeom prst="rect">
            <a:avLst/>
          </a:prstGeom>
        </p:spPr>
      </p:pic>
      <p:pic>
        <p:nvPicPr>
          <p:cNvPr id="18" name="Picture 17" descr="A room with several large metal tanks&#10;&#10;AI-generated content may be incorrect.">
            <a:extLst>
              <a:ext uri="{FF2B5EF4-FFF2-40B4-BE49-F238E27FC236}">
                <a16:creationId xmlns:a16="http://schemas.microsoft.com/office/drawing/2014/main" id="{DF9862C8-083C-F1D5-F591-41039987E4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193598" y="1689730"/>
            <a:ext cx="2848310" cy="2136233"/>
          </a:xfrm>
          <a:prstGeom prst="rect">
            <a:avLst/>
          </a:prstGeom>
        </p:spPr>
      </p:pic>
      <p:sp>
        <p:nvSpPr>
          <p:cNvPr id="19" name="Text Placeholder 2">
            <a:extLst>
              <a:ext uri="{FF2B5EF4-FFF2-40B4-BE49-F238E27FC236}">
                <a16:creationId xmlns:a16="http://schemas.microsoft.com/office/drawing/2014/main" id="{F0AFBB78-93C7-C74A-6BE3-D663A143A30B}"/>
              </a:ext>
            </a:extLst>
          </p:cNvPr>
          <p:cNvSpPr>
            <a:spLocks noGrp="1"/>
          </p:cNvSpPr>
          <p:nvPr>
            <p:ph type="body" sz="quarter" idx="12"/>
          </p:nvPr>
        </p:nvSpPr>
        <p:spPr>
          <a:xfrm>
            <a:off x="313569" y="4093593"/>
            <a:ext cx="2277924" cy="510574"/>
          </a:xfrm>
        </p:spPr>
        <p:txBody>
          <a:bodyPr/>
          <a:lstStyle/>
          <a:p>
            <a:pPr marL="0" indent="0">
              <a:buNone/>
            </a:pPr>
            <a:r>
              <a:rPr lang="en-US" sz="1500">
                <a:solidFill>
                  <a:schemeClr val="tx1"/>
                </a:solidFill>
              </a:rPr>
              <a:t>OPEN BASEMENT SPACE WITH NATURAL LIGHTING</a:t>
            </a:r>
          </a:p>
        </p:txBody>
      </p:sp>
      <p:sp>
        <p:nvSpPr>
          <p:cNvPr id="20" name="Text Placeholder 2">
            <a:extLst>
              <a:ext uri="{FF2B5EF4-FFF2-40B4-BE49-F238E27FC236}">
                <a16:creationId xmlns:a16="http://schemas.microsoft.com/office/drawing/2014/main" id="{7C62ED8B-0E20-28C6-5302-D0E112B9DA9B}"/>
              </a:ext>
            </a:extLst>
          </p:cNvPr>
          <p:cNvSpPr txBox="1">
            <a:spLocks/>
          </p:cNvSpPr>
          <p:nvPr/>
        </p:nvSpPr>
        <p:spPr>
          <a:xfrm>
            <a:off x="2698935" y="4483834"/>
            <a:ext cx="2277924" cy="510574"/>
          </a:xfrm>
          <a:prstGeom prst="rect">
            <a:avLst/>
          </a:prstGeom>
        </p:spPr>
        <p:txBody>
          <a:bodyPr vert="horz" lIns="68580" tIns="34290" rIns="68580" bIns="34290" rtlCol="0">
            <a:noAutofit/>
          </a:bodyPr>
          <a:lstStyle>
            <a:lvl1pPr marL="457189" indent="-457189"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defTabSz="914378">
              <a:buNone/>
            </a:pPr>
            <a:r>
              <a:rPr lang="en-US" sz="1500">
                <a:solidFill>
                  <a:srgbClr val="000000"/>
                </a:solidFill>
              </a:rPr>
              <a:t>EXISTING LARGE KITCHEN</a:t>
            </a:r>
          </a:p>
        </p:txBody>
      </p:sp>
      <p:sp>
        <p:nvSpPr>
          <p:cNvPr id="21" name="Text Placeholder 2">
            <a:extLst>
              <a:ext uri="{FF2B5EF4-FFF2-40B4-BE49-F238E27FC236}">
                <a16:creationId xmlns:a16="http://schemas.microsoft.com/office/drawing/2014/main" id="{EAF84F98-E9EE-E6F6-DF86-32A9074C29C4}"/>
              </a:ext>
            </a:extLst>
          </p:cNvPr>
          <p:cNvSpPr txBox="1">
            <a:spLocks/>
          </p:cNvSpPr>
          <p:nvPr/>
        </p:nvSpPr>
        <p:spPr>
          <a:xfrm>
            <a:off x="6435224" y="4235441"/>
            <a:ext cx="2277924" cy="510574"/>
          </a:xfrm>
          <a:prstGeom prst="rect">
            <a:avLst/>
          </a:prstGeom>
        </p:spPr>
        <p:txBody>
          <a:bodyPr vert="horz" lIns="68580" tIns="34290" rIns="68580" bIns="34290" rtlCol="0">
            <a:noAutofit/>
          </a:bodyPr>
          <a:lstStyle>
            <a:lvl1pPr marL="457189" indent="-457189"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defTabSz="914378">
              <a:buNone/>
            </a:pPr>
            <a:r>
              <a:rPr lang="en-US" sz="1500">
                <a:solidFill>
                  <a:srgbClr val="000000"/>
                </a:solidFill>
              </a:rPr>
              <a:t>EXIST MECHANICALS ARE WELL MAINTAINED</a:t>
            </a:r>
          </a:p>
        </p:txBody>
      </p:sp>
      <p:sp>
        <p:nvSpPr>
          <p:cNvPr id="22" name="Text Placeholder 2">
            <a:extLst>
              <a:ext uri="{FF2B5EF4-FFF2-40B4-BE49-F238E27FC236}">
                <a16:creationId xmlns:a16="http://schemas.microsoft.com/office/drawing/2014/main" id="{5B488EEC-743D-DFF6-1B69-C733D17C67DB}"/>
              </a:ext>
            </a:extLst>
          </p:cNvPr>
          <p:cNvSpPr txBox="1">
            <a:spLocks/>
          </p:cNvSpPr>
          <p:nvPr/>
        </p:nvSpPr>
        <p:spPr>
          <a:xfrm>
            <a:off x="4837322" y="3346602"/>
            <a:ext cx="1485399" cy="510574"/>
          </a:xfrm>
          <a:prstGeom prst="rect">
            <a:avLst/>
          </a:prstGeom>
        </p:spPr>
        <p:txBody>
          <a:bodyPr vert="horz" lIns="68580" tIns="34290" rIns="68580" bIns="34290" rtlCol="0">
            <a:noAutofit/>
          </a:bodyPr>
          <a:lstStyle>
            <a:lvl1pPr marL="457189" indent="-457189"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ctr" defTabSz="914378">
              <a:buNone/>
            </a:pPr>
            <a:r>
              <a:rPr lang="en-US" sz="1500">
                <a:solidFill>
                  <a:srgbClr val="000000"/>
                </a:solidFill>
              </a:rPr>
              <a:t>EXIST 1</a:t>
            </a:r>
            <a:r>
              <a:rPr lang="en-US" sz="1500" baseline="30000">
                <a:solidFill>
                  <a:srgbClr val="000000"/>
                </a:solidFill>
              </a:rPr>
              <a:t>ST</a:t>
            </a:r>
            <a:r>
              <a:rPr lang="en-US" sz="1500">
                <a:solidFill>
                  <a:srgbClr val="000000"/>
                </a:solidFill>
              </a:rPr>
              <a:t> FLOOR </a:t>
            </a:r>
          </a:p>
          <a:p>
            <a:pPr marL="0" indent="0" algn="ctr" defTabSz="914378">
              <a:buNone/>
            </a:pPr>
            <a:r>
              <a:rPr lang="en-US" sz="1500">
                <a:solidFill>
                  <a:srgbClr val="000000"/>
                </a:solidFill>
              </a:rPr>
              <a:t>CLASSROOM</a:t>
            </a:r>
          </a:p>
        </p:txBody>
      </p:sp>
    </p:spTree>
    <p:extLst>
      <p:ext uri="{BB962C8B-B14F-4D97-AF65-F5344CB8AC3E}">
        <p14:creationId xmlns:p14="http://schemas.microsoft.com/office/powerpoint/2010/main" val="3320958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AAEA3-FA3C-C3EA-8F28-05C9E30EA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B3D113-D7F2-1E01-E834-C3B166CC878C}"/>
              </a:ext>
            </a:extLst>
          </p:cNvPr>
          <p:cNvSpPr>
            <a:spLocks noGrp="1"/>
          </p:cNvSpPr>
          <p:nvPr>
            <p:ph type="title"/>
          </p:nvPr>
        </p:nvSpPr>
        <p:spPr/>
        <p:txBody>
          <a:bodyPr/>
          <a:lstStyle/>
          <a:p>
            <a:r>
              <a:rPr lang="en-US"/>
              <a:t>Site Analysis:</a:t>
            </a:r>
            <a:br>
              <a:rPr lang="en-US"/>
            </a:br>
            <a:r>
              <a:rPr lang="en-US"/>
              <a:t>Oxford School Site</a:t>
            </a:r>
          </a:p>
        </p:txBody>
      </p:sp>
      <p:sp>
        <p:nvSpPr>
          <p:cNvPr id="6" name="Text Placeholder 2">
            <a:extLst>
              <a:ext uri="{FF2B5EF4-FFF2-40B4-BE49-F238E27FC236}">
                <a16:creationId xmlns:a16="http://schemas.microsoft.com/office/drawing/2014/main" id="{D716EE11-DF9F-CB98-F5EF-93A3FC0033C1}"/>
              </a:ext>
            </a:extLst>
          </p:cNvPr>
          <p:cNvSpPr>
            <a:spLocks noGrp="1"/>
          </p:cNvSpPr>
          <p:nvPr>
            <p:ph type="body" sz="quarter" idx="12"/>
          </p:nvPr>
        </p:nvSpPr>
        <p:spPr>
          <a:xfrm>
            <a:off x="4342225" y="1429656"/>
            <a:ext cx="4370741" cy="2971800"/>
          </a:xfrm>
        </p:spPr>
        <p:txBody>
          <a:bodyPr/>
          <a:lstStyle/>
          <a:p>
            <a:r>
              <a:rPr lang="en-US" sz="1500">
                <a:solidFill>
                  <a:schemeClr val="tx1"/>
                </a:solidFill>
              </a:rPr>
              <a:t>The Oxford School site sits on approximately 3.18 Acres</a:t>
            </a:r>
          </a:p>
          <a:p>
            <a:r>
              <a:rPr lang="en-US" sz="1500">
                <a:solidFill>
                  <a:schemeClr val="tx1"/>
                </a:solidFill>
              </a:rPr>
              <a:t>The current building is slated to be demolished and the site would be a new construction site</a:t>
            </a:r>
          </a:p>
          <a:p>
            <a:r>
              <a:rPr lang="en-US" sz="1500">
                <a:solidFill>
                  <a:schemeClr val="tx1"/>
                </a:solidFill>
              </a:rPr>
              <a:t>The site is located in a residential community adjacent to a community park making it an ideal location for a child care use. </a:t>
            </a:r>
          </a:p>
          <a:p>
            <a:r>
              <a:rPr lang="en-US" sz="1500">
                <a:solidFill>
                  <a:schemeClr val="tx1"/>
                </a:solidFill>
              </a:rPr>
              <a:t>The topography slopes down to the north which would need taken into consideration when developing the  site. </a:t>
            </a:r>
          </a:p>
        </p:txBody>
      </p:sp>
      <p:pic>
        <p:nvPicPr>
          <p:cNvPr id="8" name="Picture 7" descr="A building with trees and a road&#10;&#10;AI-generated content may be incorrect.">
            <a:extLst>
              <a:ext uri="{FF2B5EF4-FFF2-40B4-BE49-F238E27FC236}">
                <a16:creationId xmlns:a16="http://schemas.microsoft.com/office/drawing/2014/main" id="{FC571CA6-B549-BE6D-7971-A455EFE257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 y="1368154"/>
            <a:ext cx="2244645" cy="1683484"/>
          </a:xfrm>
          <a:prstGeom prst="rect">
            <a:avLst/>
          </a:prstGeom>
        </p:spPr>
      </p:pic>
      <p:pic>
        <p:nvPicPr>
          <p:cNvPr id="10" name="Picture 9" descr="A building with trees and a road&#10;&#10;AI-generated content may be incorrect.">
            <a:extLst>
              <a:ext uri="{FF2B5EF4-FFF2-40B4-BE49-F238E27FC236}">
                <a16:creationId xmlns:a16="http://schemas.microsoft.com/office/drawing/2014/main" id="{AB8572E8-DC29-0026-DB82-CCFCFC5076E9}"/>
              </a:ext>
            </a:extLst>
          </p:cNvPr>
          <p:cNvPicPr>
            <a:picLocks noChangeAspect="1"/>
          </p:cNvPicPr>
          <p:nvPr/>
        </p:nvPicPr>
        <p:blipFill>
          <a:blip r:embed="rId4" cstate="print">
            <a:extLst>
              <a:ext uri="{28A0092B-C50C-407E-A947-70E740481C1C}">
                <a14:useLocalDpi xmlns:a14="http://schemas.microsoft.com/office/drawing/2010/main" val="0"/>
              </a:ext>
            </a:extLst>
          </a:blip>
          <a:srcRect b="23599"/>
          <a:stretch/>
        </p:blipFill>
        <p:spPr>
          <a:xfrm>
            <a:off x="684652" y="3120564"/>
            <a:ext cx="3485288" cy="1997090"/>
          </a:xfrm>
          <a:prstGeom prst="rect">
            <a:avLst/>
          </a:prstGeom>
        </p:spPr>
      </p:pic>
    </p:spTree>
    <p:extLst>
      <p:ext uri="{BB962C8B-B14F-4D97-AF65-F5344CB8AC3E}">
        <p14:creationId xmlns:p14="http://schemas.microsoft.com/office/powerpoint/2010/main" val="2205711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468880" y="133350"/>
            <a:ext cx="4206240" cy="640080"/>
          </a:xfrm>
        </p:spPr>
        <p:txBody>
          <a:bodyPr/>
          <a:lstStyle/>
          <a:p>
            <a:pPr algn="ctr"/>
            <a:r>
              <a:rPr lang="en-US"/>
              <a:t>Table of Contents </a:t>
            </a:r>
          </a:p>
        </p:txBody>
      </p:sp>
      <p:sp>
        <p:nvSpPr>
          <p:cNvPr id="36" name="Text Placeholder 35">
            <a:extLst>
              <a:ext uri="{FF2B5EF4-FFF2-40B4-BE49-F238E27FC236}">
                <a16:creationId xmlns:a16="http://schemas.microsoft.com/office/drawing/2014/main" id="{F84010F6-0619-EDAC-4E29-B3039F822BCB}"/>
              </a:ext>
            </a:extLst>
          </p:cNvPr>
          <p:cNvSpPr>
            <a:spLocks noGrp="1"/>
          </p:cNvSpPr>
          <p:nvPr>
            <p:ph type="body" sz="quarter" idx="12"/>
          </p:nvPr>
        </p:nvSpPr>
        <p:spPr>
          <a:xfrm>
            <a:off x="990600" y="1077302"/>
            <a:ext cx="7391400" cy="335276"/>
          </a:xfrm>
        </p:spPr>
        <p:txBody>
          <a:bodyPr vert="horz" lIns="91440" tIns="45720" rIns="0" bIns="45720" rtlCol="0" anchor="t">
            <a:noAutofit/>
          </a:bodyPr>
          <a:lstStyle/>
          <a:p>
            <a:r>
              <a:rPr lang="en-US">
                <a:latin typeface="Cambria"/>
                <a:ea typeface="Cambria"/>
              </a:rPr>
              <a:t>Early Childhood Education (ECE) Landscape Analysis</a:t>
            </a:r>
          </a:p>
        </p:txBody>
      </p:sp>
      <p:sp>
        <p:nvSpPr>
          <p:cNvPr id="37" name="Text Placeholder 36">
            <a:extLst>
              <a:ext uri="{FF2B5EF4-FFF2-40B4-BE49-F238E27FC236}">
                <a16:creationId xmlns:a16="http://schemas.microsoft.com/office/drawing/2014/main" id="{F14518E0-BE1C-B07E-DA28-5CD02ED32C42}"/>
              </a:ext>
            </a:extLst>
          </p:cNvPr>
          <p:cNvSpPr>
            <a:spLocks noGrp="1"/>
          </p:cNvSpPr>
          <p:nvPr>
            <p:ph type="body" sz="quarter" idx="13"/>
          </p:nvPr>
        </p:nvSpPr>
        <p:spPr/>
        <p:txBody>
          <a:bodyPr vert="horz" lIns="91440" tIns="45720" rIns="0" bIns="45720" rtlCol="0" anchor="t">
            <a:noAutofit/>
          </a:bodyPr>
          <a:lstStyle/>
          <a:p>
            <a:r>
              <a:rPr lang="en-US">
                <a:latin typeface="Cambria"/>
                <a:ea typeface="Cambria"/>
              </a:rPr>
              <a:t>Site Visit &amp; Construction Feasibility Analysis</a:t>
            </a:r>
          </a:p>
        </p:txBody>
      </p:sp>
      <p:sp>
        <p:nvSpPr>
          <p:cNvPr id="38" name="Text Placeholder 37">
            <a:extLst>
              <a:ext uri="{FF2B5EF4-FFF2-40B4-BE49-F238E27FC236}">
                <a16:creationId xmlns:a16="http://schemas.microsoft.com/office/drawing/2014/main" id="{8FDED471-D216-EA92-9B43-AAF341D00F3F}"/>
              </a:ext>
            </a:extLst>
          </p:cNvPr>
          <p:cNvSpPr>
            <a:spLocks noGrp="1"/>
          </p:cNvSpPr>
          <p:nvPr>
            <p:ph type="body" sz="quarter" idx="14"/>
          </p:nvPr>
        </p:nvSpPr>
        <p:spPr/>
        <p:txBody>
          <a:bodyPr/>
          <a:lstStyle/>
          <a:p>
            <a:r>
              <a:rPr lang="en-US">
                <a:latin typeface="Cambria" panose="02040503050406030204" pitchFamily="18" charset="0"/>
                <a:ea typeface="Cambria" panose="02040503050406030204" pitchFamily="18" charset="0"/>
              </a:rPr>
              <a:t>Development Scenarios</a:t>
            </a:r>
          </a:p>
        </p:txBody>
      </p:sp>
      <p:sp>
        <p:nvSpPr>
          <p:cNvPr id="39" name="Text Placeholder 38">
            <a:extLst>
              <a:ext uri="{FF2B5EF4-FFF2-40B4-BE49-F238E27FC236}">
                <a16:creationId xmlns:a16="http://schemas.microsoft.com/office/drawing/2014/main" id="{226CE03C-7B9E-4019-ECB4-569D9C3EAC6F}"/>
              </a:ext>
            </a:extLst>
          </p:cNvPr>
          <p:cNvSpPr>
            <a:spLocks noGrp="1"/>
          </p:cNvSpPr>
          <p:nvPr>
            <p:ph type="body" sz="quarter" idx="15"/>
          </p:nvPr>
        </p:nvSpPr>
        <p:spPr>
          <a:xfrm>
            <a:off x="990600" y="3378303"/>
            <a:ext cx="7162800" cy="335276"/>
          </a:xfrm>
        </p:spPr>
        <p:txBody>
          <a:bodyPr/>
          <a:lstStyle/>
          <a:p>
            <a:r>
              <a:rPr lang="en-US">
                <a:latin typeface="Cambria" panose="02040503050406030204" pitchFamily="18" charset="0"/>
                <a:ea typeface="Cambria" panose="02040503050406030204" pitchFamily="18" charset="0"/>
              </a:rPr>
              <a:t>Scenario Comparisons</a:t>
            </a:r>
          </a:p>
        </p:txBody>
      </p:sp>
      <p:sp>
        <p:nvSpPr>
          <p:cNvPr id="40" name="Text Placeholder 39">
            <a:extLst>
              <a:ext uri="{FF2B5EF4-FFF2-40B4-BE49-F238E27FC236}">
                <a16:creationId xmlns:a16="http://schemas.microsoft.com/office/drawing/2014/main" id="{AA255F1A-32B5-7B45-069F-29DA282CE0E3}"/>
              </a:ext>
            </a:extLst>
          </p:cNvPr>
          <p:cNvSpPr>
            <a:spLocks noGrp="1"/>
          </p:cNvSpPr>
          <p:nvPr>
            <p:ph type="body" sz="quarter" idx="16"/>
          </p:nvPr>
        </p:nvSpPr>
        <p:spPr/>
        <p:txBody>
          <a:bodyPr/>
          <a:lstStyle/>
          <a:p>
            <a:r>
              <a:rPr lang="en-US">
                <a:latin typeface="Cambria" panose="02040503050406030204" pitchFamily="18" charset="0"/>
                <a:ea typeface="Cambria" panose="02040503050406030204" pitchFamily="18" charset="0"/>
              </a:rPr>
              <a:t>Final Recommendations &amp; Next Steps</a:t>
            </a:r>
            <a:endParaRPr lang="en-US"/>
          </a:p>
        </p:txBody>
      </p:sp>
    </p:spTree>
    <p:extLst>
      <p:ext uri="{BB962C8B-B14F-4D97-AF65-F5344CB8AC3E}">
        <p14:creationId xmlns:p14="http://schemas.microsoft.com/office/powerpoint/2010/main" val="2958720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4193B-899C-248A-5098-EFAB26797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6866AA-762C-CD4F-DAC7-AAB9A379347B}"/>
              </a:ext>
            </a:extLst>
          </p:cNvPr>
          <p:cNvSpPr>
            <a:spLocks noGrp="1"/>
          </p:cNvSpPr>
          <p:nvPr>
            <p:ph type="title"/>
          </p:nvPr>
        </p:nvSpPr>
        <p:spPr/>
        <p:txBody>
          <a:bodyPr/>
          <a:lstStyle/>
          <a:p>
            <a:r>
              <a:rPr lang="en-US"/>
              <a:t>Site Analysis:</a:t>
            </a:r>
            <a:br>
              <a:rPr lang="en-US"/>
            </a:br>
            <a:r>
              <a:rPr lang="en-US"/>
              <a:t>Carter Street Site</a:t>
            </a:r>
          </a:p>
        </p:txBody>
      </p:sp>
      <p:sp>
        <p:nvSpPr>
          <p:cNvPr id="6" name="Text Placeholder 2">
            <a:extLst>
              <a:ext uri="{FF2B5EF4-FFF2-40B4-BE49-F238E27FC236}">
                <a16:creationId xmlns:a16="http://schemas.microsoft.com/office/drawing/2014/main" id="{EA0A187A-12C1-BD86-087C-15D7D6495DBC}"/>
              </a:ext>
            </a:extLst>
          </p:cNvPr>
          <p:cNvSpPr>
            <a:spLocks noGrp="1"/>
          </p:cNvSpPr>
          <p:nvPr>
            <p:ph type="body" sz="quarter" idx="12"/>
          </p:nvPr>
        </p:nvSpPr>
        <p:spPr>
          <a:xfrm>
            <a:off x="4342225" y="1429656"/>
            <a:ext cx="4370741" cy="3324510"/>
          </a:xfrm>
        </p:spPr>
        <p:txBody>
          <a:bodyPr/>
          <a:lstStyle/>
          <a:p>
            <a:r>
              <a:rPr lang="en-US" sz="1500">
                <a:solidFill>
                  <a:schemeClr val="tx1"/>
                </a:solidFill>
              </a:rPr>
              <a:t>The Carter Street Site sits on approximately .5 acres</a:t>
            </a:r>
          </a:p>
          <a:p>
            <a:r>
              <a:rPr lang="en-US" sz="1500">
                <a:solidFill>
                  <a:schemeClr val="tx1"/>
                </a:solidFill>
              </a:rPr>
              <a:t>The current building is a 1 story block building with a full basement.  It is in need of the most repairs of any of the sites evaluated.  </a:t>
            </a:r>
          </a:p>
          <a:p>
            <a:r>
              <a:rPr lang="en-US" sz="1500">
                <a:solidFill>
                  <a:schemeClr val="tx1"/>
                </a:solidFill>
              </a:rPr>
              <a:t>The current building program includes a chapel on the first floor and a block basement with a small kitchen.</a:t>
            </a:r>
          </a:p>
          <a:p>
            <a:r>
              <a:rPr lang="en-US" sz="1500">
                <a:solidFill>
                  <a:schemeClr val="tx1"/>
                </a:solidFill>
              </a:rPr>
              <a:t>The site would allow for a building addition and exterior </a:t>
            </a:r>
            <a:r>
              <a:rPr lang="en-US" sz="1500" err="1">
                <a:solidFill>
                  <a:schemeClr val="tx1"/>
                </a:solidFill>
              </a:rPr>
              <a:t>playspace</a:t>
            </a:r>
            <a:endParaRPr lang="en-US" sz="1500">
              <a:solidFill>
                <a:schemeClr val="tx1"/>
              </a:solidFill>
            </a:endParaRPr>
          </a:p>
          <a:p>
            <a:r>
              <a:rPr lang="en-US" sz="1500">
                <a:solidFill>
                  <a:schemeClr val="tx1"/>
                </a:solidFill>
              </a:rPr>
              <a:t>The site is located in a residential community</a:t>
            </a:r>
          </a:p>
        </p:txBody>
      </p:sp>
      <p:pic>
        <p:nvPicPr>
          <p:cNvPr id="4" name="Picture 3" descr="A white church with a sign in front of it&#10;&#10;AI-generated content may be incorrect.">
            <a:extLst>
              <a:ext uri="{FF2B5EF4-FFF2-40B4-BE49-F238E27FC236}">
                <a16:creationId xmlns:a16="http://schemas.microsoft.com/office/drawing/2014/main" id="{A0E9C36D-76B1-914C-D404-CD232BEAF4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50" y="1736837"/>
            <a:ext cx="2982516" cy="2236887"/>
          </a:xfrm>
          <a:prstGeom prst="rect">
            <a:avLst/>
          </a:prstGeom>
        </p:spPr>
      </p:pic>
    </p:spTree>
    <p:extLst>
      <p:ext uri="{BB962C8B-B14F-4D97-AF65-F5344CB8AC3E}">
        <p14:creationId xmlns:p14="http://schemas.microsoft.com/office/powerpoint/2010/main" val="269482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B7036-BA2F-27BA-8491-67C1F904DE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1547C3-AB6D-5CD1-E92E-45219BA7848E}"/>
              </a:ext>
            </a:extLst>
          </p:cNvPr>
          <p:cNvSpPr>
            <a:spLocks noGrp="1"/>
          </p:cNvSpPr>
          <p:nvPr>
            <p:ph type="title"/>
          </p:nvPr>
        </p:nvSpPr>
        <p:spPr/>
        <p:txBody>
          <a:bodyPr/>
          <a:lstStyle/>
          <a:p>
            <a:r>
              <a:rPr lang="en-US"/>
              <a:t>Site Analysis:</a:t>
            </a:r>
            <a:br>
              <a:rPr lang="en-US"/>
            </a:br>
            <a:r>
              <a:rPr lang="en-US"/>
              <a:t>Carter Street Site</a:t>
            </a:r>
          </a:p>
        </p:txBody>
      </p:sp>
      <p:pic>
        <p:nvPicPr>
          <p:cNvPr id="6" name="Picture 5">
            <a:extLst>
              <a:ext uri="{FF2B5EF4-FFF2-40B4-BE49-F238E27FC236}">
                <a16:creationId xmlns:a16="http://schemas.microsoft.com/office/drawing/2014/main" id="{5B78D803-A7A5-406B-9A3D-EFFB404D1E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2056" y="1321510"/>
            <a:ext cx="2700122" cy="2025092"/>
          </a:xfrm>
          <a:prstGeom prst="rect">
            <a:avLst/>
          </a:prstGeom>
        </p:spPr>
      </p:pic>
      <p:pic>
        <p:nvPicPr>
          <p:cNvPr id="12" name="Picture 11">
            <a:extLst>
              <a:ext uri="{FF2B5EF4-FFF2-40B4-BE49-F238E27FC236}">
                <a16:creationId xmlns:a16="http://schemas.microsoft.com/office/drawing/2014/main" id="{A0E2EC92-C124-D0DF-02BE-5287EDA8AE4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65641" y="1384672"/>
            <a:ext cx="2323850" cy="1742888"/>
          </a:xfrm>
          <a:prstGeom prst="rect">
            <a:avLst/>
          </a:prstGeom>
        </p:spPr>
      </p:pic>
      <p:pic>
        <p:nvPicPr>
          <p:cNvPr id="16" name="Picture 15">
            <a:extLst>
              <a:ext uri="{FF2B5EF4-FFF2-40B4-BE49-F238E27FC236}">
                <a16:creationId xmlns:a16="http://schemas.microsoft.com/office/drawing/2014/main" id="{CDD578C9-2BFD-DE88-F37E-030D762C6BA7}"/>
              </a:ext>
            </a:extLst>
          </p:cNvPr>
          <p:cNvPicPr>
            <a:picLocks noChangeAspect="1"/>
          </p:cNvPicPr>
          <p:nvPr/>
        </p:nvPicPr>
        <p:blipFill>
          <a:blip r:embed="rId5" cstate="print">
            <a:extLst>
              <a:ext uri="{28A0092B-C50C-407E-A947-70E740481C1C}">
                <a14:useLocalDpi xmlns:a14="http://schemas.microsoft.com/office/drawing/2010/main" val="0"/>
              </a:ext>
            </a:extLst>
          </a:blip>
          <a:srcRect l="11877" r="11877"/>
          <a:stretch/>
        </p:blipFill>
        <p:spPr>
          <a:xfrm>
            <a:off x="2579466" y="2859190"/>
            <a:ext cx="1887172" cy="1857100"/>
          </a:xfrm>
          <a:prstGeom prst="rect">
            <a:avLst/>
          </a:prstGeom>
        </p:spPr>
      </p:pic>
      <p:pic>
        <p:nvPicPr>
          <p:cNvPr id="18" name="Picture 17">
            <a:extLst>
              <a:ext uri="{FF2B5EF4-FFF2-40B4-BE49-F238E27FC236}">
                <a16:creationId xmlns:a16="http://schemas.microsoft.com/office/drawing/2014/main" id="{11A946E4-E239-CC44-3119-23D08DEC1A0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902747" y="2837523"/>
            <a:ext cx="2848310" cy="2136232"/>
          </a:xfrm>
          <a:prstGeom prst="rect">
            <a:avLst/>
          </a:prstGeom>
        </p:spPr>
      </p:pic>
      <p:sp>
        <p:nvSpPr>
          <p:cNvPr id="19" name="Text Placeholder 2">
            <a:extLst>
              <a:ext uri="{FF2B5EF4-FFF2-40B4-BE49-F238E27FC236}">
                <a16:creationId xmlns:a16="http://schemas.microsoft.com/office/drawing/2014/main" id="{2EBEE0E5-7DA9-E725-99B8-910602709703}"/>
              </a:ext>
            </a:extLst>
          </p:cNvPr>
          <p:cNvSpPr>
            <a:spLocks noGrp="1"/>
          </p:cNvSpPr>
          <p:nvPr>
            <p:ph type="body" sz="quarter" idx="12"/>
          </p:nvPr>
        </p:nvSpPr>
        <p:spPr>
          <a:xfrm>
            <a:off x="313569" y="3490503"/>
            <a:ext cx="2277924" cy="510574"/>
          </a:xfrm>
        </p:spPr>
        <p:txBody>
          <a:bodyPr/>
          <a:lstStyle/>
          <a:p>
            <a:pPr marL="0" indent="0">
              <a:buNone/>
            </a:pPr>
            <a:r>
              <a:rPr lang="en-US" sz="1500">
                <a:solidFill>
                  <a:schemeClr val="tx1"/>
                </a:solidFill>
              </a:rPr>
              <a:t>EXISTING CHAPEL SPACE</a:t>
            </a:r>
          </a:p>
        </p:txBody>
      </p:sp>
      <p:sp>
        <p:nvSpPr>
          <p:cNvPr id="20" name="Text Placeholder 2">
            <a:extLst>
              <a:ext uri="{FF2B5EF4-FFF2-40B4-BE49-F238E27FC236}">
                <a16:creationId xmlns:a16="http://schemas.microsoft.com/office/drawing/2014/main" id="{BBE27843-B7D9-A55E-2946-A3366E9A7E57}"/>
              </a:ext>
            </a:extLst>
          </p:cNvPr>
          <p:cNvSpPr txBox="1">
            <a:spLocks/>
          </p:cNvSpPr>
          <p:nvPr/>
        </p:nvSpPr>
        <p:spPr>
          <a:xfrm>
            <a:off x="2384089" y="4683716"/>
            <a:ext cx="2277924" cy="310957"/>
          </a:xfrm>
          <a:prstGeom prst="rect">
            <a:avLst/>
          </a:prstGeom>
        </p:spPr>
        <p:txBody>
          <a:bodyPr vert="horz" lIns="68580" tIns="34290" rIns="68580" bIns="34290" rtlCol="0">
            <a:noAutofit/>
          </a:bodyPr>
          <a:lstStyle>
            <a:lvl1pPr marL="457189" indent="-457189"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defTabSz="914378">
              <a:buNone/>
            </a:pPr>
            <a:r>
              <a:rPr lang="en-US" sz="1500">
                <a:solidFill>
                  <a:srgbClr val="000000"/>
                </a:solidFill>
              </a:rPr>
              <a:t>EXISTING BASEMENT</a:t>
            </a:r>
          </a:p>
        </p:txBody>
      </p:sp>
      <p:sp>
        <p:nvSpPr>
          <p:cNvPr id="21" name="Text Placeholder 2">
            <a:extLst>
              <a:ext uri="{FF2B5EF4-FFF2-40B4-BE49-F238E27FC236}">
                <a16:creationId xmlns:a16="http://schemas.microsoft.com/office/drawing/2014/main" id="{90EC6C65-37A1-2175-FA13-3ADB9B59694B}"/>
              </a:ext>
            </a:extLst>
          </p:cNvPr>
          <p:cNvSpPr txBox="1">
            <a:spLocks/>
          </p:cNvSpPr>
          <p:nvPr/>
        </p:nvSpPr>
        <p:spPr>
          <a:xfrm>
            <a:off x="6152633" y="2384403"/>
            <a:ext cx="2277924" cy="510574"/>
          </a:xfrm>
          <a:prstGeom prst="rect">
            <a:avLst/>
          </a:prstGeom>
        </p:spPr>
        <p:txBody>
          <a:bodyPr vert="horz" lIns="68580" tIns="34290" rIns="68580" bIns="34290" rtlCol="0">
            <a:noAutofit/>
          </a:bodyPr>
          <a:lstStyle>
            <a:lvl1pPr marL="457189" indent="-457189"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defTabSz="914378">
              <a:buNone/>
            </a:pPr>
            <a:r>
              <a:rPr lang="en-US" sz="1500">
                <a:solidFill>
                  <a:srgbClr val="000000"/>
                </a:solidFill>
              </a:rPr>
              <a:t>EXISTING LOT AREA</a:t>
            </a:r>
          </a:p>
        </p:txBody>
      </p:sp>
      <p:sp>
        <p:nvSpPr>
          <p:cNvPr id="22" name="Text Placeholder 2">
            <a:extLst>
              <a:ext uri="{FF2B5EF4-FFF2-40B4-BE49-F238E27FC236}">
                <a16:creationId xmlns:a16="http://schemas.microsoft.com/office/drawing/2014/main" id="{3338FE44-8924-3EB3-4FB2-9E3979E3E4AB}"/>
              </a:ext>
            </a:extLst>
          </p:cNvPr>
          <p:cNvSpPr txBox="1">
            <a:spLocks/>
          </p:cNvSpPr>
          <p:nvPr/>
        </p:nvSpPr>
        <p:spPr>
          <a:xfrm>
            <a:off x="6152633" y="1333056"/>
            <a:ext cx="1485399" cy="510574"/>
          </a:xfrm>
          <a:prstGeom prst="rect">
            <a:avLst/>
          </a:prstGeom>
        </p:spPr>
        <p:txBody>
          <a:bodyPr vert="horz" lIns="68580" tIns="34290" rIns="68580" bIns="34290" rtlCol="0">
            <a:noAutofit/>
          </a:bodyPr>
          <a:lstStyle>
            <a:lvl1pPr marL="457189" indent="-457189"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defTabSz="914378">
              <a:buNone/>
            </a:pPr>
            <a:r>
              <a:rPr lang="en-US" sz="1500">
                <a:solidFill>
                  <a:srgbClr val="000000"/>
                </a:solidFill>
              </a:rPr>
              <a:t>EXISTING  BLOCK BUILDING</a:t>
            </a:r>
          </a:p>
        </p:txBody>
      </p:sp>
    </p:spTree>
    <p:extLst>
      <p:ext uri="{BB962C8B-B14F-4D97-AF65-F5344CB8AC3E}">
        <p14:creationId xmlns:p14="http://schemas.microsoft.com/office/powerpoint/2010/main" val="4167334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1BA97-1D8B-4F1A-FA3A-25B49B74F9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DD5FA4-D2CE-C21D-4157-537F840EE5ED}"/>
              </a:ext>
            </a:extLst>
          </p:cNvPr>
          <p:cNvSpPr>
            <a:spLocks noGrp="1"/>
          </p:cNvSpPr>
          <p:nvPr>
            <p:ph type="title"/>
          </p:nvPr>
        </p:nvSpPr>
        <p:spPr/>
        <p:txBody>
          <a:bodyPr/>
          <a:lstStyle/>
          <a:p>
            <a:r>
              <a:rPr lang="en-US"/>
              <a:t>Site Analysis:</a:t>
            </a:r>
            <a:br>
              <a:rPr lang="en-US"/>
            </a:br>
            <a:r>
              <a:rPr lang="en-US"/>
              <a:t>Boswell Grocery</a:t>
            </a:r>
          </a:p>
        </p:txBody>
      </p:sp>
      <p:sp>
        <p:nvSpPr>
          <p:cNvPr id="6" name="Text Placeholder 2">
            <a:extLst>
              <a:ext uri="{FF2B5EF4-FFF2-40B4-BE49-F238E27FC236}">
                <a16:creationId xmlns:a16="http://schemas.microsoft.com/office/drawing/2014/main" id="{8BB3E578-2982-38B6-131C-7AAC6E8310B4}"/>
              </a:ext>
            </a:extLst>
          </p:cNvPr>
          <p:cNvSpPr>
            <a:spLocks noGrp="1"/>
          </p:cNvSpPr>
          <p:nvPr>
            <p:ph type="body" sz="quarter" idx="12"/>
          </p:nvPr>
        </p:nvSpPr>
        <p:spPr>
          <a:xfrm>
            <a:off x="4342225" y="1429656"/>
            <a:ext cx="4370741" cy="2971800"/>
          </a:xfrm>
        </p:spPr>
        <p:txBody>
          <a:bodyPr/>
          <a:lstStyle/>
          <a:p>
            <a:r>
              <a:rPr lang="en-US" sz="1500">
                <a:solidFill>
                  <a:schemeClr val="tx1"/>
                </a:solidFill>
              </a:rPr>
              <a:t>The existing Boswell Grocery is an existing pole barn that is approximately 80x120 with a storage wing in the rear.</a:t>
            </a:r>
          </a:p>
          <a:p>
            <a:r>
              <a:rPr lang="en-US" sz="1500">
                <a:solidFill>
                  <a:schemeClr val="tx1"/>
                </a:solidFill>
              </a:rPr>
              <a:t>No visible signs of structural issues were notes.  The building is ample size for a childcare center with a sufficient sized lot for a parking lot. </a:t>
            </a:r>
          </a:p>
          <a:p>
            <a:r>
              <a:rPr lang="en-US" sz="1500">
                <a:solidFill>
                  <a:schemeClr val="tx1"/>
                </a:solidFill>
              </a:rPr>
              <a:t>Major expense factors in remodeling this site would include insulating the exterior walls, adding plumbing points for all classroom restrooms and kitchen, the existing parking lot would need redone, exterior windows and doors would need added, building heating and cooling system would need evaluated for the new use. </a:t>
            </a:r>
          </a:p>
        </p:txBody>
      </p:sp>
      <p:pic>
        <p:nvPicPr>
          <p:cNvPr id="5" name="Picture 4" descr="A room with a large wall and a window&#10;&#10;AI-generated content may be incorrect.">
            <a:extLst>
              <a:ext uri="{FF2B5EF4-FFF2-40B4-BE49-F238E27FC236}">
                <a16:creationId xmlns:a16="http://schemas.microsoft.com/office/drawing/2014/main" id="{63A51E59-E009-6431-5A73-1889971C05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76821" y="1735235"/>
            <a:ext cx="2444624" cy="1833467"/>
          </a:xfrm>
          <a:prstGeom prst="rect">
            <a:avLst/>
          </a:prstGeom>
        </p:spPr>
      </p:pic>
      <p:pic>
        <p:nvPicPr>
          <p:cNvPr id="8" name="Picture 7" descr="A room with a lot of wood and a chair&#10;&#10;AI-generated content may be incorrect.">
            <a:extLst>
              <a:ext uri="{FF2B5EF4-FFF2-40B4-BE49-F238E27FC236}">
                <a16:creationId xmlns:a16="http://schemas.microsoft.com/office/drawing/2014/main" id="{62EBB6E6-20E9-04CC-9067-9378BB07A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129108" y="2774811"/>
            <a:ext cx="2486021" cy="1864516"/>
          </a:xfrm>
          <a:prstGeom prst="rect">
            <a:avLst/>
          </a:prstGeom>
        </p:spPr>
      </p:pic>
    </p:spTree>
    <p:extLst>
      <p:ext uri="{BB962C8B-B14F-4D97-AF65-F5344CB8AC3E}">
        <p14:creationId xmlns:p14="http://schemas.microsoft.com/office/powerpoint/2010/main" val="1058227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D6DAE-5CC0-6142-67CA-BA1E0562A3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C4482F-2DC0-43A6-DC57-1BACA1D2B7CE}"/>
              </a:ext>
            </a:extLst>
          </p:cNvPr>
          <p:cNvSpPr>
            <a:spLocks noGrp="1"/>
          </p:cNvSpPr>
          <p:nvPr>
            <p:ph type="title"/>
          </p:nvPr>
        </p:nvSpPr>
        <p:spPr/>
        <p:txBody>
          <a:bodyPr/>
          <a:lstStyle/>
          <a:p>
            <a:r>
              <a:rPr lang="en-US"/>
              <a:t>Site Analysis:</a:t>
            </a:r>
            <a:br>
              <a:rPr lang="en-US"/>
            </a:br>
            <a:r>
              <a:rPr lang="en-US"/>
              <a:t>Bolin Property, Otterbein</a:t>
            </a:r>
          </a:p>
        </p:txBody>
      </p:sp>
      <p:sp>
        <p:nvSpPr>
          <p:cNvPr id="6" name="Text Placeholder 2">
            <a:extLst>
              <a:ext uri="{FF2B5EF4-FFF2-40B4-BE49-F238E27FC236}">
                <a16:creationId xmlns:a16="http://schemas.microsoft.com/office/drawing/2014/main" id="{CDE31282-2EED-07B2-1899-4EE4C3ECEB14}"/>
              </a:ext>
            </a:extLst>
          </p:cNvPr>
          <p:cNvSpPr>
            <a:spLocks noGrp="1"/>
          </p:cNvSpPr>
          <p:nvPr>
            <p:ph type="body" sz="quarter" idx="12"/>
          </p:nvPr>
        </p:nvSpPr>
        <p:spPr>
          <a:xfrm>
            <a:off x="4573840" y="1433102"/>
            <a:ext cx="4370741" cy="2971800"/>
          </a:xfrm>
        </p:spPr>
        <p:txBody>
          <a:bodyPr/>
          <a:lstStyle/>
          <a:p>
            <a:r>
              <a:rPr lang="en-US" sz="1500">
                <a:solidFill>
                  <a:schemeClr val="tx1"/>
                </a:solidFill>
              </a:rPr>
              <a:t>Existing building could house a one room center of approx. 450 sq ft.</a:t>
            </a:r>
          </a:p>
          <a:p>
            <a:r>
              <a:rPr lang="en-US" sz="1500">
                <a:solidFill>
                  <a:schemeClr val="tx1"/>
                </a:solidFill>
              </a:rPr>
              <a:t>Building size would limit the capacity of the center to an 8 child max center. </a:t>
            </a:r>
          </a:p>
          <a:p>
            <a:r>
              <a:rPr lang="en-US" sz="1500">
                <a:solidFill>
                  <a:schemeClr val="tx1"/>
                </a:solidFill>
              </a:rPr>
              <a:t>Building HVAC unit was a series of wall units, no central furnace is used on site.</a:t>
            </a:r>
          </a:p>
          <a:p>
            <a:r>
              <a:rPr lang="en-US" sz="1500">
                <a:solidFill>
                  <a:schemeClr val="tx1"/>
                </a:solidFill>
              </a:rPr>
              <a:t>While touring the building it was noted the floor appeared to slope and was not level. </a:t>
            </a:r>
          </a:p>
          <a:p>
            <a:r>
              <a:rPr lang="en-US" sz="1500">
                <a:solidFill>
                  <a:schemeClr val="tx1"/>
                </a:solidFill>
              </a:rPr>
              <a:t>There was evidence of wood rot at the exterior foundation and the subfloor was not insulated nor a vapor barrier used.  </a:t>
            </a:r>
          </a:p>
          <a:p>
            <a:r>
              <a:rPr lang="en-US" sz="1500">
                <a:solidFill>
                  <a:schemeClr val="tx1"/>
                </a:solidFill>
              </a:rPr>
              <a:t>A more thorough investigation of the building foundation is needed.</a:t>
            </a:r>
          </a:p>
        </p:txBody>
      </p:sp>
      <p:pic>
        <p:nvPicPr>
          <p:cNvPr id="4" name="Picture 3" descr="A room with a blue wall and a wood floor&#10;&#10;AI-generated content may be incorrect.">
            <a:extLst>
              <a:ext uri="{FF2B5EF4-FFF2-40B4-BE49-F238E27FC236}">
                <a16:creationId xmlns:a16="http://schemas.microsoft.com/office/drawing/2014/main" id="{27F84221-DB8A-D784-94EF-06E9BE1DFE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94101" y="2654146"/>
            <a:ext cx="2627751" cy="1970813"/>
          </a:xfrm>
          <a:prstGeom prst="rect">
            <a:avLst/>
          </a:prstGeom>
        </p:spPr>
      </p:pic>
      <p:pic>
        <p:nvPicPr>
          <p:cNvPr id="9" name="Picture 8" descr="A house for sale sign&#10;&#10;AI-generated content may be incorrect.">
            <a:extLst>
              <a:ext uri="{FF2B5EF4-FFF2-40B4-BE49-F238E27FC236}">
                <a16:creationId xmlns:a16="http://schemas.microsoft.com/office/drawing/2014/main" id="{3106B00E-26E3-C022-9583-63A39B697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775" y="1719797"/>
            <a:ext cx="2702876" cy="2027157"/>
          </a:xfrm>
          <a:prstGeom prst="rect">
            <a:avLst/>
          </a:prstGeom>
        </p:spPr>
      </p:pic>
    </p:spTree>
    <p:extLst>
      <p:ext uri="{BB962C8B-B14F-4D97-AF65-F5344CB8AC3E}">
        <p14:creationId xmlns:p14="http://schemas.microsoft.com/office/powerpoint/2010/main" val="2555045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7F0D2-56BF-366E-E1B2-66510F8FAC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287503-C9C7-72A2-16F7-038B49179E9C}"/>
              </a:ext>
            </a:extLst>
          </p:cNvPr>
          <p:cNvSpPr>
            <a:spLocks noGrp="1"/>
          </p:cNvSpPr>
          <p:nvPr>
            <p:ph type="title"/>
          </p:nvPr>
        </p:nvSpPr>
        <p:spPr>
          <a:xfrm>
            <a:off x="533400" y="3105150"/>
            <a:ext cx="8229600" cy="1647825"/>
          </a:xfrm>
        </p:spPr>
        <p:txBody>
          <a:bodyPr/>
          <a:lstStyle/>
          <a:p>
            <a:r>
              <a:rPr lang="en-US" sz="4000"/>
              <a:t>Development Scenarios</a:t>
            </a:r>
            <a:br>
              <a:rPr lang="en-US" sz="2500"/>
            </a:br>
            <a:br>
              <a:rPr lang="en-US" sz="4500"/>
            </a:br>
            <a:endParaRPr lang="en-US" sz="4500"/>
          </a:p>
        </p:txBody>
      </p:sp>
    </p:spTree>
    <p:extLst>
      <p:ext uri="{BB962C8B-B14F-4D97-AF65-F5344CB8AC3E}">
        <p14:creationId xmlns:p14="http://schemas.microsoft.com/office/powerpoint/2010/main" val="721885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75DD-2C77-18B2-800A-0273F1AC63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BE0BC4-7485-F3C3-DC8A-CA707C92C2BB}"/>
              </a:ext>
            </a:extLst>
          </p:cNvPr>
          <p:cNvSpPr>
            <a:spLocks noGrp="1"/>
          </p:cNvSpPr>
          <p:nvPr>
            <p:ph type="title"/>
          </p:nvPr>
        </p:nvSpPr>
        <p:spPr/>
        <p:txBody>
          <a:bodyPr/>
          <a:lstStyle/>
          <a:p>
            <a:r>
              <a:rPr lang="en-US"/>
              <a:t>Development Scenario A:</a:t>
            </a:r>
            <a:br>
              <a:rPr lang="en-US"/>
            </a:br>
            <a:r>
              <a:rPr lang="en-US"/>
              <a:t>Rehab of Fowler Christian Church</a:t>
            </a:r>
          </a:p>
        </p:txBody>
      </p:sp>
      <p:sp>
        <p:nvSpPr>
          <p:cNvPr id="6" name="Text Placeholder 2">
            <a:extLst>
              <a:ext uri="{FF2B5EF4-FFF2-40B4-BE49-F238E27FC236}">
                <a16:creationId xmlns:a16="http://schemas.microsoft.com/office/drawing/2014/main" id="{5F891304-AB97-DEA6-9C30-7CED07CAD8B6}"/>
              </a:ext>
            </a:extLst>
          </p:cNvPr>
          <p:cNvSpPr>
            <a:spLocks noGrp="1"/>
          </p:cNvSpPr>
          <p:nvPr>
            <p:ph type="body" sz="quarter" idx="12"/>
          </p:nvPr>
        </p:nvSpPr>
        <p:spPr>
          <a:xfrm>
            <a:off x="4342225" y="1429656"/>
            <a:ext cx="4370741" cy="2971800"/>
          </a:xfrm>
        </p:spPr>
        <p:txBody>
          <a:bodyPr/>
          <a:lstStyle/>
          <a:p>
            <a:r>
              <a:rPr lang="en-US" sz="2000">
                <a:solidFill>
                  <a:schemeClr val="tx1"/>
                </a:solidFill>
              </a:rPr>
              <a:t>Building Data: </a:t>
            </a:r>
          </a:p>
          <a:p>
            <a:pPr lvl="1"/>
            <a:r>
              <a:rPr lang="en-US" sz="2000">
                <a:solidFill>
                  <a:schemeClr val="tx1"/>
                </a:solidFill>
              </a:rPr>
              <a:t>Exist Building Sq ft: 12,100 sq ft</a:t>
            </a:r>
          </a:p>
          <a:p>
            <a:r>
              <a:rPr lang="en-US" sz="2000">
                <a:solidFill>
                  <a:schemeClr val="tx1"/>
                </a:solidFill>
              </a:rPr>
              <a:t>Total Children Served: 68</a:t>
            </a:r>
          </a:p>
          <a:p>
            <a:r>
              <a:rPr lang="en-US" sz="2000">
                <a:solidFill>
                  <a:schemeClr val="tx1"/>
                </a:solidFill>
              </a:rPr>
              <a:t>Considerations</a:t>
            </a:r>
          </a:p>
          <a:p>
            <a:pPr lvl="1"/>
            <a:r>
              <a:rPr lang="en-US" sz="2000">
                <a:solidFill>
                  <a:schemeClr val="tx1"/>
                </a:solidFill>
              </a:rPr>
              <a:t>Existing building in good condition </a:t>
            </a:r>
          </a:p>
          <a:p>
            <a:pPr lvl="1"/>
            <a:r>
              <a:rPr lang="en-US" sz="2000">
                <a:solidFill>
                  <a:schemeClr val="tx1"/>
                </a:solidFill>
              </a:rPr>
              <a:t>Building will require sprinkler system</a:t>
            </a:r>
          </a:p>
          <a:p>
            <a:pPr lvl="1"/>
            <a:r>
              <a:rPr lang="en-US" sz="2000">
                <a:solidFill>
                  <a:schemeClr val="tx1"/>
                </a:solidFill>
              </a:rPr>
              <a:t>Basement in good condition with ample daylighting</a:t>
            </a:r>
          </a:p>
        </p:txBody>
      </p:sp>
      <p:sp>
        <p:nvSpPr>
          <p:cNvPr id="7" name="Text Placeholder 2">
            <a:extLst>
              <a:ext uri="{FF2B5EF4-FFF2-40B4-BE49-F238E27FC236}">
                <a16:creationId xmlns:a16="http://schemas.microsoft.com/office/drawing/2014/main" id="{25C64406-D5A8-7E59-810B-7A97EE181031}"/>
              </a:ext>
            </a:extLst>
          </p:cNvPr>
          <p:cNvSpPr txBox="1">
            <a:spLocks/>
          </p:cNvSpPr>
          <p:nvPr/>
        </p:nvSpPr>
        <p:spPr>
          <a:xfrm>
            <a:off x="431035" y="3264590"/>
            <a:ext cx="4166366" cy="2161823"/>
          </a:xfrm>
          <a:prstGeom prst="rect">
            <a:avLst/>
          </a:prstGeom>
        </p:spPr>
        <p:txBody>
          <a:bodyPr vert="horz" lIns="68580" tIns="34290" rIns="68580" bIns="34290" rtlCol="0">
            <a:noAutofit/>
          </a:bodyPr>
          <a:lstStyle>
            <a:lvl1pPr marL="457189" indent="-457189"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342892" indent="-342892" defTabSz="914378"/>
            <a:r>
              <a:rPr lang="en-US" sz="2000" u="sng">
                <a:solidFill>
                  <a:srgbClr val="000000"/>
                </a:solidFill>
              </a:rPr>
              <a:t>Site Considerations</a:t>
            </a:r>
          </a:p>
          <a:p>
            <a:pPr marL="742931" lvl="1" indent="-285743" defTabSz="914378">
              <a:buFontTx/>
              <a:buChar char="-"/>
            </a:pPr>
            <a:r>
              <a:rPr lang="en-US" sz="2000">
                <a:solidFill>
                  <a:srgbClr val="000000"/>
                </a:solidFill>
              </a:rPr>
              <a:t>Located in downtown Fowler</a:t>
            </a:r>
          </a:p>
          <a:p>
            <a:pPr marL="742931" lvl="1" indent="-285743" defTabSz="914378">
              <a:buFontTx/>
              <a:buChar char="-"/>
            </a:pPr>
            <a:r>
              <a:rPr lang="en-US" sz="2000">
                <a:solidFill>
                  <a:srgbClr val="000000"/>
                </a:solidFill>
              </a:rPr>
              <a:t>No parking onsite; street parking only. This would need addressed with local zoning.</a:t>
            </a:r>
            <a:endParaRPr lang="en-US" sz="1200">
              <a:solidFill>
                <a:srgbClr val="000000"/>
              </a:solidFill>
            </a:endParaRPr>
          </a:p>
        </p:txBody>
      </p:sp>
      <p:pic>
        <p:nvPicPr>
          <p:cNvPr id="9" name="Picture 8">
            <a:extLst>
              <a:ext uri="{FF2B5EF4-FFF2-40B4-BE49-F238E27FC236}">
                <a16:creationId xmlns:a16="http://schemas.microsoft.com/office/drawing/2014/main" id="{15C8BE01-D68D-E777-240D-09B394C329A4}"/>
              </a:ext>
            </a:extLst>
          </p:cNvPr>
          <p:cNvPicPr>
            <a:picLocks noChangeAspect="1"/>
          </p:cNvPicPr>
          <p:nvPr/>
        </p:nvPicPr>
        <p:blipFill>
          <a:blip r:embed="rId3"/>
          <a:srcRect l="36323" t="19369" r="28518" b="24060"/>
          <a:stretch/>
        </p:blipFill>
        <p:spPr>
          <a:xfrm>
            <a:off x="1120424" y="1292577"/>
            <a:ext cx="2088444" cy="1890169"/>
          </a:xfrm>
          <a:prstGeom prst="rect">
            <a:avLst/>
          </a:prstGeom>
        </p:spPr>
      </p:pic>
    </p:spTree>
    <p:extLst>
      <p:ext uri="{BB962C8B-B14F-4D97-AF65-F5344CB8AC3E}">
        <p14:creationId xmlns:p14="http://schemas.microsoft.com/office/powerpoint/2010/main" val="251064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41767-4A0A-62E6-A821-810964587252}"/>
              </a:ext>
            </a:extLst>
          </p:cNvPr>
          <p:cNvSpPr>
            <a:spLocks noGrp="1"/>
          </p:cNvSpPr>
          <p:nvPr>
            <p:ph type="title"/>
          </p:nvPr>
        </p:nvSpPr>
        <p:spPr/>
        <p:txBody>
          <a:bodyPr/>
          <a:lstStyle/>
          <a:p>
            <a:r>
              <a:rPr lang="en-US"/>
              <a:t>Development Scenario A:</a:t>
            </a:r>
            <a:br>
              <a:rPr lang="en-US"/>
            </a:br>
            <a:r>
              <a:rPr lang="en-US"/>
              <a:t>Rehab of Fowler Christian Church</a:t>
            </a:r>
          </a:p>
        </p:txBody>
      </p:sp>
      <p:pic>
        <p:nvPicPr>
          <p:cNvPr id="7" name="Picture 6" descr="A diagram of a building&#10;&#10;AI-generated content may be incorrect.">
            <a:extLst>
              <a:ext uri="{FF2B5EF4-FFF2-40B4-BE49-F238E27FC236}">
                <a16:creationId xmlns:a16="http://schemas.microsoft.com/office/drawing/2014/main" id="{BCD162A6-F98E-225D-C8FE-F0A35FFA9EBC}"/>
              </a:ext>
            </a:extLst>
          </p:cNvPr>
          <p:cNvPicPr>
            <a:picLocks noChangeAspect="1"/>
          </p:cNvPicPr>
          <p:nvPr/>
        </p:nvPicPr>
        <p:blipFill>
          <a:blip r:embed="rId3" cstate="print">
            <a:extLst>
              <a:ext uri="{28A0092B-C50C-407E-A947-70E740481C1C}">
                <a14:useLocalDpi xmlns:a14="http://schemas.microsoft.com/office/drawing/2010/main" val="0"/>
              </a:ext>
            </a:extLst>
          </a:blip>
          <a:srcRect l="1106" t="19583" r="24519" b="7778"/>
          <a:stretch/>
        </p:blipFill>
        <p:spPr>
          <a:xfrm>
            <a:off x="134726" y="1392936"/>
            <a:ext cx="5486078" cy="3467333"/>
          </a:xfrm>
          <a:prstGeom prst="rect">
            <a:avLst/>
          </a:prstGeom>
        </p:spPr>
      </p:pic>
      <p:pic>
        <p:nvPicPr>
          <p:cNvPr id="9" name="Picture 8" descr="A diagram of a room&#10;&#10;AI-generated content may be incorrect.">
            <a:extLst>
              <a:ext uri="{FF2B5EF4-FFF2-40B4-BE49-F238E27FC236}">
                <a16:creationId xmlns:a16="http://schemas.microsoft.com/office/drawing/2014/main" id="{A6E2E9F2-3440-08FF-EBA0-A2F9005E0FEF}"/>
              </a:ext>
            </a:extLst>
          </p:cNvPr>
          <p:cNvPicPr>
            <a:picLocks noChangeAspect="1"/>
          </p:cNvPicPr>
          <p:nvPr/>
        </p:nvPicPr>
        <p:blipFill>
          <a:blip r:embed="rId4" cstate="print">
            <a:extLst>
              <a:ext uri="{28A0092B-C50C-407E-A947-70E740481C1C}">
                <a14:useLocalDpi xmlns:a14="http://schemas.microsoft.com/office/drawing/2010/main" val="0"/>
              </a:ext>
            </a:extLst>
          </a:blip>
          <a:srcRect l="7371" t="21927" r="32023" b="10660"/>
          <a:stretch/>
        </p:blipFill>
        <p:spPr>
          <a:xfrm>
            <a:off x="5866435" y="1365694"/>
            <a:ext cx="3063254" cy="2204945"/>
          </a:xfrm>
          <a:prstGeom prst="rect">
            <a:avLst/>
          </a:prstGeom>
        </p:spPr>
      </p:pic>
      <p:sp>
        <p:nvSpPr>
          <p:cNvPr id="10" name="Text Placeholder 2">
            <a:extLst>
              <a:ext uri="{FF2B5EF4-FFF2-40B4-BE49-F238E27FC236}">
                <a16:creationId xmlns:a16="http://schemas.microsoft.com/office/drawing/2014/main" id="{7BE244E3-B35D-4515-4D1B-0B2F018C6460}"/>
              </a:ext>
            </a:extLst>
          </p:cNvPr>
          <p:cNvSpPr txBox="1">
            <a:spLocks/>
          </p:cNvSpPr>
          <p:nvPr/>
        </p:nvSpPr>
        <p:spPr>
          <a:xfrm>
            <a:off x="5813768" y="3570639"/>
            <a:ext cx="3247997" cy="456892"/>
          </a:xfrm>
          <a:prstGeom prst="rect">
            <a:avLst/>
          </a:prstGeom>
        </p:spPr>
        <p:txBody>
          <a:bodyPr vert="horz" lIns="68580" tIns="34290" rIns="68580" bIns="34290" rtlCol="0">
            <a:noAutofit/>
          </a:bodyPr>
          <a:lstStyle>
            <a:lvl1pPr marL="457189" indent="-457189"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defTabSz="914378">
              <a:buNone/>
            </a:pPr>
            <a:r>
              <a:rPr lang="en-US" sz="1500" u="sng">
                <a:solidFill>
                  <a:srgbClr val="000000"/>
                </a:solidFill>
              </a:rPr>
              <a:t>LOWER LEVEL DIAGRAM</a:t>
            </a:r>
            <a:endParaRPr lang="en-US" sz="1500">
              <a:solidFill>
                <a:srgbClr val="000000"/>
              </a:solidFill>
            </a:endParaRPr>
          </a:p>
        </p:txBody>
      </p:sp>
      <p:sp>
        <p:nvSpPr>
          <p:cNvPr id="11" name="Text Placeholder 2">
            <a:extLst>
              <a:ext uri="{FF2B5EF4-FFF2-40B4-BE49-F238E27FC236}">
                <a16:creationId xmlns:a16="http://schemas.microsoft.com/office/drawing/2014/main" id="{FE9B7D6A-CA36-9BB9-5E04-30D30DC685A5}"/>
              </a:ext>
            </a:extLst>
          </p:cNvPr>
          <p:cNvSpPr txBox="1">
            <a:spLocks/>
          </p:cNvSpPr>
          <p:nvPr/>
        </p:nvSpPr>
        <p:spPr>
          <a:xfrm>
            <a:off x="713131" y="4686609"/>
            <a:ext cx="3247997" cy="456892"/>
          </a:xfrm>
          <a:prstGeom prst="rect">
            <a:avLst/>
          </a:prstGeom>
        </p:spPr>
        <p:txBody>
          <a:bodyPr vert="horz" lIns="68580" tIns="34290" rIns="68580" bIns="34290" rtlCol="0">
            <a:noAutofit/>
          </a:bodyPr>
          <a:lstStyle>
            <a:lvl1pPr marL="457189" indent="-457189"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400" b="0" i="0" kern="1200">
                <a:solidFill>
                  <a:schemeClr val="accent2"/>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defTabSz="914378">
              <a:buNone/>
            </a:pPr>
            <a:r>
              <a:rPr lang="en-US" sz="1500" u="sng">
                <a:solidFill>
                  <a:srgbClr val="000000"/>
                </a:solidFill>
              </a:rPr>
              <a:t>FIRST FLOOR DIAGRAM</a:t>
            </a:r>
            <a:endParaRPr lang="en-US" sz="1500">
              <a:solidFill>
                <a:srgbClr val="000000"/>
              </a:solidFill>
            </a:endParaRPr>
          </a:p>
        </p:txBody>
      </p:sp>
    </p:spTree>
    <p:extLst>
      <p:ext uri="{BB962C8B-B14F-4D97-AF65-F5344CB8AC3E}">
        <p14:creationId xmlns:p14="http://schemas.microsoft.com/office/powerpoint/2010/main" val="286861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7EBBD-98D1-CFC9-A5CC-FB2D40F313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A81B0-322C-A054-0B35-D31D94AB896C}"/>
              </a:ext>
            </a:extLst>
          </p:cNvPr>
          <p:cNvSpPr>
            <a:spLocks noGrp="1"/>
          </p:cNvSpPr>
          <p:nvPr>
            <p:ph type="title"/>
          </p:nvPr>
        </p:nvSpPr>
        <p:spPr/>
        <p:txBody>
          <a:bodyPr/>
          <a:lstStyle/>
          <a:p>
            <a:r>
              <a:rPr lang="en-US"/>
              <a:t>Development Scenario B:</a:t>
            </a:r>
            <a:br>
              <a:rPr lang="en-US"/>
            </a:br>
            <a:r>
              <a:rPr lang="en-US"/>
              <a:t>Rehab/Addition to Carter Street Church</a:t>
            </a:r>
          </a:p>
        </p:txBody>
      </p:sp>
      <p:pic>
        <p:nvPicPr>
          <p:cNvPr id="4" name="Picture 3">
            <a:extLst>
              <a:ext uri="{FF2B5EF4-FFF2-40B4-BE49-F238E27FC236}">
                <a16:creationId xmlns:a16="http://schemas.microsoft.com/office/drawing/2014/main" id="{CAAA1344-354E-2281-4447-55ECAB74E6D5}"/>
              </a:ext>
            </a:extLst>
          </p:cNvPr>
          <p:cNvPicPr>
            <a:picLocks noChangeAspect="1"/>
          </p:cNvPicPr>
          <p:nvPr/>
        </p:nvPicPr>
        <p:blipFill>
          <a:blip r:embed="rId3" cstate="print">
            <a:extLst>
              <a:ext uri="{28A0092B-C50C-407E-A947-70E740481C1C}">
                <a14:useLocalDpi xmlns:a14="http://schemas.microsoft.com/office/drawing/2010/main" val="0"/>
              </a:ext>
            </a:extLst>
          </a:blip>
          <a:srcRect t="3936" b="3936"/>
          <a:stretch/>
        </p:blipFill>
        <p:spPr>
          <a:xfrm>
            <a:off x="837664" y="1353741"/>
            <a:ext cx="3002102" cy="3575447"/>
          </a:xfrm>
          <a:prstGeom prst="rect">
            <a:avLst/>
          </a:prstGeom>
        </p:spPr>
      </p:pic>
      <p:sp>
        <p:nvSpPr>
          <p:cNvPr id="5" name="Text Placeholder 2">
            <a:extLst>
              <a:ext uri="{FF2B5EF4-FFF2-40B4-BE49-F238E27FC236}">
                <a16:creationId xmlns:a16="http://schemas.microsoft.com/office/drawing/2014/main" id="{63634EFA-4B3A-3E43-6EC5-B7664CA59B54}"/>
              </a:ext>
            </a:extLst>
          </p:cNvPr>
          <p:cNvSpPr>
            <a:spLocks noGrp="1"/>
          </p:cNvSpPr>
          <p:nvPr>
            <p:ph type="body" sz="quarter" idx="12"/>
          </p:nvPr>
        </p:nvSpPr>
        <p:spPr>
          <a:xfrm>
            <a:off x="3935595" y="1404626"/>
            <a:ext cx="4833358" cy="3409355"/>
          </a:xfrm>
        </p:spPr>
        <p:txBody>
          <a:bodyPr/>
          <a:lstStyle/>
          <a:p>
            <a:r>
              <a:rPr lang="en-US" sz="2000">
                <a:solidFill>
                  <a:schemeClr val="tx1"/>
                </a:solidFill>
              </a:rPr>
              <a:t>Building Data: </a:t>
            </a:r>
          </a:p>
          <a:p>
            <a:pPr lvl="1"/>
            <a:r>
              <a:rPr lang="en-US" sz="2000">
                <a:solidFill>
                  <a:schemeClr val="tx1"/>
                </a:solidFill>
              </a:rPr>
              <a:t>Existing Building: 2,700 sq ft</a:t>
            </a:r>
          </a:p>
          <a:p>
            <a:pPr lvl="1"/>
            <a:r>
              <a:rPr lang="en-US" sz="2000">
                <a:solidFill>
                  <a:schemeClr val="tx1"/>
                </a:solidFill>
              </a:rPr>
              <a:t>Addition: 4,348 sq ft</a:t>
            </a:r>
          </a:p>
          <a:p>
            <a:pPr marL="457189" lvl="1" indent="0">
              <a:buNone/>
            </a:pPr>
            <a:r>
              <a:rPr lang="en-US" sz="2000">
                <a:solidFill>
                  <a:schemeClr val="tx1"/>
                </a:solidFill>
              </a:rPr>
              <a:t>Total Building: 7,048 sq ft</a:t>
            </a:r>
          </a:p>
          <a:p>
            <a:r>
              <a:rPr lang="en-US" sz="2000">
                <a:solidFill>
                  <a:schemeClr val="tx1"/>
                </a:solidFill>
              </a:rPr>
              <a:t>Total Children Served: 72</a:t>
            </a:r>
          </a:p>
          <a:p>
            <a:r>
              <a:rPr lang="en-US" sz="2000">
                <a:solidFill>
                  <a:schemeClr val="tx1"/>
                </a:solidFill>
              </a:rPr>
              <a:t>Considerations</a:t>
            </a:r>
          </a:p>
          <a:p>
            <a:pPr lvl="1"/>
            <a:r>
              <a:rPr lang="en-US" sz="2000">
                <a:solidFill>
                  <a:schemeClr val="tx1"/>
                </a:solidFill>
              </a:rPr>
              <a:t>Existing building require  substantial renovations</a:t>
            </a:r>
          </a:p>
          <a:p>
            <a:pPr lvl="1"/>
            <a:r>
              <a:rPr lang="en-US" sz="2000">
                <a:solidFill>
                  <a:schemeClr val="tx1"/>
                </a:solidFill>
              </a:rPr>
              <a:t>Small staff parking lot on site</a:t>
            </a:r>
          </a:p>
          <a:p>
            <a:pPr lvl="1"/>
            <a:r>
              <a:rPr lang="en-US" sz="2000">
                <a:solidFill>
                  <a:schemeClr val="tx1"/>
                </a:solidFill>
              </a:rPr>
              <a:t>Room for outdoor </a:t>
            </a:r>
            <a:r>
              <a:rPr lang="en-US" sz="2000" err="1">
                <a:solidFill>
                  <a:schemeClr val="tx1"/>
                </a:solidFill>
              </a:rPr>
              <a:t>playspace</a:t>
            </a:r>
            <a:r>
              <a:rPr lang="en-US" sz="2000">
                <a:solidFill>
                  <a:schemeClr val="tx1"/>
                </a:solidFill>
              </a:rPr>
              <a:t> onsite</a:t>
            </a:r>
          </a:p>
        </p:txBody>
      </p:sp>
    </p:spTree>
    <p:extLst>
      <p:ext uri="{BB962C8B-B14F-4D97-AF65-F5344CB8AC3E}">
        <p14:creationId xmlns:p14="http://schemas.microsoft.com/office/powerpoint/2010/main" val="938927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E99BA-950A-1ED6-9DB2-301BFB592C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2B795-4194-BD1E-1F89-9B3FFD551CA8}"/>
              </a:ext>
            </a:extLst>
          </p:cNvPr>
          <p:cNvSpPr>
            <a:spLocks noGrp="1"/>
          </p:cNvSpPr>
          <p:nvPr>
            <p:ph type="title"/>
          </p:nvPr>
        </p:nvSpPr>
        <p:spPr/>
        <p:txBody>
          <a:bodyPr/>
          <a:lstStyle/>
          <a:p>
            <a:r>
              <a:rPr lang="en-US"/>
              <a:t>Development Scenario C:</a:t>
            </a:r>
            <a:br>
              <a:rPr lang="en-US"/>
            </a:br>
            <a:r>
              <a:rPr lang="en-US"/>
              <a:t>Oxford School Site Layout 1</a:t>
            </a:r>
          </a:p>
        </p:txBody>
      </p:sp>
      <p:pic>
        <p:nvPicPr>
          <p:cNvPr id="5" name="Picture 4">
            <a:extLst>
              <a:ext uri="{FF2B5EF4-FFF2-40B4-BE49-F238E27FC236}">
                <a16:creationId xmlns:a16="http://schemas.microsoft.com/office/drawing/2014/main" id="{B3ABA2AA-DE64-0922-73D2-81B114B21F19}"/>
              </a:ext>
            </a:extLst>
          </p:cNvPr>
          <p:cNvPicPr>
            <a:picLocks noChangeAspect="1"/>
          </p:cNvPicPr>
          <p:nvPr/>
        </p:nvPicPr>
        <p:blipFill>
          <a:blip r:embed="rId3" cstate="print">
            <a:extLst>
              <a:ext uri="{28A0092B-C50C-407E-A947-70E740481C1C}">
                <a14:useLocalDpi xmlns:a14="http://schemas.microsoft.com/office/drawing/2010/main" val="0"/>
              </a:ext>
            </a:extLst>
          </a:blip>
          <a:srcRect l="9521" t="17942" b="2381"/>
          <a:stretch/>
        </p:blipFill>
        <p:spPr>
          <a:xfrm>
            <a:off x="265370" y="1584435"/>
            <a:ext cx="4738828" cy="3223889"/>
          </a:xfrm>
          <a:prstGeom prst="rect">
            <a:avLst/>
          </a:prstGeom>
        </p:spPr>
      </p:pic>
      <p:sp>
        <p:nvSpPr>
          <p:cNvPr id="8" name="Text Placeholder 2">
            <a:extLst>
              <a:ext uri="{FF2B5EF4-FFF2-40B4-BE49-F238E27FC236}">
                <a16:creationId xmlns:a16="http://schemas.microsoft.com/office/drawing/2014/main" id="{8E43C7D8-44B2-6B29-26EC-08BC74EF869A}"/>
              </a:ext>
            </a:extLst>
          </p:cNvPr>
          <p:cNvSpPr>
            <a:spLocks noGrp="1"/>
          </p:cNvSpPr>
          <p:nvPr>
            <p:ph type="body" sz="quarter" idx="12"/>
          </p:nvPr>
        </p:nvSpPr>
        <p:spPr>
          <a:xfrm>
            <a:off x="4952234" y="1559707"/>
            <a:ext cx="4370741" cy="2971800"/>
          </a:xfrm>
        </p:spPr>
        <p:txBody>
          <a:bodyPr/>
          <a:lstStyle/>
          <a:p>
            <a:r>
              <a:rPr lang="en-US" sz="2000" u="sng">
                <a:solidFill>
                  <a:schemeClr val="tx1"/>
                </a:solidFill>
              </a:rPr>
              <a:t>Site Considerations:</a:t>
            </a:r>
          </a:p>
          <a:p>
            <a:pPr lvl="1">
              <a:buFontTx/>
              <a:buChar char="-"/>
            </a:pPr>
            <a:r>
              <a:rPr lang="en-US" sz="2000">
                <a:solidFill>
                  <a:schemeClr val="tx1"/>
                </a:solidFill>
              </a:rPr>
              <a:t>Large open site would allow for future growth potential</a:t>
            </a:r>
          </a:p>
          <a:p>
            <a:pPr lvl="1">
              <a:buFontTx/>
              <a:buChar char="-"/>
            </a:pPr>
            <a:r>
              <a:rPr lang="en-US" sz="2000">
                <a:solidFill>
                  <a:schemeClr val="tx1"/>
                </a:solidFill>
              </a:rPr>
              <a:t>Existing parking lot on site to remain</a:t>
            </a:r>
          </a:p>
          <a:p>
            <a:pPr lvl="1">
              <a:buFontTx/>
              <a:buChar char="-"/>
            </a:pPr>
            <a:r>
              <a:rPr lang="en-US" sz="2000">
                <a:solidFill>
                  <a:schemeClr val="tx1"/>
                </a:solidFill>
              </a:rPr>
              <a:t>Adjacent to community park</a:t>
            </a:r>
          </a:p>
          <a:p>
            <a:pPr lvl="1">
              <a:buFontTx/>
              <a:buChar char="-"/>
            </a:pPr>
            <a:r>
              <a:rPr lang="en-US" sz="2000">
                <a:solidFill>
                  <a:schemeClr val="tx1"/>
                </a:solidFill>
              </a:rPr>
              <a:t>In residential community</a:t>
            </a:r>
          </a:p>
        </p:txBody>
      </p:sp>
    </p:spTree>
    <p:extLst>
      <p:ext uri="{BB962C8B-B14F-4D97-AF65-F5344CB8AC3E}">
        <p14:creationId xmlns:p14="http://schemas.microsoft.com/office/powerpoint/2010/main" val="3377670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65A59-6AC0-056E-0157-6DB0F42EDC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B8A217-9B12-2528-6F1A-29F7C02DEC69}"/>
              </a:ext>
            </a:extLst>
          </p:cNvPr>
          <p:cNvSpPr>
            <a:spLocks noGrp="1"/>
          </p:cNvSpPr>
          <p:nvPr>
            <p:ph type="title"/>
          </p:nvPr>
        </p:nvSpPr>
        <p:spPr/>
        <p:txBody>
          <a:bodyPr/>
          <a:lstStyle/>
          <a:p>
            <a:r>
              <a:rPr lang="en-US"/>
              <a:t>Development Scenario C:</a:t>
            </a:r>
            <a:br>
              <a:rPr lang="en-US"/>
            </a:br>
            <a:r>
              <a:rPr lang="en-US"/>
              <a:t>Oxford School Site Layout 1</a:t>
            </a:r>
          </a:p>
        </p:txBody>
      </p:sp>
      <p:pic>
        <p:nvPicPr>
          <p:cNvPr id="7" name="Picture 6" descr="A diagram of a building&#10;&#10;AI-generated content may be incorrect.">
            <a:extLst>
              <a:ext uri="{FF2B5EF4-FFF2-40B4-BE49-F238E27FC236}">
                <a16:creationId xmlns:a16="http://schemas.microsoft.com/office/drawing/2014/main" id="{4CC11F67-49E7-1B87-8B0B-2B498AEDE91F}"/>
              </a:ext>
            </a:extLst>
          </p:cNvPr>
          <p:cNvPicPr>
            <a:picLocks noChangeAspect="1"/>
          </p:cNvPicPr>
          <p:nvPr/>
        </p:nvPicPr>
        <p:blipFill>
          <a:blip r:embed="rId3" cstate="print">
            <a:extLst>
              <a:ext uri="{28A0092B-C50C-407E-A947-70E740481C1C}">
                <a14:useLocalDpi xmlns:a14="http://schemas.microsoft.com/office/drawing/2010/main" val="0"/>
              </a:ext>
            </a:extLst>
          </a:blip>
          <a:srcRect l="6184" t="29236" r="40248" b="23403"/>
          <a:stretch/>
        </p:blipFill>
        <p:spPr>
          <a:xfrm>
            <a:off x="314326" y="1453753"/>
            <a:ext cx="4934075" cy="2823020"/>
          </a:xfrm>
          <a:prstGeom prst="rect">
            <a:avLst/>
          </a:prstGeom>
        </p:spPr>
      </p:pic>
      <p:sp>
        <p:nvSpPr>
          <p:cNvPr id="3" name="Text Placeholder 2">
            <a:extLst>
              <a:ext uri="{FF2B5EF4-FFF2-40B4-BE49-F238E27FC236}">
                <a16:creationId xmlns:a16="http://schemas.microsoft.com/office/drawing/2014/main" id="{6E55B789-9193-4B58-6CC9-01B96DDF1782}"/>
              </a:ext>
            </a:extLst>
          </p:cNvPr>
          <p:cNvSpPr>
            <a:spLocks noGrp="1"/>
          </p:cNvSpPr>
          <p:nvPr>
            <p:ph type="body" sz="quarter" idx="12"/>
          </p:nvPr>
        </p:nvSpPr>
        <p:spPr>
          <a:xfrm>
            <a:off x="5307196" y="1534973"/>
            <a:ext cx="4370741" cy="2971800"/>
          </a:xfrm>
        </p:spPr>
        <p:txBody>
          <a:bodyPr/>
          <a:lstStyle/>
          <a:p>
            <a:r>
              <a:rPr lang="en-US" sz="2000">
                <a:solidFill>
                  <a:schemeClr val="tx1"/>
                </a:solidFill>
              </a:rPr>
              <a:t>Building Data: </a:t>
            </a:r>
          </a:p>
          <a:p>
            <a:pPr lvl="1"/>
            <a:r>
              <a:rPr lang="en-US" sz="2000">
                <a:solidFill>
                  <a:schemeClr val="tx1"/>
                </a:solidFill>
              </a:rPr>
              <a:t>Building Sq ft: 12,673 sq ft</a:t>
            </a:r>
          </a:p>
          <a:p>
            <a:r>
              <a:rPr lang="en-US" sz="2000">
                <a:solidFill>
                  <a:schemeClr val="tx1"/>
                </a:solidFill>
              </a:rPr>
              <a:t>Total Children Served: 108</a:t>
            </a:r>
          </a:p>
          <a:p>
            <a:r>
              <a:rPr lang="en-US" sz="2000">
                <a:solidFill>
                  <a:schemeClr val="tx1"/>
                </a:solidFill>
              </a:rPr>
              <a:t>Considerations</a:t>
            </a:r>
          </a:p>
          <a:p>
            <a:pPr lvl="1"/>
            <a:r>
              <a:rPr lang="en-US" sz="2000">
                <a:solidFill>
                  <a:schemeClr val="tx1"/>
                </a:solidFill>
              </a:rPr>
              <a:t>New Construction only</a:t>
            </a:r>
          </a:p>
          <a:p>
            <a:pPr lvl="1"/>
            <a:r>
              <a:rPr lang="en-US" sz="2000">
                <a:solidFill>
                  <a:schemeClr val="tx1"/>
                </a:solidFill>
              </a:rPr>
              <a:t>Efficient building layout</a:t>
            </a:r>
          </a:p>
        </p:txBody>
      </p:sp>
    </p:spTree>
    <p:extLst>
      <p:ext uri="{BB962C8B-B14F-4D97-AF65-F5344CB8AC3E}">
        <p14:creationId xmlns:p14="http://schemas.microsoft.com/office/powerpoint/2010/main" val="4287522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B76A4-816E-0F91-47DC-2BE2B786256C}"/>
              </a:ext>
            </a:extLst>
          </p:cNvPr>
          <p:cNvSpPr>
            <a:spLocks noGrp="1"/>
          </p:cNvSpPr>
          <p:nvPr>
            <p:ph type="title"/>
          </p:nvPr>
        </p:nvSpPr>
        <p:spPr/>
        <p:txBody>
          <a:bodyPr/>
          <a:lstStyle/>
          <a:p>
            <a:r>
              <a:rPr lang="en-US"/>
              <a:t>Early Childcare Feasibility Study:</a:t>
            </a:r>
            <a:br>
              <a:rPr lang="en-US"/>
            </a:br>
            <a:r>
              <a:rPr lang="en-US" sz="3000"/>
              <a:t>Project Intent</a:t>
            </a:r>
          </a:p>
        </p:txBody>
      </p:sp>
      <p:sp>
        <p:nvSpPr>
          <p:cNvPr id="3" name="Text Placeholder 2">
            <a:extLst>
              <a:ext uri="{FF2B5EF4-FFF2-40B4-BE49-F238E27FC236}">
                <a16:creationId xmlns:a16="http://schemas.microsoft.com/office/drawing/2014/main" id="{063B5C4D-F30A-CE11-13D6-4AABCCE39387}"/>
              </a:ext>
            </a:extLst>
          </p:cNvPr>
          <p:cNvSpPr>
            <a:spLocks noGrp="1"/>
          </p:cNvSpPr>
          <p:nvPr>
            <p:ph type="body" sz="quarter" idx="12"/>
          </p:nvPr>
        </p:nvSpPr>
        <p:spPr>
          <a:xfrm>
            <a:off x="365760" y="1571756"/>
            <a:ext cx="8382000" cy="2971800"/>
          </a:xfrm>
        </p:spPr>
        <p:txBody>
          <a:bodyPr/>
          <a:lstStyle/>
          <a:p>
            <a:pPr marL="0" indent="0">
              <a:spcAft>
                <a:spcPts val="1200"/>
              </a:spcAft>
              <a:buNone/>
            </a:pPr>
            <a:r>
              <a:rPr lang="en-US" sz="2400">
                <a:solidFill>
                  <a:schemeClr val="tx1"/>
                </a:solidFill>
              </a:rPr>
              <a:t>To explore:</a:t>
            </a:r>
          </a:p>
          <a:p>
            <a:pPr>
              <a:spcAft>
                <a:spcPts val="1200"/>
              </a:spcAft>
            </a:pPr>
            <a:r>
              <a:rPr lang="en-US" sz="2000">
                <a:solidFill>
                  <a:schemeClr val="tx1"/>
                </a:solidFill>
              </a:rPr>
              <a:t>Where early childcare education is most needed in Benton County</a:t>
            </a:r>
          </a:p>
          <a:p>
            <a:pPr>
              <a:spcAft>
                <a:spcPts val="1200"/>
              </a:spcAft>
            </a:pPr>
            <a:r>
              <a:rPr lang="en-US" sz="2000">
                <a:solidFill>
                  <a:schemeClr val="tx1"/>
                </a:solidFill>
              </a:rPr>
              <a:t>How demographic and economic patterns shape that need</a:t>
            </a:r>
          </a:p>
          <a:p>
            <a:pPr>
              <a:spcAft>
                <a:spcPts val="1200"/>
              </a:spcAft>
            </a:pPr>
            <a:r>
              <a:rPr lang="en-US" sz="2000">
                <a:solidFill>
                  <a:schemeClr val="tx1"/>
                </a:solidFill>
              </a:rPr>
              <a:t>What opportunities currently exist to expand early childcare access in the county</a:t>
            </a:r>
          </a:p>
        </p:txBody>
      </p:sp>
    </p:spTree>
    <p:extLst>
      <p:ext uri="{BB962C8B-B14F-4D97-AF65-F5344CB8AC3E}">
        <p14:creationId xmlns:p14="http://schemas.microsoft.com/office/powerpoint/2010/main" val="2461412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DA7FB-5D7D-8FD2-EFFC-15DE866EC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82FF70-DFB5-C526-EA8B-043475D24217}"/>
              </a:ext>
            </a:extLst>
          </p:cNvPr>
          <p:cNvSpPr>
            <a:spLocks noGrp="1"/>
          </p:cNvSpPr>
          <p:nvPr>
            <p:ph type="title"/>
          </p:nvPr>
        </p:nvSpPr>
        <p:spPr/>
        <p:txBody>
          <a:bodyPr/>
          <a:lstStyle/>
          <a:p>
            <a:r>
              <a:rPr lang="en-US"/>
              <a:t>Development Scenario C:</a:t>
            </a:r>
            <a:br>
              <a:rPr lang="en-US"/>
            </a:br>
            <a:r>
              <a:rPr lang="en-US"/>
              <a:t>Oxford School Site Layout 2</a:t>
            </a:r>
          </a:p>
        </p:txBody>
      </p:sp>
      <p:pic>
        <p:nvPicPr>
          <p:cNvPr id="5" name="Picture 4">
            <a:extLst>
              <a:ext uri="{FF2B5EF4-FFF2-40B4-BE49-F238E27FC236}">
                <a16:creationId xmlns:a16="http://schemas.microsoft.com/office/drawing/2014/main" id="{5CFE9A52-880B-5485-DAFD-D0EEDFD713BB}"/>
              </a:ext>
            </a:extLst>
          </p:cNvPr>
          <p:cNvPicPr>
            <a:picLocks noChangeAspect="1"/>
          </p:cNvPicPr>
          <p:nvPr/>
        </p:nvPicPr>
        <p:blipFill>
          <a:blip r:embed="rId3" cstate="print">
            <a:extLst>
              <a:ext uri="{28A0092B-C50C-407E-A947-70E740481C1C}">
                <a14:useLocalDpi xmlns:a14="http://schemas.microsoft.com/office/drawing/2010/main" val="0"/>
              </a:ext>
            </a:extLst>
          </a:blip>
          <a:srcRect l="9788" t="18080" b="2572"/>
          <a:stretch/>
        </p:blipFill>
        <p:spPr>
          <a:xfrm>
            <a:off x="289330" y="1459437"/>
            <a:ext cx="4949514" cy="3368189"/>
          </a:xfrm>
          <a:prstGeom prst="rect">
            <a:avLst/>
          </a:prstGeom>
        </p:spPr>
      </p:pic>
      <p:sp>
        <p:nvSpPr>
          <p:cNvPr id="7" name="Text Placeholder 2">
            <a:extLst>
              <a:ext uri="{FF2B5EF4-FFF2-40B4-BE49-F238E27FC236}">
                <a16:creationId xmlns:a16="http://schemas.microsoft.com/office/drawing/2014/main" id="{0069EE1D-86B7-E748-068B-18FAFE11918E}"/>
              </a:ext>
            </a:extLst>
          </p:cNvPr>
          <p:cNvSpPr>
            <a:spLocks noGrp="1"/>
          </p:cNvSpPr>
          <p:nvPr>
            <p:ph type="body" sz="quarter" idx="12"/>
          </p:nvPr>
        </p:nvSpPr>
        <p:spPr>
          <a:xfrm>
            <a:off x="5199793" y="1385749"/>
            <a:ext cx="3762443" cy="2971800"/>
          </a:xfrm>
        </p:spPr>
        <p:txBody>
          <a:bodyPr/>
          <a:lstStyle/>
          <a:p>
            <a:r>
              <a:rPr lang="en-US" sz="2000" u="sng">
                <a:solidFill>
                  <a:schemeClr val="tx1"/>
                </a:solidFill>
              </a:rPr>
              <a:t>Site Considerations:</a:t>
            </a:r>
          </a:p>
          <a:p>
            <a:pPr lvl="1">
              <a:buFontTx/>
              <a:buChar char="-"/>
            </a:pPr>
            <a:r>
              <a:rPr lang="en-US" sz="2000">
                <a:solidFill>
                  <a:schemeClr val="tx1"/>
                </a:solidFill>
              </a:rPr>
              <a:t>Large open site would allow for future growth potential</a:t>
            </a:r>
          </a:p>
          <a:p>
            <a:pPr lvl="1">
              <a:buFontTx/>
              <a:buChar char="-"/>
            </a:pPr>
            <a:r>
              <a:rPr lang="en-US" sz="2000">
                <a:solidFill>
                  <a:schemeClr val="tx1"/>
                </a:solidFill>
              </a:rPr>
              <a:t>Existing parking lot on site to be enlarged.</a:t>
            </a:r>
          </a:p>
          <a:p>
            <a:pPr lvl="1">
              <a:buFontTx/>
              <a:buChar char="-"/>
            </a:pPr>
            <a:r>
              <a:rPr lang="en-US" sz="2000">
                <a:solidFill>
                  <a:schemeClr val="tx1"/>
                </a:solidFill>
              </a:rPr>
              <a:t>Adjacent to community park</a:t>
            </a:r>
          </a:p>
          <a:p>
            <a:pPr lvl="1">
              <a:buFontTx/>
              <a:buChar char="-"/>
            </a:pPr>
            <a:r>
              <a:rPr lang="en-US" sz="2000">
                <a:solidFill>
                  <a:schemeClr val="tx1"/>
                </a:solidFill>
              </a:rPr>
              <a:t>In residential community</a:t>
            </a:r>
          </a:p>
        </p:txBody>
      </p:sp>
    </p:spTree>
    <p:extLst>
      <p:ext uri="{BB962C8B-B14F-4D97-AF65-F5344CB8AC3E}">
        <p14:creationId xmlns:p14="http://schemas.microsoft.com/office/powerpoint/2010/main" val="2079332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16CD3-2040-B01E-B38B-2DA0E4E5D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F7E88-E021-654C-3CB5-651FD276ACCD}"/>
              </a:ext>
            </a:extLst>
          </p:cNvPr>
          <p:cNvSpPr>
            <a:spLocks noGrp="1"/>
          </p:cNvSpPr>
          <p:nvPr>
            <p:ph type="title"/>
          </p:nvPr>
        </p:nvSpPr>
        <p:spPr/>
        <p:txBody>
          <a:bodyPr/>
          <a:lstStyle/>
          <a:p>
            <a:r>
              <a:rPr lang="en-US"/>
              <a:t>Development Scenario C:</a:t>
            </a:r>
            <a:br>
              <a:rPr lang="en-US"/>
            </a:br>
            <a:r>
              <a:rPr lang="en-US"/>
              <a:t>Oxford School Site Layout 2</a:t>
            </a:r>
          </a:p>
        </p:txBody>
      </p:sp>
      <p:pic>
        <p:nvPicPr>
          <p:cNvPr id="4" name="Picture 3" descr="A diagram of a building&#10;&#10;AI-generated content may be incorrect.">
            <a:extLst>
              <a:ext uri="{FF2B5EF4-FFF2-40B4-BE49-F238E27FC236}">
                <a16:creationId xmlns:a16="http://schemas.microsoft.com/office/drawing/2014/main" id="{ABF7A6EC-9BC5-C290-C2BE-05595DF68D3B}"/>
              </a:ext>
            </a:extLst>
          </p:cNvPr>
          <p:cNvPicPr>
            <a:picLocks noChangeAspect="1"/>
          </p:cNvPicPr>
          <p:nvPr/>
        </p:nvPicPr>
        <p:blipFill>
          <a:blip r:embed="rId3" cstate="print">
            <a:extLst>
              <a:ext uri="{28A0092B-C50C-407E-A947-70E740481C1C}">
                <a14:useLocalDpi xmlns:a14="http://schemas.microsoft.com/office/drawing/2010/main" val="0"/>
              </a:ext>
            </a:extLst>
          </a:blip>
          <a:srcRect l="7523" r="43352" b="2894"/>
          <a:stretch/>
        </p:blipFill>
        <p:spPr>
          <a:xfrm>
            <a:off x="720263" y="1304946"/>
            <a:ext cx="2970651" cy="3800006"/>
          </a:xfrm>
          <a:prstGeom prst="rect">
            <a:avLst/>
          </a:prstGeom>
        </p:spPr>
      </p:pic>
      <p:sp>
        <p:nvSpPr>
          <p:cNvPr id="5" name="Text Placeholder 2">
            <a:extLst>
              <a:ext uri="{FF2B5EF4-FFF2-40B4-BE49-F238E27FC236}">
                <a16:creationId xmlns:a16="http://schemas.microsoft.com/office/drawing/2014/main" id="{9857F7B1-CABA-3D75-EF5A-E9B8437BBC59}"/>
              </a:ext>
            </a:extLst>
          </p:cNvPr>
          <p:cNvSpPr>
            <a:spLocks noGrp="1"/>
          </p:cNvSpPr>
          <p:nvPr>
            <p:ph type="body" sz="quarter" idx="12"/>
          </p:nvPr>
        </p:nvSpPr>
        <p:spPr>
          <a:xfrm>
            <a:off x="4259580" y="1483279"/>
            <a:ext cx="4370741" cy="2971800"/>
          </a:xfrm>
        </p:spPr>
        <p:txBody>
          <a:bodyPr/>
          <a:lstStyle/>
          <a:p>
            <a:r>
              <a:rPr lang="en-US" sz="2000">
                <a:solidFill>
                  <a:schemeClr val="tx1"/>
                </a:solidFill>
              </a:rPr>
              <a:t>Building Data: </a:t>
            </a:r>
          </a:p>
          <a:p>
            <a:pPr lvl="1"/>
            <a:r>
              <a:rPr lang="en-US" sz="2000">
                <a:solidFill>
                  <a:schemeClr val="tx1"/>
                </a:solidFill>
              </a:rPr>
              <a:t>Building Sq ft: 19,810</a:t>
            </a:r>
          </a:p>
          <a:p>
            <a:r>
              <a:rPr lang="en-US" sz="2000">
                <a:solidFill>
                  <a:schemeClr val="tx1"/>
                </a:solidFill>
              </a:rPr>
              <a:t>Total Children Served: 116</a:t>
            </a:r>
          </a:p>
          <a:p>
            <a:r>
              <a:rPr lang="en-US" sz="2000">
                <a:solidFill>
                  <a:schemeClr val="tx1"/>
                </a:solidFill>
              </a:rPr>
              <a:t>Considerations</a:t>
            </a:r>
          </a:p>
          <a:p>
            <a:pPr lvl="1"/>
            <a:r>
              <a:rPr lang="en-US" sz="2000">
                <a:solidFill>
                  <a:schemeClr val="tx1"/>
                </a:solidFill>
              </a:rPr>
              <a:t>New Construction only</a:t>
            </a:r>
          </a:p>
          <a:p>
            <a:pPr lvl="1"/>
            <a:r>
              <a:rPr lang="en-US" sz="2000">
                <a:solidFill>
                  <a:schemeClr val="tx1"/>
                </a:solidFill>
              </a:rPr>
              <a:t>Rec Space provides opportunity to serve the community and indoor </a:t>
            </a:r>
            <a:r>
              <a:rPr lang="en-US" sz="2000" err="1">
                <a:solidFill>
                  <a:schemeClr val="tx1"/>
                </a:solidFill>
              </a:rPr>
              <a:t>playspace</a:t>
            </a:r>
            <a:r>
              <a:rPr lang="en-US" sz="2000">
                <a:solidFill>
                  <a:schemeClr val="tx1"/>
                </a:solidFill>
              </a:rPr>
              <a:t> for the childcare</a:t>
            </a:r>
          </a:p>
        </p:txBody>
      </p:sp>
    </p:spTree>
    <p:extLst>
      <p:ext uri="{BB962C8B-B14F-4D97-AF65-F5344CB8AC3E}">
        <p14:creationId xmlns:p14="http://schemas.microsoft.com/office/powerpoint/2010/main" val="2184795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6C88E-28BC-0F9A-BE60-CBDA7AC1B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AF99F4-9273-04C2-A266-9F1205B56304}"/>
              </a:ext>
            </a:extLst>
          </p:cNvPr>
          <p:cNvSpPr>
            <a:spLocks noGrp="1"/>
          </p:cNvSpPr>
          <p:nvPr>
            <p:ph type="title"/>
          </p:nvPr>
        </p:nvSpPr>
        <p:spPr>
          <a:xfrm>
            <a:off x="533400" y="3105150"/>
            <a:ext cx="8229600" cy="1647825"/>
          </a:xfrm>
        </p:spPr>
        <p:txBody>
          <a:bodyPr/>
          <a:lstStyle/>
          <a:p>
            <a:r>
              <a:rPr lang="en-US" sz="4000"/>
              <a:t>Scenarios Comparisons</a:t>
            </a:r>
            <a:br>
              <a:rPr lang="en-US" sz="2500"/>
            </a:br>
            <a:br>
              <a:rPr lang="en-US" sz="4500"/>
            </a:br>
            <a:endParaRPr lang="en-US" sz="4500"/>
          </a:p>
        </p:txBody>
      </p:sp>
    </p:spTree>
    <p:extLst>
      <p:ext uri="{BB962C8B-B14F-4D97-AF65-F5344CB8AC3E}">
        <p14:creationId xmlns:p14="http://schemas.microsoft.com/office/powerpoint/2010/main" val="525574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9C83B-0C7E-DBA2-559E-68415D1B0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8BBF6-69B1-85D2-522E-B77337087506}"/>
              </a:ext>
            </a:extLst>
          </p:cNvPr>
          <p:cNvSpPr>
            <a:spLocks noGrp="1"/>
          </p:cNvSpPr>
          <p:nvPr>
            <p:ph type="title"/>
          </p:nvPr>
        </p:nvSpPr>
        <p:spPr/>
        <p:txBody>
          <a:bodyPr/>
          <a:lstStyle/>
          <a:p>
            <a:r>
              <a:rPr lang="en-US"/>
              <a:t>Scenario Comparisons:</a:t>
            </a:r>
            <a:br>
              <a:rPr lang="en-US"/>
            </a:br>
            <a:r>
              <a:rPr lang="en-US" sz="3000"/>
              <a:t>Site Assumptions</a:t>
            </a:r>
          </a:p>
        </p:txBody>
      </p:sp>
      <p:sp>
        <p:nvSpPr>
          <p:cNvPr id="7" name="Text Placeholder 2">
            <a:extLst>
              <a:ext uri="{FF2B5EF4-FFF2-40B4-BE49-F238E27FC236}">
                <a16:creationId xmlns:a16="http://schemas.microsoft.com/office/drawing/2014/main" id="{7B995600-42F8-BDCC-7EB5-AD8CF4B1948E}"/>
              </a:ext>
            </a:extLst>
          </p:cNvPr>
          <p:cNvSpPr>
            <a:spLocks noGrp="1"/>
          </p:cNvSpPr>
          <p:nvPr>
            <p:ph type="body" sz="quarter" idx="12"/>
          </p:nvPr>
        </p:nvSpPr>
        <p:spPr>
          <a:xfrm>
            <a:off x="190182" y="1276350"/>
            <a:ext cx="8321675" cy="2971800"/>
          </a:xfrm>
        </p:spPr>
        <p:txBody>
          <a:bodyPr/>
          <a:lstStyle/>
          <a:p>
            <a:r>
              <a:rPr lang="en-US">
                <a:solidFill>
                  <a:schemeClr val="tx1"/>
                </a:solidFill>
              </a:rPr>
              <a:t>How much space is needed for the childcare center?</a:t>
            </a:r>
          </a:p>
        </p:txBody>
      </p:sp>
      <p:pic>
        <p:nvPicPr>
          <p:cNvPr id="6" name="Picture 5" descr="A screenshot of a table&#10;&#10;AI-generated content may be incorrect.">
            <a:extLst>
              <a:ext uri="{FF2B5EF4-FFF2-40B4-BE49-F238E27FC236}">
                <a16:creationId xmlns:a16="http://schemas.microsoft.com/office/drawing/2014/main" id="{F814CE82-97D2-BDF7-33DD-738DC0897096}"/>
              </a:ext>
            </a:extLst>
          </p:cNvPr>
          <p:cNvPicPr>
            <a:picLocks noChangeAspect="1"/>
          </p:cNvPicPr>
          <p:nvPr/>
        </p:nvPicPr>
        <p:blipFill>
          <a:blip r:embed="rId3"/>
          <a:srcRect l="-37" b="17380"/>
          <a:stretch>
            <a:fillRect/>
          </a:stretch>
        </p:blipFill>
        <p:spPr>
          <a:xfrm>
            <a:off x="189861" y="1870428"/>
            <a:ext cx="8761066" cy="2537092"/>
          </a:xfrm>
          <a:prstGeom prst="rect">
            <a:avLst/>
          </a:prstGeom>
        </p:spPr>
      </p:pic>
    </p:spTree>
    <p:extLst>
      <p:ext uri="{BB962C8B-B14F-4D97-AF65-F5344CB8AC3E}">
        <p14:creationId xmlns:p14="http://schemas.microsoft.com/office/powerpoint/2010/main" val="1081527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000F5-AD0A-46F7-E3E3-30B8D8877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34549A-0030-335F-BB17-4ECCD9BF0F10}"/>
              </a:ext>
            </a:extLst>
          </p:cNvPr>
          <p:cNvSpPr>
            <a:spLocks noGrp="1"/>
          </p:cNvSpPr>
          <p:nvPr>
            <p:ph type="title"/>
          </p:nvPr>
        </p:nvSpPr>
        <p:spPr/>
        <p:txBody>
          <a:bodyPr/>
          <a:lstStyle/>
          <a:p>
            <a:r>
              <a:rPr lang="en-US"/>
              <a:t>Scenario Comparisons:</a:t>
            </a:r>
            <a:br>
              <a:rPr lang="en-US"/>
            </a:br>
            <a:r>
              <a:rPr lang="en-US" sz="3000"/>
              <a:t>Development Costs</a:t>
            </a:r>
          </a:p>
        </p:txBody>
      </p:sp>
      <p:sp>
        <p:nvSpPr>
          <p:cNvPr id="7" name="Text Placeholder 2">
            <a:extLst>
              <a:ext uri="{FF2B5EF4-FFF2-40B4-BE49-F238E27FC236}">
                <a16:creationId xmlns:a16="http://schemas.microsoft.com/office/drawing/2014/main" id="{B9636CFB-AE04-1A57-878A-D4924D06D05A}"/>
              </a:ext>
            </a:extLst>
          </p:cNvPr>
          <p:cNvSpPr>
            <a:spLocks noGrp="1"/>
          </p:cNvSpPr>
          <p:nvPr>
            <p:ph type="body" sz="quarter" idx="12"/>
          </p:nvPr>
        </p:nvSpPr>
        <p:spPr>
          <a:xfrm>
            <a:off x="190182" y="1276350"/>
            <a:ext cx="8321675" cy="2971800"/>
          </a:xfrm>
        </p:spPr>
        <p:txBody>
          <a:bodyPr vert="horz" lIns="91440" tIns="45720" rIns="91440" bIns="45720" rtlCol="0" anchor="t">
            <a:noAutofit/>
          </a:bodyPr>
          <a:lstStyle/>
          <a:p>
            <a:r>
              <a:rPr lang="en-US">
                <a:solidFill>
                  <a:schemeClr val="tx1"/>
                </a:solidFill>
                <a:latin typeface="Calibri"/>
                <a:ea typeface="Calibri"/>
                <a:cs typeface="Calibri"/>
              </a:rPr>
              <a:t>How much will it cost to build?</a:t>
            </a:r>
            <a:endParaRPr lang="en-US">
              <a:solidFill>
                <a:schemeClr val="tx1"/>
              </a:solidFill>
              <a:ea typeface="Calibri"/>
              <a:cs typeface="Calibri"/>
            </a:endParaRPr>
          </a:p>
        </p:txBody>
      </p:sp>
      <p:pic>
        <p:nvPicPr>
          <p:cNvPr id="3" name="Picture 2">
            <a:extLst>
              <a:ext uri="{FF2B5EF4-FFF2-40B4-BE49-F238E27FC236}">
                <a16:creationId xmlns:a16="http://schemas.microsoft.com/office/drawing/2014/main" id="{0F88B30A-DDF7-3394-306B-EC23E03DA6C5}"/>
              </a:ext>
            </a:extLst>
          </p:cNvPr>
          <p:cNvPicPr>
            <a:picLocks noChangeAspect="1"/>
          </p:cNvPicPr>
          <p:nvPr/>
        </p:nvPicPr>
        <p:blipFill>
          <a:blip r:embed="rId3"/>
          <a:stretch>
            <a:fillRect/>
          </a:stretch>
        </p:blipFill>
        <p:spPr>
          <a:xfrm>
            <a:off x="216242" y="1876138"/>
            <a:ext cx="8719238" cy="2866313"/>
          </a:xfrm>
          <a:prstGeom prst="rect">
            <a:avLst/>
          </a:prstGeom>
        </p:spPr>
      </p:pic>
    </p:spTree>
    <p:extLst>
      <p:ext uri="{BB962C8B-B14F-4D97-AF65-F5344CB8AC3E}">
        <p14:creationId xmlns:p14="http://schemas.microsoft.com/office/powerpoint/2010/main" val="1063494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5D45D-64E4-319A-2015-453E2A13C3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5B462E-F2AB-305C-5171-2409833A54AA}"/>
              </a:ext>
            </a:extLst>
          </p:cNvPr>
          <p:cNvSpPr>
            <a:spLocks noGrp="1"/>
          </p:cNvSpPr>
          <p:nvPr>
            <p:ph type="title"/>
          </p:nvPr>
        </p:nvSpPr>
        <p:spPr/>
        <p:txBody>
          <a:bodyPr/>
          <a:lstStyle/>
          <a:p>
            <a:r>
              <a:rPr lang="en-US"/>
              <a:t>Scenario Comparisons:</a:t>
            </a:r>
            <a:br>
              <a:rPr lang="en-US"/>
            </a:br>
            <a:r>
              <a:rPr lang="en-US" sz="3000"/>
              <a:t>Development Costs</a:t>
            </a:r>
          </a:p>
        </p:txBody>
      </p:sp>
      <p:pic>
        <p:nvPicPr>
          <p:cNvPr id="9" name="Picture 8">
            <a:extLst>
              <a:ext uri="{FF2B5EF4-FFF2-40B4-BE49-F238E27FC236}">
                <a16:creationId xmlns:a16="http://schemas.microsoft.com/office/drawing/2014/main" id="{43F521F6-5531-4CB1-7115-C037D7984DA5}"/>
              </a:ext>
            </a:extLst>
          </p:cNvPr>
          <p:cNvPicPr>
            <a:picLocks noChangeAspect="1"/>
          </p:cNvPicPr>
          <p:nvPr/>
        </p:nvPicPr>
        <p:blipFill>
          <a:blip r:embed="rId3"/>
          <a:stretch>
            <a:fillRect/>
          </a:stretch>
        </p:blipFill>
        <p:spPr>
          <a:xfrm>
            <a:off x="208521" y="1286217"/>
            <a:ext cx="8726960" cy="3855590"/>
          </a:xfrm>
          <a:prstGeom prst="rect">
            <a:avLst/>
          </a:prstGeom>
        </p:spPr>
      </p:pic>
    </p:spTree>
    <p:extLst>
      <p:ext uri="{BB962C8B-B14F-4D97-AF65-F5344CB8AC3E}">
        <p14:creationId xmlns:p14="http://schemas.microsoft.com/office/powerpoint/2010/main" val="2962386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DAA38-7582-665F-2181-50D29B6F9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76368-94AD-FDCE-E41F-F9922B505A62}"/>
              </a:ext>
            </a:extLst>
          </p:cNvPr>
          <p:cNvSpPr>
            <a:spLocks noGrp="1"/>
          </p:cNvSpPr>
          <p:nvPr>
            <p:ph type="title"/>
          </p:nvPr>
        </p:nvSpPr>
        <p:spPr/>
        <p:txBody>
          <a:bodyPr/>
          <a:lstStyle/>
          <a:p>
            <a:r>
              <a:rPr lang="en-US"/>
              <a:t>Scenario Comparisons:</a:t>
            </a:r>
            <a:br>
              <a:rPr lang="en-US"/>
            </a:br>
            <a:r>
              <a:rPr lang="en-US" sz="3000"/>
              <a:t>Affordability of Care</a:t>
            </a:r>
          </a:p>
        </p:txBody>
      </p:sp>
      <p:sp>
        <p:nvSpPr>
          <p:cNvPr id="7" name="Text Placeholder 2">
            <a:extLst>
              <a:ext uri="{FF2B5EF4-FFF2-40B4-BE49-F238E27FC236}">
                <a16:creationId xmlns:a16="http://schemas.microsoft.com/office/drawing/2014/main" id="{85FBA556-75DD-D483-6C3E-01FC4154112C}"/>
              </a:ext>
            </a:extLst>
          </p:cNvPr>
          <p:cNvSpPr>
            <a:spLocks noGrp="1"/>
          </p:cNvSpPr>
          <p:nvPr>
            <p:ph type="body" sz="quarter" idx="12"/>
          </p:nvPr>
        </p:nvSpPr>
        <p:spPr>
          <a:xfrm>
            <a:off x="190182" y="1284072"/>
            <a:ext cx="4382959" cy="2964078"/>
          </a:xfrm>
        </p:spPr>
        <p:txBody>
          <a:bodyPr vert="horz" lIns="91440" tIns="45720" rIns="91440" bIns="45720" rtlCol="0" anchor="t">
            <a:noAutofit/>
          </a:bodyPr>
          <a:lstStyle/>
          <a:p>
            <a:pPr>
              <a:spcBef>
                <a:spcPts val="1400"/>
              </a:spcBef>
              <a:spcAft>
                <a:spcPts val="600"/>
              </a:spcAft>
            </a:pPr>
            <a:r>
              <a:rPr lang="en-US">
                <a:solidFill>
                  <a:schemeClr val="tx1"/>
                </a:solidFill>
                <a:latin typeface="Calibri"/>
                <a:ea typeface="Calibri"/>
                <a:cs typeface="Calibri"/>
              </a:rPr>
              <a:t>Will tuition be affordable to Benton County Residents?</a:t>
            </a:r>
            <a:endParaRPr lang="en-US"/>
          </a:p>
          <a:p>
            <a:pPr>
              <a:spcBef>
                <a:spcPts val="1400"/>
              </a:spcBef>
              <a:spcAft>
                <a:spcPts val="600"/>
              </a:spcAft>
            </a:pPr>
            <a:r>
              <a:rPr lang="en-US">
                <a:solidFill>
                  <a:schemeClr val="tx1"/>
                </a:solidFill>
                <a:latin typeface="Calibri"/>
                <a:ea typeface="Calibri"/>
                <a:cs typeface="Calibri"/>
              </a:rPr>
              <a:t>Based on Demographic Data, approx. 20% of families likely qualify for the State Childcare Assistance through the CCDF program, which subsidizes tuition for families living at or below 150% of the Federal Poverty Line (FPL). </a:t>
            </a:r>
          </a:p>
          <a:p>
            <a:pPr>
              <a:spcBef>
                <a:spcPts val="1400"/>
              </a:spcBef>
              <a:spcAft>
                <a:spcPts val="600"/>
              </a:spcAft>
            </a:pPr>
            <a:r>
              <a:rPr lang="en-US">
                <a:solidFill>
                  <a:schemeClr val="tx1"/>
                </a:solidFill>
                <a:latin typeface="Calibri"/>
                <a:ea typeface="Calibri"/>
                <a:cs typeface="Calibri"/>
              </a:rPr>
              <a:t>Consideration is also given to families living at or below 185% of FPL when additional fuds are available. </a:t>
            </a:r>
            <a:endParaRPr lang="en-US">
              <a:solidFill>
                <a:schemeClr val="tx1"/>
              </a:solidFill>
              <a:ea typeface="Calibri" panose="020F0502020204030204" pitchFamily="34" charset="0"/>
              <a:cs typeface="Calibri" panose="020F0502020204030204" pitchFamily="34" charset="0"/>
            </a:endParaRPr>
          </a:p>
        </p:txBody>
      </p:sp>
      <p:pic>
        <p:nvPicPr>
          <p:cNvPr id="5" name="Picture 4" descr="A screenshot of a data sheet&#10;&#10;AI-generated content may be incorrect.">
            <a:extLst>
              <a:ext uri="{FF2B5EF4-FFF2-40B4-BE49-F238E27FC236}">
                <a16:creationId xmlns:a16="http://schemas.microsoft.com/office/drawing/2014/main" id="{876EE38E-BC6B-6FF0-D32D-F89576F15BA0}"/>
              </a:ext>
            </a:extLst>
          </p:cNvPr>
          <p:cNvPicPr>
            <a:picLocks noChangeAspect="1"/>
          </p:cNvPicPr>
          <p:nvPr/>
        </p:nvPicPr>
        <p:blipFill>
          <a:blip r:embed="rId3"/>
          <a:stretch>
            <a:fillRect/>
          </a:stretch>
        </p:blipFill>
        <p:spPr>
          <a:xfrm>
            <a:off x="5062991" y="1336074"/>
            <a:ext cx="3505063" cy="3660689"/>
          </a:xfrm>
          <a:prstGeom prst="rect">
            <a:avLst/>
          </a:prstGeom>
          <a:ln>
            <a:solidFill>
              <a:schemeClr val="tx1"/>
            </a:solidFill>
          </a:ln>
        </p:spPr>
      </p:pic>
    </p:spTree>
    <p:extLst>
      <p:ext uri="{BB962C8B-B14F-4D97-AF65-F5344CB8AC3E}">
        <p14:creationId xmlns:p14="http://schemas.microsoft.com/office/powerpoint/2010/main" val="4177255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2FEC2-AA7D-6134-AAD7-F09FE92F65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29182-905B-C075-B628-CC09E87B24A3}"/>
              </a:ext>
            </a:extLst>
          </p:cNvPr>
          <p:cNvSpPr>
            <a:spLocks noGrp="1"/>
          </p:cNvSpPr>
          <p:nvPr>
            <p:ph type="title"/>
          </p:nvPr>
        </p:nvSpPr>
        <p:spPr/>
        <p:txBody>
          <a:bodyPr/>
          <a:lstStyle/>
          <a:p>
            <a:r>
              <a:rPr lang="en-US"/>
              <a:t>Scenario Comparisons:</a:t>
            </a:r>
            <a:br>
              <a:rPr lang="en-US"/>
            </a:br>
            <a:r>
              <a:rPr lang="en-US" sz="3000"/>
              <a:t>Affordability of Care</a:t>
            </a:r>
          </a:p>
        </p:txBody>
      </p:sp>
      <p:sp>
        <p:nvSpPr>
          <p:cNvPr id="7" name="Text Placeholder 2">
            <a:extLst>
              <a:ext uri="{FF2B5EF4-FFF2-40B4-BE49-F238E27FC236}">
                <a16:creationId xmlns:a16="http://schemas.microsoft.com/office/drawing/2014/main" id="{4F052CCE-82F6-8D0F-7981-81499AAD1552}"/>
              </a:ext>
            </a:extLst>
          </p:cNvPr>
          <p:cNvSpPr>
            <a:spLocks noGrp="1"/>
          </p:cNvSpPr>
          <p:nvPr>
            <p:ph type="body" sz="quarter" idx="12"/>
          </p:nvPr>
        </p:nvSpPr>
        <p:spPr>
          <a:xfrm>
            <a:off x="190182" y="1284072"/>
            <a:ext cx="4382959" cy="2964078"/>
          </a:xfrm>
        </p:spPr>
        <p:txBody>
          <a:bodyPr vert="horz" lIns="91440" tIns="45720" rIns="91440" bIns="45720" rtlCol="0" anchor="t">
            <a:noAutofit/>
          </a:bodyPr>
          <a:lstStyle/>
          <a:p>
            <a:pPr>
              <a:spcBef>
                <a:spcPts val="1400"/>
              </a:spcBef>
              <a:spcAft>
                <a:spcPts val="600"/>
              </a:spcAft>
            </a:pPr>
            <a:r>
              <a:rPr lang="en-US">
                <a:solidFill>
                  <a:schemeClr val="tx1"/>
                </a:solidFill>
                <a:latin typeface="Calibri"/>
                <a:ea typeface="Calibri"/>
                <a:cs typeface="Calibri"/>
              </a:rPr>
              <a:t>Consideration is also given to families living at or below 185% of FPL when additional funds are available. </a:t>
            </a:r>
            <a:endParaRPr lang="en-US">
              <a:solidFill>
                <a:schemeClr val="tx1"/>
              </a:solidFill>
            </a:endParaRPr>
          </a:p>
          <a:p>
            <a:pPr>
              <a:spcBef>
                <a:spcPts val="1400"/>
              </a:spcBef>
              <a:spcAft>
                <a:spcPts val="600"/>
              </a:spcAft>
            </a:pPr>
            <a:r>
              <a:rPr lang="en-US">
                <a:solidFill>
                  <a:schemeClr val="tx1"/>
                </a:solidFill>
                <a:latin typeface="Calibri"/>
                <a:ea typeface="Calibri"/>
                <a:cs typeface="Calibri"/>
              </a:rPr>
              <a:t>As a rule of thumb, we typically reference income guidelines for a household size of 4 to project eligibility.</a:t>
            </a:r>
            <a:endParaRPr lang="en-US">
              <a:solidFill>
                <a:schemeClr val="tx1"/>
              </a:solidFill>
              <a:ea typeface="Calibri" panose="020F0502020204030204" pitchFamily="34" charset="0"/>
              <a:cs typeface="Calibri" panose="020F0502020204030204" pitchFamily="34" charset="0"/>
            </a:endParaRPr>
          </a:p>
        </p:txBody>
      </p:sp>
      <p:pic>
        <p:nvPicPr>
          <p:cNvPr id="3" name="Picture 2" descr="A table with numbers and text&#10;&#10;AI-generated content may be incorrect.">
            <a:extLst>
              <a:ext uri="{FF2B5EF4-FFF2-40B4-BE49-F238E27FC236}">
                <a16:creationId xmlns:a16="http://schemas.microsoft.com/office/drawing/2014/main" id="{A95241A7-9290-F9F9-78BC-8A9DEC1F72AB}"/>
              </a:ext>
            </a:extLst>
          </p:cNvPr>
          <p:cNvPicPr>
            <a:picLocks noChangeAspect="1"/>
          </p:cNvPicPr>
          <p:nvPr/>
        </p:nvPicPr>
        <p:blipFill>
          <a:blip r:embed="rId3"/>
          <a:stretch>
            <a:fillRect/>
          </a:stretch>
        </p:blipFill>
        <p:spPr>
          <a:xfrm>
            <a:off x="4814887" y="1335174"/>
            <a:ext cx="3985827" cy="1816701"/>
          </a:xfrm>
          <a:prstGeom prst="rect">
            <a:avLst/>
          </a:prstGeom>
          <a:ln>
            <a:solidFill>
              <a:schemeClr val="tx1"/>
            </a:solidFill>
          </a:ln>
        </p:spPr>
      </p:pic>
      <p:sp>
        <p:nvSpPr>
          <p:cNvPr id="4" name="Rectangle 3">
            <a:extLst>
              <a:ext uri="{FF2B5EF4-FFF2-40B4-BE49-F238E27FC236}">
                <a16:creationId xmlns:a16="http://schemas.microsoft.com/office/drawing/2014/main" id="{23821705-5DF6-4D60-3550-DB73384AADCF}"/>
              </a:ext>
            </a:extLst>
          </p:cNvPr>
          <p:cNvSpPr/>
          <p:nvPr/>
        </p:nvSpPr>
        <p:spPr>
          <a:xfrm>
            <a:off x="4714580" y="2474113"/>
            <a:ext cx="4171894" cy="202260"/>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459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63AED-8610-8E4E-45C9-735340255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ED191-CAC1-8C20-2466-803868F7B47C}"/>
              </a:ext>
            </a:extLst>
          </p:cNvPr>
          <p:cNvSpPr>
            <a:spLocks noGrp="1"/>
          </p:cNvSpPr>
          <p:nvPr>
            <p:ph type="title"/>
          </p:nvPr>
        </p:nvSpPr>
        <p:spPr/>
        <p:txBody>
          <a:bodyPr/>
          <a:lstStyle/>
          <a:p>
            <a:r>
              <a:rPr lang="en-US"/>
              <a:t>Scenario Comparisons:</a:t>
            </a:r>
            <a:br>
              <a:rPr lang="en-US"/>
            </a:br>
            <a:r>
              <a:rPr lang="en-US" sz="3000"/>
              <a:t>Affordability of Care</a:t>
            </a:r>
          </a:p>
        </p:txBody>
      </p:sp>
      <p:sp>
        <p:nvSpPr>
          <p:cNvPr id="7" name="Text Placeholder 2">
            <a:extLst>
              <a:ext uri="{FF2B5EF4-FFF2-40B4-BE49-F238E27FC236}">
                <a16:creationId xmlns:a16="http://schemas.microsoft.com/office/drawing/2014/main" id="{8245C654-71BD-88AD-79F8-203C9645D306}"/>
              </a:ext>
            </a:extLst>
          </p:cNvPr>
          <p:cNvSpPr>
            <a:spLocks noGrp="1"/>
          </p:cNvSpPr>
          <p:nvPr>
            <p:ph type="body" sz="quarter" idx="12"/>
          </p:nvPr>
        </p:nvSpPr>
        <p:spPr>
          <a:xfrm>
            <a:off x="190182" y="1284072"/>
            <a:ext cx="4225951" cy="2964078"/>
          </a:xfrm>
        </p:spPr>
        <p:txBody>
          <a:bodyPr vert="horz" lIns="91440" tIns="45720" rIns="91440" bIns="45720" rtlCol="0" anchor="t">
            <a:noAutofit/>
          </a:bodyPr>
          <a:lstStyle/>
          <a:p>
            <a:pPr>
              <a:spcBef>
                <a:spcPts val="1400"/>
              </a:spcBef>
              <a:spcAft>
                <a:spcPts val="600"/>
              </a:spcAft>
            </a:pPr>
            <a:r>
              <a:rPr lang="en-US">
                <a:solidFill>
                  <a:schemeClr val="tx1"/>
                </a:solidFill>
                <a:latin typeface="Calibri"/>
                <a:ea typeface="Calibri"/>
                <a:cs typeface="Calibri"/>
              </a:rPr>
              <a:t>Reimbursement rates for Benton County providers is shown in the table to the right. Rates are determined based on estimated cost of care for each county.</a:t>
            </a:r>
          </a:p>
          <a:p>
            <a:pPr>
              <a:spcBef>
                <a:spcPts val="1400"/>
              </a:spcBef>
              <a:spcAft>
                <a:spcPts val="600"/>
              </a:spcAft>
            </a:pPr>
            <a:r>
              <a:rPr lang="en-US">
                <a:solidFill>
                  <a:schemeClr val="tx1"/>
                </a:solidFill>
                <a:latin typeface="Calibri"/>
                <a:ea typeface="Calibri"/>
                <a:cs typeface="Calibri"/>
              </a:rPr>
              <a:t>Keep in mind that although providers are reimbursed at higher rates for infant care than for other age groups, it requires greater staff capacity and therefore significantly higher payroll expenses.</a:t>
            </a:r>
            <a:endParaRPr lang="en-US">
              <a:solidFill>
                <a:schemeClr val="tx1"/>
              </a:solidFill>
              <a:ea typeface="Calibri"/>
              <a:cs typeface="Calibri"/>
            </a:endParaRPr>
          </a:p>
        </p:txBody>
      </p:sp>
      <p:pic>
        <p:nvPicPr>
          <p:cNvPr id="3" name="Picture 2" descr="A close-up of a document&#10;&#10;AI-generated content may be incorrect.">
            <a:extLst>
              <a:ext uri="{FF2B5EF4-FFF2-40B4-BE49-F238E27FC236}">
                <a16:creationId xmlns:a16="http://schemas.microsoft.com/office/drawing/2014/main" id="{FA86A351-374D-A88A-2ED2-1094162CDD58}"/>
              </a:ext>
            </a:extLst>
          </p:cNvPr>
          <p:cNvPicPr>
            <a:picLocks noChangeAspect="1"/>
          </p:cNvPicPr>
          <p:nvPr/>
        </p:nvPicPr>
        <p:blipFill>
          <a:blip r:embed="rId3"/>
          <a:stretch>
            <a:fillRect/>
          </a:stretch>
        </p:blipFill>
        <p:spPr>
          <a:xfrm>
            <a:off x="4896126" y="1284160"/>
            <a:ext cx="3815967" cy="1496682"/>
          </a:xfrm>
          <a:prstGeom prst="rect">
            <a:avLst/>
          </a:prstGeom>
          <a:ln>
            <a:solidFill>
              <a:schemeClr val="tx1"/>
            </a:solidFill>
          </a:ln>
        </p:spPr>
      </p:pic>
    </p:spTree>
    <p:extLst>
      <p:ext uri="{BB962C8B-B14F-4D97-AF65-F5344CB8AC3E}">
        <p14:creationId xmlns:p14="http://schemas.microsoft.com/office/powerpoint/2010/main" val="3074285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7D5C2-822E-9874-B61A-BB677F92A8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E270CC-8AA2-5FB3-47BA-3008BF1B32CE}"/>
              </a:ext>
            </a:extLst>
          </p:cNvPr>
          <p:cNvSpPr>
            <a:spLocks noGrp="1"/>
          </p:cNvSpPr>
          <p:nvPr>
            <p:ph type="title"/>
          </p:nvPr>
        </p:nvSpPr>
        <p:spPr/>
        <p:txBody>
          <a:bodyPr/>
          <a:lstStyle/>
          <a:p>
            <a:r>
              <a:rPr lang="en-US"/>
              <a:t>Scenario Comparisons:</a:t>
            </a:r>
            <a:br>
              <a:rPr lang="en-US"/>
            </a:br>
            <a:r>
              <a:rPr lang="en-US" sz="3000"/>
              <a:t>Affordability of Care</a:t>
            </a:r>
          </a:p>
        </p:txBody>
      </p:sp>
      <p:sp>
        <p:nvSpPr>
          <p:cNvPr id="7" name="Text Placeholder 2">
            <a:extLst>
              <a:ext uri="{FF2B5EF4-FFF2-40B4-BE49-F238E27FC236}">
                <a16:creationId xmlns:a16="http://schemas.microsoft.com/office/drawing/2014/main" id="{A18D4480-D1A6-705E-04A9-00143F84B38F}"/>
              </a:ext>
            </a:extLst>
          </p:cNvPr>
          <p:cNvSpPr>
            <a:spLocks noGrp="1"/>
          </p:cNvSpPr>
          <p:nvPr>
            <p:ph type="body" sz="quarter" idx="12"/>
          </p:nvPr>
        </p:nvSpPr>
        <p:spPr>
          <a:xfrm>
            <a:off x="190182" y="1284072"/>
            <a:ext cx="3811459" cy="2964078"/>
          </a:xfrm>
        </p:spPr>
        <p:txBody>
          <a:bodyPr vert="horz" lIns="91440" tIns="45720" rIns="91440" bIns="45720" rtlCol="0" anchor="t">
            <a:noAutofit/>
          </a:bodyPr>
          <a:lstStyle/>
          <a:p>
            <a:pPr>
              <a:spcBef>
                <a:spcPts val="1400"/>
              </a:spcBef>
              <a:spcAft>
                <a:spcPts val="600"/>
              </a:spcAft>
            </a:pPr>
            <a:r>
              <a:rPr lang="en-US">
                <a:solidFill>
                  <a:schemeClr val="tx1"/>
                </a:solidFill>
                <a:latin typeface="Calibri"/>
                <a:ea typeface="Calibri"/>
                <a:cs typeface="Calibri"/>
              </a:rPr>
              <a:t>We've compared the reimbursement rates for Benton County to the average tuition cost per child nationwide and within the state of Indiana.  </a:t>
            </a:r>
            <a:endParaRPr lang="en-US">
              <a:solidFill>
                <a:schemeClr val="tx1"/>
              </a:solidFill>
              <a:ea typeface="Calibri"/>
              <a:cs typeface="Calibri"/>
            </a:endParaRPr>
          </a:p>
          <a:p>
            <a:pPr>
              <a:spcBef>
                <a:spcPts val="1400"/>
              </a:spcBef>
              <a:spcAft>
                <a:spcPts val="600"/>
              </a:spcAft>
            </a:pPr>
            <a:r>
              <a:rPr lang="en-US">
                <a:solidFill>
                  <a:schemeClr val="tx1"/>
                </a:solidFill>
                <a:latin typeface="Calibri"/>
                <a:ea typeface="Calibri"/>
                <a:cs typeface="Calibri"/>
              </a:rPr>
              <a:t>The U.S. Department of Health and Human Services (HHS) considers affordable childcare that which costs families no more than 7% of their household income. </a:t>
            </a:r>
          </a:p>
        </p:txBody>
      </p:sp>
      <p:pic>
        <p:nvPicPr>
          <p:cNvPr id="3" name="Picture 2">
            <a:extLst>
              <a:ext uri="{FF2B5EF4-FFF2-40B4-BE49-F238E27FC236}">
                <a16:creationId xmlns:a16="http://schemas.microsoft.com/office/drawing/2014/main" id="{2CDDBDD4-1313-7F08-F9F8-557B4EF6F5D6}"/>
              </a:ext>
            </a:extLst>
          </p:cNvPr>
          <p:cNvPicPr>
            <a:picLocks noChangeAspect="1"/>
          </p:cNvPicPr>
          <p:nvPr/>
        </p:nvPicPr>
        <p:blipFill>
          <a:blip r:embed="rId3"/>
          <a:stretch>
            <a:fillRect/>
          </a:stretch>
        </p:blipFill>
        <p:spPr>
          <a:xfrm>
            <a:off x="4668171" y="1209453"/>
            <a:ext cx="4102821" cy="3934047"/>
          </a:xfrm>
          <a:prstGeom prst="rect">
            <a:avLst/>
          </a:prstGeom>
        </p:spPr>
      </p:pic>
    </p:spTree>
    <p:extLst>
      <p:ext uri="{BB962C8B-B14F-4D97-AF65-F5344CB8AC3E}">
        <p14:creationId xmlns:p14="http://schemas.microsoft.com/office/powerpoint/2010/main" val="3844948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90ADE-D5A7-03B3-84DC-2E3DC9E4D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8F523-4914-64E2-1132-17635F273C33}"/>
              </a:ext>
            </a:extLst>
          </p:cNvPr>
          <p:cNvSpPr>
            <a:spLocks noGrp="1"/>
          </p:cNvSpPr>
          <p:nvPr>
            <p:ph type="title"/>
          </p:nvPr>
        </p:nvSpPr>
        <p:spPr/>
        <p:txBody>
          <a:bodyPr/>
          <a:lstStyle/>
          <a:p>
            <a:r>
              <a:rPr lang="en-US"/>
              <a:t>Process &amp; Methodology:</a:t>
            </a:r>
            <a:br>
              <a:rPr lang="en-US"/>
            </a:br>
            <a:r>
              <a:rPr lang="en-US" sz="3000"/>
              <a:t>Facility Feasibility Analysis</a:t>
            </a:r>
          </a:p>
        </p:txBody>
      </p:sp>
      <p:sp>
        <p:nvSpPr>
          <p:cNvPr id="3" name="Text Placeholder 2">
            <a:extLst>
              <a:ext uri="{FF2B5EF4-FFF2-40B4-BE49-F238E27FC236}">
                <a16:creationId xmlns:a16="http://schemas.microsoft.com/office/drawing/2014/main" id="{D3EDF337-9EBA-48AC-135E-6E1459F412DE}"/>
              </a:ext>
            </a:extLst>
          </p:cNvPr>
          <p:cNvSpPr>
            <a:spLocks noGrp="1"/>
          </p:cNvSpPr>
          <p:nvPr>
            <p:ph type="body" sz="quarter" idx="12"/>
          </p:nvPr>
        </p:nvSpPr>
        <p:spPr>
          <a:xfrm>
            <a:off x="283402" y="1608812"/>
            <a:ext cx="7609258" cy="2971800"/>
          </a:xfrm>
        </p:spPr>
        <p:txBody>
          <a:bodyPr/>
          <a:lstStyle/>
          <a:p>
            <a:r>
              <a:rPr lang="en-US" sz="1950" kern="100">
                <a:solidFill>
                  <a:schemeClr val="tx1"/>
                </a:solidFill>
                <a:ea typeface="Aptos" panose="020B0004020202020204" pitchFamily="34" charset="0"/>
                <a:cs typeface="Calibri" panose="020F0502020204030204" pitchFamily="34" charset="0"/>
              </a:rPr>
              <a:t>Identify Potential Sites for a New ECE Center in Areas with Moderate to High Demand </a:t>
            </a:r>
          </a:p>
          <a:p>
            <a:r>
              <a:rPr lang="en-US" sz="1950" kern="100">
                <a:solidFill>
                  <a:schemeClr val="tx1"/>
                </a:solidFill>
                <a:ea typeface="Aptos" panose="020B0004020202020204" pitchFamily="34" charset="0"/>
                <a:cs typeface="Calibri" panose="020F0502020204030204" pitchFamily="34" charset="0"/>
              </a:rPr>
              <a:t>Assess Current Conditions of Each Facility and Determine Child Capacity</a:t>
            </a:r>
          </a:p>
          <a:p>
            <a:r>
              <a:rPr lang="en-US" sz="1950" kern="100">
                <a:solidFill>
                  <a:schemeClr val="tx1"/>
                </a:solidFill>
                <a:ea typeface="Aptos" panose="020B0004020202020204" pitchFamily="34" charset="0"/>
                <a:cs typeface="Calibri" panose="020F0502020204030204" pitchFamily="34" charset="0"/>
              </a:rPr>
              <a:t>Estimate Development Costs and Operating Cost Projections</a:t>
            </a:r>
          </a:p>
          <a:p>
            <a:r>
              <a:rPr lang="en-US" sz="1950" kern="100">
                <a:solidFill>
                  <a:schemeClr val="tx1"/>
                </a:solidFill>
                <a:ea typeface="Aptos" panose="020B0004020202020204" pitchFamily="34" charset="0"/>
                <a:cs typeface="Calibri" panose="020F0502020204030204" pitchFamily="34" charset="0"/>
              </a:rPr>
              <a:t>Make Recommendations on the Feasibility of Each Site to Provide Early Childcare Services</a:t>
            </a:r>
          </a:p>
        </p:txBody>
      </p:sp>
    </p:spTree>
    <p:extLst>
      <p:ext uri="{BB962C8B-B14F-4D97-AF65-F5344CB8AC3E}">
        <p14:creationId xmlns:p14="http://schemas.microsoft.com/office/powerpoint/2010/main" val="3374930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C97CE-2ECA-AF5B-28D6-9965D91F7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BDD59-99EB-370B-D735-B91F41CBD016}"/>
              </a:ext>
            </a:extLst>
          </p:cNvPr>
          <p:cNvSpPr>
            <a:spLocks noGrp="1"/>
          </p:cNvSpPr>
          <p:nvPr>
            <p:ph type="title"/>
          </p:nvPr>
        </p:nvSpPr>
        <p:spPr/>
        <p:txBody>
          <a:bodyPr/>
          <a:lstStyle/>
          <a:p>
            <a:r>
              <a:rPr lang="en-US"/>
              <a:t>Scenario Comparisons:</a:t>
            </a:r>
            <a:br>
              <a:rPr lang="en-US"/>
            </a:br>
            <a:r>
              <a:rPr lang="en-US" sz="3000"/>
              <a:t>Affordability of Care</a:t>
            </a:r>
          </a:p>
        </p:txBody>
      </p:sp>
      <p:sp>
        <p:nvSpPr>
          <p:cNvPr id="7" name="Text Placeholder 2">
            <a:extLst>
              <a:ext uri="{FF2B5EF4-FFF2-40B4-BE49-F238E27FC236}">
                <a16:creationId xmlns:a16="http://schemas.microsoft.com/office/drawing/2014/main" id="{C0B3E123-F206-DB26-FDD8-0DF2632D3082}"/>
              </a:ext>
            </a:extLst>
          </p:cNvPr>
          <p:cNvSpPr>
            <a:spLocks noGrp="1"/>
          </p:cNvSpPr>
          <p:nvPr>
            <p:ph type="body" sz="quarter" idx="12"/>
          </p:nvPr>
        </p:nvSpPr>
        <p:spPr>
          <a:xfrm>
            <a:off x="190182" y="1284072"/>
            <a:ext cx="3811459" cy="3749105"/>
          </a:xfrm>
        </p:spPr>
        <p:txBody>
          <a:bodyPr vert="horz" lIns="91440" tIns="45720" rIns="91440" bIns="45720" rtlCol="0" anchor="t">
            <a:noAutofit/>
          </a:bodyPr>
          <a:lstStyle/>
          <a:p>
            <a:pPr>
              <a:spcBef>
                <a:spcPts val="1400"/>
              </a:spcBef>
              <a:spcAft>
                <a:spcPts val="600"/>
              </a:spcAft>
            </a:pPr>
            <a:r>
              <a:rPr lang="en-US">
                <a:solidFill>
                  <a:schemeClr val="tx1"/>
                </a:solidFill>
                <a:latin typeface="Calibri"/>
                <a:ea typeface="Calibri"/>
                <a:cs typeface="Calibri"/>
              </a:rPr>
              <a:t>IFF put together a sliding scale that takes into consideration the household income of each family, and provides a tuition discount for families who do not qualify for state childcare subsidy. </a:t>
            </a:r>
            <a:endParaRPr lang="en-US">
              <a:solidFill>
                <a:schemeClr val="tx1"/>
              </a:solidFill>
              <a:ea typeface="Calibri"/>
              <a:cs typeface="Calibri"/>
            </a:endParaRPr>
          </a:p>
          <a:p>
            <a:pPr>
              <a:spcBef>
                <a:spcPts val="1400"/>
              </a:spcBef>
              <a:spcAft>
                <a:spcPts val="600"/>
              </a:spcAft>
            </a:pPr>
            <a:r>
              <a:rPr lang="en-US">
                <a:solidFill>
                  <a:schemeClr val="tx1"/>
                </a:solidFill>
                <a:latin typeface="Calibri"/>
                <a:ea typeface="Calibri"/>
                <a:cs typeface="Calibri"/>
              </a:rPr>
              <a:t>Tuition costs range from 24% - 125% of the CCDF reimbursement rate for each age group, ensuring that families are not required to pay any more than 10% of their household income.</a:t>
            </a:r>
          </a:p>
        </p:txBody>
      </p:sp>
      <p:graphicFrame>
        <p:nvGraphicFramePr>
          <p:cNvPr id="4" name="Table 3">
            <a:extLst>
              <a:ext uri="{FF2B5EF4-FFF2-40B4-BE49-F238E27FC236}">
                <a16:creationId xmlns:a16="http://schemas.microsoft.com/office/drawing/2014/main" id="{6D39F12E-EAFF-AC55-D3D5-0BA9CC739EA8}"/>
              </a:ext>
            </a:extLst>
          </p:cNvPr>
          <p:cNvGraphicFramePr>
            <a:graphicFrameLocks noGrp="1"/>
          </p:cNvGraphicFramePr>
          <p:nvPr>
            <p:extLst>
              <p:ext uri="{D42A27DB-BD31-4B8C-83A1-F6EECF244321}">
                <p14:modId xmlns:p14="http://schemas.microsoft.com/office/powerpoint/2010/main" val="1068051941"/>
              </p:ext>
            </p:extLst>
          </p:nvPr>
        </p:nvGraphicFramePr>
        <p:xfrm>
          <a:off x="4685741" y="1395008"/>
          <a:ext cx="4024225" cy="3313991"/>
        </p:xfrm>
        <a:graphic>
          <a:graphicData uri="http://schemas.openxmlformats.org/drawingml/2006/table">
            <a:tbl>
              <a:tblPr/>
              <a:tblGrid>
                <a:gridCol w="877214">
                  <a:extLst>
                    <a:ext uri="{9D8B030D-6E8A-4147-A177-3AD203B41FA5}">
                      <a16:colId xmlns:a16="http://schemas.microsoft.com/office/drawing/2014/main" val="4282046809"/>
                    </a:ext>
                  </a:extLst>
                </a:gridCol>
                <a:gridCol w="449573">
                  <a:extLst>
                    <a:ext uri="{9D8B030D-6E8A-4147-A177-3AD203B41FA5}">
                      <a16:colId xmlns:a16="http://schemas.microsoft.com/office/drawing/2014/main" val="2072615753"/>
                    </a:ext>
                  </a:extLst>
                </a:gridCol>
                <a:gridCol w="449573">
                  <a:extLst>
                    <a:ext uri="{9D8B030D-6E8A-4147-A177-3AD203B41FA5}">
                      <a16:colId xmlns:a16="http://schemas.microsoft.com/office/drawing/2014/main" val="961086753"/>
                    </a:ext>
                  </a:extLst>
                </a:gridCol>
                <a:gridCol w="449573">
                  <a:extLst>
                    <a:ext uri="{9D8B030D-6E8A-4147-A177-3AD203B41FA5}">
                      <a16:colId xmlns:a16="http://schemas.microsoft.com/office/drawing/2014/main" val="1754808230"/>
                    </a:ext>
                  </a:extLst>
                </a:gridCol>
                <a:gridCol w="449573">
                  <a:extLst>
                    <a:ext uri="{9D8B030D-6E8A-4147-A177-3AD203B41FA5}">
                      <a16:colId xmlns:a16="http://schemas.microsoft.com/office/drawing/2014/main" val="474990462"/>
                    </a:ext>
                  </a:extLst>
                </a:gridCol>
                <a:gridCol w="449573">
                  <a:extLst>
                    <a:ext uri="{9D8B030D-6E8A-4147-A177-3AD203B41FA5}">
                      <a16:colId xmlns:a16="http://schemas.microsoft.com/office/drawing/2014/main" val="321290733"/>
                    </a:ext>
                  </a:extLst>
                </a:gridCol>
                <a:gridCol w="449573">
                  <a:extLst>
                    <a:ext uri="{9D8B030D-6E8A-4147-A177-3AD203B41FA5}">
                      <a16:colId xmlns:a16="http://schemas.microsoft.com/office/drawing/2014/main" val="3764752092"/>
                    </a:ext>
                  </a:extLst>
                </a:gridCol>
                <a:gridCol w="449573">
                  <a:extLst>
                    <a:ext uri="{9D8B030D-6E8A-4147-A177-3AD203B41FA5}">
                      <a16:colId xmlns:a16="http://schemas.microsoft.com/office/drawing/2014/main" val="1222863803"/>
                    </a:ext>
                  </a:extLst>
                </a:gridCol>
              </a:tblGrid>
              <a:tr h="0">
                <a:tc gridSpan="8">
                  <a:txBody>
                    <a:bodyPr/>
                    <a:lstStyle/>
                    <a:p>
                      <a:pPr algn="l" fontAlgn="ctr"/>
                      <a:r>
                        <a:rPr lang="en-US" sz="700" b="1" i="0" u="none" strike="noStrike" dirty="0">
                          <a:solidFill>
                            <a:srgbClr val="FFFFFF"/>
                          </a:solidFill>
                          <a:effectLst/>
                          <a:latin typeface="Calibri" panose="020F0502020204030204" pitchFamily="34" charset="0"/>
                        </a:rPr>
                        <a:t>TUITION SLIDING SCALE - RATE ADJUSTMENTS</a:t>
                      </a:r>
                    </a:p>
                  </a:txBody>
                  <a:tcPr marL="49032"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9416029"/>
                  </a:ext>
                </a:extLst>
              </a:tr>
              <a:tr h="0">
                <a:tc gridSpan="5">
                  <a:txBody>
                    <a:bodyPr/>
                    <a:lstStyle/>
                    <a:p>
                      <a:pPr algn="l" fontAlgn="b"/>
                      <a:r>
                        <a:rPr lang="en-US" sz="600" b="1" i="0" u="none" strike="noStrike">
                          <a:solidFill>
                            <a:srgbClr val="000000"/>
                          </a:solidFill>
                          <a:effectLst/>
                          <a:latin typeface="Calibri" panose="020F0502020204030204" pitchFamily="34" charset="0"/>
                        </a:rPr>
                        <a:t>Benton County - Facility Feasibility Analysis - Early Childcare Center</a:t>
                      </a:r>
                    </a:p>
                  </a:txBody>
                  <a:tcPr marL="49032"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600" b="1"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7416963"/>
                  </a:ext>
                </a:extLst>
              </a:tr>
              <a:tr h="108959">
                <a:tc>
                  <a:txBody>
                    <a:bodyPr/>
                    <a:lstStyle/>
                    <a:p>
                      <a:pPr algn="r" fontAlgn="ctr"/>
                      <a:r>
                        <a:rPr lang="en-US" sz="600" b="1" i="0" u="none" strike="noStrike">
                          <a:solidFill>
                            <a:srgbClr val="000000"/>
                          </a:solidFill>
                          <a:effectLst/>
                          <a:latin typeface="Calibri" panose="020F0502020204030204" pitchFamily="34" charset="0"/>
                        </a:rPr>
                        <a:t>Income</a:t>
                      </a:r>
                    </a:p>
                  </a:txBody>
                  <a:tcPr marL="0" marR="49032"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n-US" sz="600" b="1" i="0" u="none" strike="noStrike">
                          <a:solidFill>
                            <a:srgbClr val="000000"/>
                          </a:solidFill>
                          <a:effectLst/>
                          <a:latin typeface="Calibri" panose="020F0502020204030204" pitchFamily="34" charset="0"/>
                        </a:rPr>
                        <a:t>Pay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rowSpan="2" gridSpan="2">
                  <a:txBody>
                    <a:bodyPr/>
                    <a:lstStyle/>
                    <a:p>
                      <a:pPr algn="ctr" fontAlgn="ctr"/>
                      <a:r>
                        <a:rPr lang="en-US" sz="600" b="1" i="0" u="none" strike="noStrike">
                          <a:solidFill>
                            <a:srgbClr val="000000"/>
                          </a:solidFill>
                          <a:effectLst/>
                          <a:latin typeface="Calibri" panose="020F0502020204030204" pitchFamily="34" charset="0"/>
                        </a:rPr>
                        <a:t>Infant Age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hMerge="1">
                  <a:txBody>
                    <a:bodyPr/>
                    <a:lstStyle/>
                    <a:p>
                      <a:endParaRPr lang="en-US"/>
                    </a:p>
                  </a:txBody>
                  <a:tcPr/>
                </a:tc>
                <a:tc rowSpan="2" gridSpan="2">
                  <a:txBody>
                    <a:bodyPr/>
                    <a:lstStyle/>
                    <a:p>
                      <a:pPr algn="ctr" fontAlgn="ctr"/>
                      <a:r>
                        <a:rPr lang="en-US" sz="600" b="1" i="0" u="none" strike="noStrike">
                          <a:solidFill>
                            <a:srgbClr val="000000"/>
                          </a:solidFill>
                          <a:effectLst/>
                          <a:latin typeface="Calibri" panose="020F0502020204030204" pitchFamily="34" charset="0"/>
                        </a:rPr>
                        <a:t>Toddler Age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hMerge="1">
                  <a:txBody>
                    <a:bodyPr/>
                    <a:lstStyle/>
                    <a:p>
                      <a:endParaRPr lang="en-US"/>
                    </a:p>
                  </a:txBody>
                  <a:tcPr/>
                </a:tc>
                <a:tc rowSpan="2" gridSpan="2">
                  <a:txBody>
                    <a:bodyPr/>
                    <a:lstStyle/>
                    <a:p>
                      <a:pPr algn="ctr" fontAlgn="ctr"/>
                      <a:r>
                        <a:rPr lang="en-US" sz="600" b="1" i="0" u="none" strike="noStrike">
                          <a:solidFill>
                            <a:srgbClr val="000000"/>
                          </a:solidFill>
                          <a:effectLst/>
                          <a:latin typeface="Calibri" panose="020F0502020204030204" pitchFamily="34" charset="0"/>
                        </a:rPr>
                        <a:t>Preschool Age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hMerge="1">
                  <a:txBody>
                    <a:bodyPr/>
                    <a:lstStyle/>
                    <a:p>
                      <a:endParaRPr lang="en-US"/>
                    </a:p>
                  </a:txBody>
                  <a:tcPr/>
                </a:tc>
                <a:extLst>
                  <a:ext uri="{0D108BD9-81ED-4DB2-BD59-A6C34878D82A}">
                    <a16:rowId xmlns:a16="http://schemas.microsoft.com/office/drawing/2014/main" val="178398060"/>
                  </a:ext>
                </a:extLst>
              </a:tr>
              <a:tr h="114407">
                <a:tc>
                  <a:txBody>
                    <a:bodyPr/>
                    <a:lstStyle/>
                    <a:p>
                      <a:pPr algn="r" fontAlgn="ctr"/>
                      <a:r>
                        <a:rPr lang="en-US" sz="600" b="1" i="0" u="none" strike="noStrike">
                          <a:solidFill>
                            <a:srgbClr val="000000"/>
                          </a:solidFill>
                          <a:effectLst/>
                          <a:latin typeface="Calibri" panose="020F0502020204030204" pitchFamily="34" charset="0"/>
                        </a:rPr>
                        <a:t>Guidelines</a:t>
                      </a:r>
                    </a:p>
                  </a:txBody>
                  <a:tcPr marL="0" marR="49032"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600" b="1" i="0" u="none" strike="noStrike">
                          <a:solidFill>
                            <a:srgbClr val="000000"/>
                          </a:solidFill>
                          <a:effectLst/>
                          <a:latin typeface="Calibri" panose="020F0502020204030204" pitchFamily="34" charset="0"/>
                        </a:rPr>
                        <a:t>Structure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063153228"/>
                  </a:ext>
                </a:extLst>
              </a:tr>
              <a:tr h="108959">
                <a:tc>
                  <a:txBody>
                    <a:bodyPr/>
                    <a:lstStyle/>
                    <a:p>
                      <a:pPr algn="r" fontAlgn="b"/>
                      <a:r>
                        <a:rPr lang="en-US" sz="600" b="1" i="0" u="none" strike="noStrike">
                          <a:solidFill>
                            <a:srgbClr val="000000"/>
                          </a:solidFill>
                          <a:effectLst/>
                          <a:latin typeface="Calibri" panose="020F0502020204030204" pitchFamily="34" charset="0"/>
                        </a:rPr>
                        <a:t>Annual</a:t>
                      </a:r>
                    </a:p>
                  </a:txBody>
                  <a:tcPr marL="0" marR="49032"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600" b="1" i="0" u="none" strike="noStrike">
                          <a:solidFill>
                            <a:srgbClr val="000000"/>
                          </a:solidFill>
                          <a:effectLst/>
                          <a:latin typeface="Calibri" panose="020F0502020204030204" pitchFamily="34" charset="0"/>
                        </a:rPr>
                        <a:t>Tuition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600" b="1" i="0" u="none" strike="noStrike">
                          <a:solidFill>
                            <a:srgbClr val="000000"/>
                          </a:solidFill>
                          <a:effectLst/>
                          <a:latin typeface="Calibri" panose="020F0502020204030204" pitchFamily="34" charset="0"/>
                        </a:rPr>
                        <a:t>Tuition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600" b="1" i="0" u="none" strike="noStrike">
                          <a:solidFill>
                            <a:srgbClr val="000000"/>
                          </a:solidFill>
                          <a:effectLst/>
                          <a:latin typeface="Calibri" panose="020F0502020204030204" pitchFamily="34" charset="0"/>
                        </a:rPr>
                        <a:t>Weekly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600" b="1" i="0" u="none" strike="noStrike">
                          <a:solidFill>
                            <a:srgbClr val="000000"/>
                          </a:solidFill>
                          <a:effectLst/>
                          <a:latin typeface="Calibri" panose="020F0502020204030204" pitchFamily="34" charset="0"/>
                        </a:rPr>
                        <a:t>Tuition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600" b="1" i="0" u="none" strike="noStrike">
                          <a:solidFill>
                            <a:srgbClr val="000000"/>
                          </a:solidFill>
                          <a:effectLst/>
                          <a:latin typeface="Calibri" panose="020F0502020204030204" pitchFamily="34" charset="0"/>
                        </a:rPr>
                        <a:t>Weekly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600" b="1" i="0" u="none" strike="noStrike">
                          <a:solidFill>
                            <a:srgbClr val="000000"/>
                          </a:solidFill>
                          <a:effectLst/>
                          <a:latin typeface="Calibri" panose="020F0502020204030204" pitchFamily="34" charset="0"/>
                        </a:rPr>
                        <a:t>Tuition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600" b="1" i="0" u="none" strike="noStrike">
                          <a:solidFill>
                            <a:srgbClr val="000000"/>
                          </a:solidFill>
                          <a:effectLst/>
                          <a:latin typeface="Calibri" panose="020F0502020204030204" pitchFamily="34" charset="0"/>
                        </a:rPr>
                        <a:t>Weekly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707799483"/>
                  </a:ext>
                </a:extLst>
              </a:tr>
              <a:tr h="108959">
                <a:tc>
                  <a:txBody>
                    <a:bodyPr/>
                    <a:lstStyle/>
                    <a:p>
                      <a:pPr algn="r" fontAlgn="b"/>
                      <a:r>
                        <a:rPr lang="en-US" sz="600" b="1" i="0" u="sng" strike="noStrike">
                          <a:solidFill>
                            <a:srgbClr val="000000"/>
                          </a:solidFill>
                          <a:effectLst/>
                          <a:latin typeface="Calibri" panose="020F0502020204030204" pitchFamily="34" charset="0"/>
                        </a:rPr>
                        <a:t>HH Range</a:t>
                      </a:r>
                    </a:p>
                  </a:txBody>
                  <a:tcPr marL="0" marR="49032"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600" b="1" i="0" u="sng" strike="noStrike">
                          <a:solidFill>
                            <a:srgbClr val="000000"/>
                          </a:solidFill>
                          <a:effectLst/>
                          <a:latin typeface="Calibri" panose="020F0502020204030204" pitchFamily="34" charset="0"/>
                        </a:rPr>
                        <a:t>Tiers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600" b="1" i="0" u="sng" strike="noStrike">
                          <a:solidFill>
                            <a:srgbClr val="000000"/>
                          </a:solidFill>
                          <a:effectLst/>
                          <a:latin typeface="Calibri" panose="020F0502020204030204" pitchFamily="34" charset="0"/>
                        </a:rPr>
                        <a:t>Adjustment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600" b="1" i="0" u="sng" strike="noStrike">
                          <a:solidFill>
                            <a:srgbClr val="000000"/>
                          </a:solidFill>
                          <a:effectLst/>
                          <a:latin typeface="Calibri" panose="020F0502020204030204" pitchFamily="34" charset="0"/>
                        </a:rPr>
                        <a:t>Rate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600" b="1" i="0" u="sng" strike="noStrike">
                          <a:solidFill>
                            <a:srgbClr val="000000"/>
                          </a:solidFill>
                          <a:effectLst/>
                          <a:latin typeface="Calibri" panose="020F0502020204030204" pitchFamily="34" charset="0"/>
                        </a:rPr>
                        <a:t>Adjustment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600" b="1" i="0" u="sng" strike="noStrike">
                          <a:solidFill>
                            <a:srgbClr val="000000"/>
                          </a:solidFill>
                          <a:effectLst/>
                          <a:latin typeface="Calibri" panose="020F0502020204030204" pitchFamily="34" charset="0"/>
                        </a:rPr>
                        <a:t>Rate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600" b="1" i="0" u="sng" strike="noStrike">
                          <a:solidFill>
                            <a:srgbClr val="000000"/>
                          </a:solidFill>
                          <a:effectLst/>
                          <a:latin typeface="Calibri" panose="020F0502020204030204" pitchFamily="34" charset="0"/>
                        </a:rPr>
                        <a:t>Adjustment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600" b="1" i="0" u="sng" strike="noStrike">
                          <a:solidFill>
                            <a:srgbClr val="000000"/>
                          </a:solidFill>
                          <a:effectLst/>
                          <a:latin typeface="Calibri" panose="020F0502020204030204" pitchFamily="34" charset="0"/>
                        </a:rPr>
                        <a:t>Rate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1614149"/>
                  </a:ext>
                </a:extLst>
              </a:tr>
              <a:tr h="108959">
                <a:tc>
                  <a:txBody>
                    <a:bodyPr/>
                    <a:lstStyle/>
                    <a:p>
                      <a:pPr algn="r" fontAlgn="b"/>
                      <a:r>
                        <a:rPr lang="en-US" sz="600" b="1" i="0" u="none" strike="noStrike">
                          <a:solidFill>
                            <a:srgbClr val="000000"/>
                          </a:solidFill>
                          <a:effectLst/>
                          <a:latin typeface="Calibri" panose="020F0502020204030204" pitchFamily="34" charset="0"/>
                        </a:rPr>
                        <a:t>&gt;  $200K</a:t>
                      </a:r>
                    </a:p>
                  </a:txBody>
                  <a:tcPr marL="0" marR="49032"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n-US" sz="600" b="0" i="0" u="none" strike="noStrike">
                          <a:solidFill>
                            <a:srgbClr val="00B0F0"/>
                          </a:solidFill>
                          <a:effectLst/>
                          <a:latin typeface="Calibri" panose="020F0502020204030204" pitchFamily="34" charset="0"/>
                        </a:rPr>
                        <a:t>-30%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$294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ctr"/>
                      <a:r>
                        <a:rPr lang="en-US" sz="600" b="0" i="0" u="none" strike="noStrike">
                          <a:solidFill>
                            <a:srgbClr val="00B0F0"/>
                          </a:solidFill>
                          <a:effectLst/>
                          <a:latin typeface="Calibri" panose="020F0502020204030204" pitchFamily="34" charset="0"/>
                        </a:rPr>
                        <a:t>-10%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$297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ctr"/>
                      <a:r>
                        <a:rPr lang="en-US" sz="600" b="0" i="0" u="none" strike="noStrike">
                          <a:solidFill>
                            <a:srgbClr val="00B0F0"/>
                          </a:solidFill>
                          <a:effectLst/>
                          <a:latin typeface="Calibri" panose="020F0502020204030204" pitchFamily="34" charset="0"/>
                        </a:rPr>
                        <a:t>25%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$284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2765704588"/>
                  </a:ext>
                </a:extLst>
              </a:tr>
              <a:tr h="108959">
                <a:tc>
                  <a:txBody>
                    <a:bodyPr/>
                    <a:lstStyle/>
                    <a:p>
                      <a:pPr algn="r" fontAlgn="b"/>
                      <a:r>
                        <a:rPr lang="en-US" sz="600" b="1" i="0" u="none" strike="noStrike">
                          <a:solidFill>
                            <a:srgbClr val="000000"/>
                          </a:solidFill>
                          <a:effectLst/>
                          <a:latin typeface="Calibri" panose="020F0502020204030204" pitchFamily="34" charset="0"/>
                        </a:rPr>
                        <a:t>$150K - $200K</a:t>
                      </a:r>
                    </a:p>
                  </a:txBody>
                  <a:tcPr marL="0" marR="49032"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n-US" sz="600" b="0" i="0" u="none" strike="noStrike">
                          <a:solidFill>
                            <a:srgbClr val="00B0F0"/>
                          </a:solidFill>
                          <a:effectLst/>
                          <a:latin typeface="Calibri" panose="020F0502020204030204" pitchFamily="34" charset="0"/>
                        </a:rPr>
                        <a:t>-35%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$273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ctr"/>
                      <a:r>
                        <a:rPr lang="en-US" sz="600" b="0" i="0" u="none" strike="noStrike">
                          <a:solidFill>
                            <a:srgbClr val="00B0F0"/>
                          </a:solidFill>
                          <a:effectLst/>
                          <a:latin typeface="Calibri" panose="020F0502020204030204" pitchFamily="34" charset="0"/>
                        </a:rPr>
                        <a:t>-15%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$281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ctr"/>
                      <a:r>
                        <a:rPr lang="en-US" sz="600" b="0" i="0" u="none" strike="noStrike">
                          <a:solidFill>
                            <a:srgbClr val="00B0F0"/>
                          </a:solidFill>
                          <a:effectLst/>
                          <a:latin typeface="Calibri" panose="020F0502020204030204" pitchFamily="34" charset="0"/>
                        </a:rPr>
                        <a:t>20%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$272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3828198063"/>
                  </a:ext>
                </a:extLst>
              </a:tr>
              <a:tr h="108959">
                <a:tc>
                  <a:txBody>
                    <a:bodyPr/>
                    <a:lstStyle/>
                    <a:p>
                      <a:pPr algn="r" fontAlgn="b"/>
                      <a:r>
                        <a:rPr lang="en-US" sz="600" b="1" i="0" u="none" strike="noStrike">
                          <a:solidFill>
                            <a:srgbClr val="000000"/>
                          </a:solidFill>
                          <a:effectLst/>
                          <a:latin typeface="Calibri" panose="020F0502020204030204" pitchFamily="34" charset="0"/>
                        </a:rPr>
                        <a:t>$125K - $150K</a:t>
                      </a:r>
                    </a:p>
                  </a:txBody>
                  <a:tcPr marL="0" marR="49032"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r>
                        <a:rPr lang="en-US" sz="600" b="0" i="0" u="none" strike="noStrike">
                          <a:solidFill>
                            <a:srgbClr val="00B0F0"/>
                          </a:solidFill>
                          <a:effectLst/>
                          <a:latin typeface="Calibri" panose="020F0502020204030204" pitchFamily="34" charset="0"/>
                        </a:rPr>
                        <a:t>-40%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$252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ctr"/>
                      <a:r>
                        <a:rPr lang="en-US" sz="600" b="0" i="0" u="none" strike="noStrike">
                          <a:solidFill>
                            <a:srgbClr val="00B0F0"/>
                          </a:solidFill>
                          <a:effectLst/>
                          <a:latin typeface="Calibri" panose="020F0502020204030204" pitchFamily="34" charset="0"/>
                        </a:rPr>
                        <a:t>-25%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$248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ctr"/>
                      <a:r>
                        <a:rPr lang="en-US" sz="600" b="0" i="0" u="none" strike="noStrike">
                          <a:solidFill>
                            <a:srgbClr val="00B0F0"/>
                          </a:solidFill>
                          <a:effectLst/>
                          <a:latin typeface="Calibri" panose="020F0502020204030204" pitchFamily="34" charset="0"/>
                        </a:rPr>
                        <a:t>10%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$250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4278240497"/>
                  </a:ext>
                </a:extLst>
              </a:tr>
              <a:tr h="108959">
                <a:tc>
                  <a:txBody>
                    <a:bodyPr/>
                    <a:lstStyle/>
                    <a:p>
                      <a:pPr algn="r" fontAlgn="b"/>
                      <a:r>
                        <a:rPr lang="en-US" sz="600" b="1" i="0" u="none" strike="noStrike">
                          <a:solidFill>
                            <a:srgbClr val="000000"/>
                          </a:solidFill>
                          <a:effectLst/>
                          <a:latin typeface="Calibri" panose="020F0502020204030204" pitchFamily="34" charset="0"/>
                        </a:rPr>
                        <a:t>$100K - $125K</a:t>
                      </a:r>
                    </a:p>
                  </a:txBody>
                  <a:tcPr marL="0" marR="49032"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B0F0"/>
                          </a:solidFill>
                          <a:effectLst/>
                          <a:latin typeface="Calibri" panose="020F0502020204030204" pitchFamily="34" charset="0"/>
                        </a:rPr>
                        <a:t>-45%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$231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B0F0"/>
                          </a:solidFill>
                          <a:effectLst/>
                          <a:latin typeface="Calibri" panose="020F0502020204030204" pitchFamily="34" charset="0"/>
                        </a:rPr>
                        <a:t>-30%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$231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ctr"/>
                      <a:r>
                        <a:rPr lang="en-US" sz="600" b="0" i="0" u="none" strike="noStrike">
                          <a:solidFill>
                            <a:srgbClr val="00B0F0"/>
                          </a:solidFill>
                          <a:effectLst/>
                          <a:latin typeface="Calibri" panose="020F0502020204030204" pitchFamily="34"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$227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3628510494"/>
                  </a:ext>
                </a:extLst>
              </a:tr>
              <a:tr h="108959">
                <a:tc>
                  <a:txBody>
                    <a:bodyPr/>
                    <a:lstStyle/>
                    <a:p>
                      <a:pPr algn="r" fontAlgn="b"/>
                      <a:r>
                        <a:rPr lang="en-US" sz="600" b="1" i="0" u="none" strike="noStrike">
                          <a:solidFill>
                            <a:srgbClr val="000000"/>
                          </a:solidFill>
                          <a:effectLst/>
                          <a:latin typeface="Calibri" panose="020F0502020204030204" pitchFamily="34" charset="0"/>
                        </a:rPr>
                        <a:t>$75K - $100K</a:t>
                      </a:r>
                    </a:p>
                  </a:txBody>
                  <a:tcPr marL="0" marR="49032"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B0F0"/>
                          </a:solidFill>
                          <a:effectLst/>
                          <a:latin typeface="Calibri" panose="020F0502020204030204" pitchFamily="34" charset="0"/>
                        </a:rPr>
                        <a:t>-52%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$202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B0F0"/>
                          </a:solidFill>
                          <a:effectLst/>
                          <a:latin typeface="Calibri" panose="020F0502020204030204" pitchFamily="34" charset="0"/>
                        </a:rPr>
                        <a:t>-40%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$198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ctr"/>
                      <a:r>
                        <a:rPr lang="en-US" sz="600" b="0" i="0" u="none" strike="noStrike">
                          <a:solidFill>
                            <a:srgbClr val="00B0F0"/>
                          </a:solidFill>
                          <a:effectLst/>
                          <a:latin typeface="Calibri" panose="020F0502020204030204" pitchFamily="34" charset="0"/>
                        </a:rPr>
                        <a:t>-10%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$204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2724382419"/>
                  </a:ext>
                </a:extLst>
              </a:tr>
              <a:tr h="108959">
                <a:tc>
                  <a:txBody>
                    <a:bodyPr/>
                    <a:lstStyle/>
                    <a:p>
                      <a:pPr algn="r" fontAlgn="b"/>
                      <a:r>
                        <a:rPr lang="en-US" sz="600" b="1" i="0" u="none" strike="noStrike">
                          <a:solidFill>
                            <a:srgbClr val="000000"/>
                          </a:solidFill>
                          <a:effectLst/>
                          <a:latin typeface="Calibri" panose="020F0502020204030204" pitchFamily="34" charset="0"/>
                        </a:rPr>
                        <a:t>$50K-$75K</a:t>
                      </a:r>
                    </a:p>
                  </a:txBody>
                  <a:tcPr marL="0" marR="49032"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B0F0"/>
                          </a:solidFill>
                          <a:effectLst/>
                          <a:latin typeface="Calibri" panose="020F0502020204030204" pitchFamily="34" charset="0"/>
                        </a:rPr>
                        <a:t>-65%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$147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B0F0"/>
                          </a:solidFill>
                          <a:effectLst/>
                          <a:latin typeface="Calibri" panose="020F0502020204030204" pitchFamily="34" charset="0"/>
                        </a:rPr>
                        <a:t>-55%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$149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ctr"/>
                      <a:r>
                        <a:rPr lang="en-US" sz="600" b="0" i="0" u="none" strike="noStrike">
                          <a:solidFill>
                            <a:srgbClr val="00B0F0"/>
                          </a:solidFill>
                          <a:effectLst/>
                          <a:latin typeface="Calibri" panose="020F0502020204030204" pitchFamily="34" charset="0"/>
                        </a:rPr>
                        <a:t>-35%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$148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2876082985"/>
                  </a:ext>
                </a:extLst>
              </a:tr>
              <a:tr h="108959">
                <a:tc>
                  <a:txBody>
                    <a:bodyPr/>
                    <a:lstStyle/>
                    <a:p>
                      <a:pPr algn="r" fontAlgn="b"/>
                      <a:r>
                        <a:rPr lang="en-US" sz="600" b="1" i="0" u="none" strike="noStrike">
                          <a:solidFill>
                            <a:srgbClr val="000000"/>
                          </a:solidFill>
                          <a:effectLst/>
                          <a:latin typeface="Calibri" panose="020F0502020204030204" pitchFamily="34" charset="0"/>
                        </a:rPr>
                        <a:t>$25K - $50K</a:t>
                      </a:r>
                    </a:p>
                  </a:txBody>
                  <a:tcPr marL="0" marR="49032"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B0F0"/>
                          </a:solidFill>
                          <a:effectLst/>
                          <a:latin typeface="Calibri" panose="020F0502020204030204" pitchFamily="34" charset="0"/>
                        </a:rPr>
                        <a:t>-76%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$101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B0F0"/>
                          </a:solidFill>
                          <a:effectLst/>
                          <a:latin typeface="Calibri" panose="020F0502020204030204" pitchFamily="34" charset="0"/>
                        </a:rPr>
                        <a:t>-70%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$99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ctr"/>
                      <a:r>
                        <a:rPr lang="en-US" sz="600" b="0" i="0" u="none" strike="noStrike">
                          <a:solidFill>
                            <a:srgbClr val="00B0F0"/>
                          </a:solidFill>
                          <a:effectLst/>
                          <a:latin typeface="Calibri" panose="020F0502020204030204" pitchFamily="34" charset="0"/>
                        </a:rPr>
                        <a:t>-55%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7E3"/>
                    </a:solidFill>
                  </a:tcPr>
                </a:tc>
                <a:tc>
                  <a:txBody>
                    <a:bodyPr/>
                    <a:lstStyle/>
                    <a:p>
                      <a:pPr algn="ctr" fontAlgn="b"/>
                      <a:r>
                        <a:rPr lang="en-US" sz="600" b="0" i="0" u="none" strike="noStrike">
                          <a:solidFill>
                            <a:srgbClr val="000000"/>
                          </a:solidFill>
                          <a:effectLst/>
                          <a:latin typeface="Calibri" panose="020F0502020204030204" pitchFamily="34" charset="0"/>
                        </a:rPr>
                        <a:t>$102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2055863622"/>
                  </a:ext>
                </a:extLst>
              </a:tr>
              <a:tr h="108959">
                <a:tc>
                  <a:txBody>
                    <a:bodyPr/>
                    <a:lstStyle/>
                    <a:p>
                      <a:pPr algn="r" fontAlgn="b"/>
                      <a:r>
                        <a:rPr lang="en-US" sz="600" b="1" i="0" u="none" strike="noStrike">
                          <a:solidFill>
                            <a:srgbClr val="000000"/>
                          </a:solidFill>
                          <a:effectLst/>
                          <a:latin typeface="Calibri" panose="020F0502020204030204" pitchFamily="34" charset="0"/>
                        </a:rPr>
                        <a:t>&lt; $25K</a:t>
                      </a:r>
                    </a:p>
                  </a:txBody>
                  <a:tcPr marL="0" marR="49032"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$420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$330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Calibri" panose="020F0502020204030204" pitchFamily="34" charset="0"/>
                        </a:rPr>
                        <a:t>-100%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$227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2209406072"/>
                  </a:ext>
                </a:extLst>
              </a:tr>
              <a:tr h="0">
                <a:tc gridSpan="2">
                  <a:txBody>
                    <a:bodyPr/>
                    <a:lstStyle/>
                    <a:p>
                      <a:pPr algn="r" fontAlgn="b"/>
                      <a:r>
                        <a:rPr lang="en-US" sz="600" b="1" i="0" u="none" strike="noStrike">
                          <a:solidFill>
                            <a:srgbClr val="000000"/>
                          </a:solidFill>
                          <a:effectLst/>
                          <a:latin typeface="Calibri" panose="020F0502020204030204" pitchFamily="34" charset="0"/>
                        </a:rPr>
                        <a:t>Avg. Weekly Tuition</a:t>
                      </a:r>
                    </a:p>
                  </a:txBody>
                  <a:tcPr marL="0" marR="49032"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fontAlgn="b"/>
                      <a:r>
                        <a:rPr lang="en-US" sz="6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600" b="1" i="0" u="none" strike="noStrike">
                          <a:solidFill>
                            <a:srgbClr val="000000"/>
                          </a:solidFill>
                          <a:effectLst/>
                          <a:latin typeface="Calibri" panose="020F0502020204030204" pitchFamily="34" charset="0"/>
                        </a:rPr>
                        <a:t>$223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600" b="1" i="0" u="none" strike="noStrike">
                          <a:solidFill>
                            <a:srgbClr val="000000"/>
                          </a:solidFill>
                          <a:effectLst/>
                          <a:latin typeface="Calibri" panose="020F0502020204030204" pitchFamily="34" charset="0"/>
                        </a:rPr>
                        <a:t>$205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600" b="1" i="0" u="none" strike="noStrike">
                          <a:solidFill>
                            <a:srgbClr val="000000"/>
                          </a:solidFill>
                          <a:effectLst/>
                          <a:latin typeface="Calibri" panose="020F0502020204030204" pitchFamily="34" charset="0"/>
                        </a:rPr>
                        <a:t>$185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72102168"/>
                  </a:ext>
                </a:extLst>
              </a:tr>
              <a:tr h="114407">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4272898"/>
                  </a:ext>
                </a:extLst>
              </a:tr>
              <a:tr h="0">
                <a:tc gridSpan="4">
                  <a:txBody>
                    <a:bodyPr/>
                    <a:lstStyle/>
                    <a:p>
                      <a:pPr algn="l" fontAlgn="ctr"/>
                      <a:r>
                        <a:rPr lang="en-US" sz="700" b="1" i="0" u="none" strike="noStrike">
                          <a:solidFill>
                            <a:srgbClr val="FFFFFF"/>
                          </a:solidFill>
                          <a:effectLst/>
                          <a:latin typeface="Calibri" panose="020F0502020204030204" pitchFamily="34" charset="0"/>
                        </a:rPr>
                        <a:t>TUITION SLIDING SCALE - AFFORDABILITY ANALYSIS</a:t>
                      </a:r>
                    </a:p>
                  </a:txBody>
                  <a:tcPr marL="49032"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600" b="1" i="0" u="none" strike="noStrike">
                          <a:solidFill>
                            <a:srgbClr val="FFFFFF"/>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600" b="1" i="0" u="none" strike="noStrike">
                          <a:solidFill>
                            <a:srgbClr val="FFFFFF"/>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600" b="1" i="0" u="none" strike="noStrike">
                          <a:solidFill>
                            <a:srgbClr val="FFFFFF"/>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600" b="1" i="0" u="none" strike="noStrike">
                          <a:solidFill>
                            <a:srgbClr val="FFFFFF"/>
                          </a:solidFill>
                          <a:effectLst/>
                          <a:latin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2489294536"/>
                  </a:ext>
                </a:extLst>
              </a:tr>
              <a:tr h="0">
                <a:tc gridSpan="5">
                  <a:txBody>
                    <a:bodyPr/>
                    <a:lstStyle/>
                    <a:p>
                      <a:pPr algn="l" fontAlgn="b"/>
                      <a:r>
                        <a:rPr lang="en-US" sz="600" b="1" i="0" u="none" strike="noStrike">
                          <a:solidFill>
                            <a:srgbClr val="000000"/>
                          </a:solidFill>
                          <a:effectLst/>
                          <a:latin typeface="Calibri" panose="020F0502020204030204" pitchFamily="34" charset="0"/>
                        </a:rPr>
                        <a:t>Benton County - Facility Feasibility Analysis - Early Childcare Center</a:t>
                      </a:r>
                    </a:p>
                  </a:txBody>
                  <a:tcPr marL="49032"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600" b="1"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0461337"/>
                  </a:ext>
                </a:extLst>
              </a:tr>
              <a:tr h="108959">
                <a:tc>
                  <a:txBody>
                    <a:bodyPr/>
                    <a:lstStyle/>
                    <a:p>
                      <a:pPr algn="ctr" fontAlgn="ctr"/>
                      <a:r>
                        <a:rPr lang="en-US" sz="600" b="1" i="0" u="none" strike="noStrike">
                          <a:solidFill>
                            <a:srgbClr val="000000"/>
                          </a:solidFill>
                          <a:effectLst/>
                          <a:latin typeface="Calibri" panose="020F0502020204030204" pitchFamily="34" charset="0"/>
                        </a:rPr>
                        <a:t>Income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n-US" sz="600" b="1" i="0" u="none" strike="noStrike">
                          <a:solidFill>
                            <a:srgbClr val="000000"/>
                          </a:solidFill>
                          <a:effectLst/>
                          <a:latin typeface="Calibri" panose="020F0502020204030204" pitchFamily="34" charset="0"/>
                        </a:rPr>
                        <a:t>Pay</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rowSpan="2" gridSpan="2">
                  <a:txBody>
                    <a:bodyPr/>
                    <a:lstStyle/>
                    <a:p>
                      <a:pPr algn="ctr" fontAlgn="ctr"/>
                      <a:r>
                        <a:rPr lang="en-US" sz="600" b="1" i="0" u="none" strike="noStrike">
                          <a:solidFill>
                            <a:srgbClr val="000000"/>
                          </a:solidFill>
                          <a:effectLst/>
                          <a:latin typeface="Calibri" panose="020F0502020204030204" pitchFamily="34" charset="0"/>
                        </a:rPr>
                        <a:t>Infant Age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hMerge="1">
                  <a:txBody>
                    <a:bodyPr/>
                    <a:lstStyle/>
                    <a:p>
                      <a:endParaRPr lang="en-US"/>
                    </a:p>
                  </a:txBody>
                  <a:tcPr/>
                </a:tc>
                <a:tc rowSpan="2" gridSpan="2">
                  <a:txBody>
                    <a:bodyPr/>
                    <a:lstStyle/>
                    <a:p>
                      <a:pPr algn="ctr" fontAlgn="ctr"/>
                      <a:r>
                        <a:rPr lang="en-US" sz="600" b="1" i="0" u="none" strike="noStrike">
                          <a:solidFill>
                            <a:srgbClr val="000000"/>
                          </a:solidFill>
                          <a:effectLst/>
                          <a:latin typeface="Calibri" panose="020F0502020204030204" pitchFamily="34" charset="0"/>
                        </a:rPr>
                        <a:t>Toddler Age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hMerge="1">
                  <a:txBody>
                    <a:bodyPr/>
                    <a:lstStyle/>
                    <a:p>
                      <a:endParaRPr lang="en-US"/>
                    </a:p>
                  </a:txBody>
                  <a:tcPr/>
                </a:tc>
                <a:tc rowSpan="2" gridSpan="2">
                  <a:txBody>
                    <a:bodyPr/>
                    <a:lstStyle/>
                    <a:p>
                      <a:pPr algn="ctr" fontAlgn="ctr"/>
                      <a:r>
                        <a:rPr lang="en-US" sz="600" b="1" i="0" u="none" strike="noStrike">
                          <a:solidFill>
                            <a:srgbClr val="000000"/>
                          </a:solidFill>
                          <a:effectLst/>
                          <a:latin typeface="Calibri" panose="020F0502020204030204" pitchFamily="34" charset="0"/>
                        </a:rPr>
                        <a:t>Preschool Age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hMerge="1">
                  <a:txBody>
                    <a:bodyPr/>
                    <a:lstStyle/>
                    <a:p>
                      <a:endParaRPr lang="en-US"/>
                    </a:p>
                  </a:txBody>
                  <a:tcPr/>
                </a:tc>
                <a:extLst>
                  <a:ext uri="{0D108BD9-81ED-4DB2-BD59-A6C34878D82A}">
                    <a16:rowId xmlns:a16="http://schemas.microsoft.com/office/drawing/2014/main" val="3431952160"/>
                  </a:ext>
                </a:extLst>
              </a:tr>
              <a:tr h="108959">
                <a:tc>
                  <a:txBody>
                    <a:bodyPr/>
                    <a:lstStyle/>
                    <a:p>
                      <a:pPr algn="ctr" fontAlgn="ctr"/>
                      <a:r>
                        <a:rPr lang="en-US" sz="600" b="1" i="0" u="none" strike="noStrike">
                          <a:solidFill>
                            <a:srgbClr val="000000"/>
                          </a:solidFill>
                          <a:effectLst/>
                          <a:latin typeface="Calibri" panose="020F0502020204030204" pitchFamily="34" charset="0"/>
                        </a:rPr>
                        <a:t>Guidelines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600" b="1" i="0" u="none" strike="noStrike">
                          <a:solidFill>
                            <a:srgbClr val="000000"/>
                          </a:solidFill>
                          <a:effectLst/>
                          <a:latin typeface="Calibri" panose="020F0502020204030204" pitchFamily="34" charset="0"/>
                        </a:rPr>
                        <a:t>Structure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218600420"/>
                  </a:ext>
                </a:extLst>
              </a:tr>
              <a:tr h="108959">
                <a:tc>
                  <a:txBody>
                    <a:bodyPr/>
                    <a:lstStyle/>
                    <a:p>
                      <a:pPr algn="ctr" fontAlgn="b"/>
                      <a:r>
                        <a:rPr lang="en-US" sz="600" b="1" i="0" u="none" strike="noStrike">
                          <a:solidFill>
                            <a:srgbClr val="000000"/>
                          </a:solidFill>
                          <a:effectLst/>
                          <a:latin typeface="Calibri" panose="020F0502020204030204" pitchFamily="34" charset="0"/>
                        </a:rPr>
                        <a:t>Annual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600" b="1" i="0" u="none" strike="noStrike">
                          <a:solidFill>
                            <a:srgbClr val="000000"/>
                          </a:solidFill>
                          <a:effectLst/>
                          <a:latin typeface="Calibri" panose="020F0502020204030204" pitchFamily="34" charset="0"/>
                        </a:rPr>
                        <a:t>Tuition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600" b="1" i="0" u="none" strike="noStrike">
                          <a:solidFill>
                            <a:srgbClr val="000000"/>
                          </a:solidFill>
                          <a:effectLst/>
                          <a:latin typeface="Calibri" panose="020F0502020204030204" pitchFamily="34" charset="0"/>
                        </a:rPr>
                        <a:t>Annual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600" b="1" i="0" u="none" strike="noStrike">
                          <a:solidFill>
                            <a:srgbClr val="000000"/>
                          </a:solidFill>
                          <a:effectLst/>
                          <a:latin typeface="Calibri" panose="020F0502020204030204" pitchFamily="34" charset="0"/>
                        </a:rPr>
                        <a:t>(%) of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600" b="1" i="0" u="none" strike="noStrike">
                          <a:solidFill>
                            <a:srgbClr val="000000"/>
                          </a:solidFill>
                          <a:effectLst/>
                          <a:latin typeface="Calibri" panose="020F0502020204030204" pitchFamily="34" charset="0"/>
                        </a:rPr>
                        <a:t>Annual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600" b="1" i="0" u="none" strike="noStrike">
                          <a:solidFill>
                            <a:srgbClr val="000000"/>
                          </a:solidFill>
                          <a:effectLst/>
                          <a:latin typeface="Calibri" panose="020F0502020204030204" pitchFamily="34" charset="0"/>
                        </a:rPr>
                        <a:t>(%) of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600" b="1" i="0" u="none" strike="noStrike">
                          <a:solidFill>
                            <a:srgbClr val="000000"/>
                          </a:solidFill>
                          <a:effectLst/>
                          <a:latin typeface="Calibri" panose="020F0502020204030204" pitchFamily="34" charset="0"/>
                        </a:rPr>
                        <a:t>Annual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600" b="1" i="0" u="none" strike="noStrike">
                          <a:solidFill>
                            <a:srgbClr val="000000"/>
                          </a:solidFill>
                          <a:effectLst/>
                          <a:latin typeface="Calibri" panose="020F0502020204030204" pitchFamily="34" charset="0"/>
                        </a:rPr>
                        <a:t>(%) of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509798503"/>
                  </a:ext>
                </a:extLst>
              </a:tr>
              <a:tr h="108959">
                <a:tc>
                  <a:txBody>
                    <a:bodyPr/>
                    <a:lstStyle/>
                    <a:p>
                      <a:pPr algn="ctr" fontAlgn="b"/>
                      <a:r>
                        <a:rPr lang="en-US" sz="600" b="1" i="0" u="sng" strike="noStrike">
                          <a:solidFill>
                            <a:srgbClr val="000000"/>
                          </a:solidFill>
                          <a:effectLst/>
                          <a:latin typeface="Calibri" panose="020F0502020204030204" pitchFamily="34" charset="0"/>
                        </a:rPr>
                        <a:t>HH Max</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600" b="1" i="0" u="sng" strike="noStrike">
                          <a:solidFill>
                            <a:srgbClr val="000000"/>
                          </a:solidFill>
                          <a:effectLst/>
                          <a:latin typeface="Calibri" panose="020F0502020204030204" pitchFamily="34" charset="0"/>
                        </a:rPr>
                        <a:t>Tiers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600" b="1" i="0" u="sng" strike="noStrike">
                          <a:solidFill>
                            <a:srgbClr val="000000"/>
                          </a:solidFill>
                          <a:effectLst/>
                          <a:latin typeface="Calibri" panose="020F0502020204030204" pitchFamily="34" charset="0"/>
                        </a:rPr>
                        <a:t>Tuition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600" b="1" i="0" u="sng" strike="noStrike">
                          <a:solidFill>
                            <a:srgbClr val="000000"/>
                          </a:solidFill>
                          <a:effectLst/>
                          <a:latin typeface="Calibri" panose="020F0502020204030204" pitchFamily="34" charset="0"/>
                        </a:rPr>
                        <a:t>HH Income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600" b="1" i="0" u="sng" strike="noStrike">
                          <a:solidFill>
                            <a:srgbClr val="000000"/>
                          </a:solidFill>
                          <a:effectLst/>
                          <a:latin typeface="Calibri" panose="020F0502020204030204" pitchFamily="34" charset="0"/>
                        </a:rPr>
                        <a:t>Tuition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600" b="1" i="0" u="sng" strike="noStrike">
                          <a:solidFill>
                            <a:srgbClr val="000000"/>
                          </a:solidFill>
                          <a:effectLst/>
                          <a:latin typeface="Calibri" panose="020F0502020204030204" pitchFamily="34" charset="0"/>
                        </a:rPr>
                        <a:t>HH Income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600" b="1" i="0" u="sng" strike="noStrike">
                          <a:solidFill>
                            <a:srgbClr val="000000"/>
                          </a:solidFill>
                          <a:effectLst/>
                          <a:latin typeface="Calibri" panose="020F0502020204030204" pitchFamily="34" charset="0"/>
                        </a:rPr>
                        <a:t>Tuition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600" b="1" i="0" u="sng" strike="noStrike">
                          <a:solidFill>
                            <a:srgbClr val="000000"/>
                          </a:solidFill>
                          <a:effectLst/>
                          <a:latin typeface="Calibri" panose="020F0502020204030204" pitchFamily="34" charset="0"/>
                        </a:rPr>
                        <a:t>HH Income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365951"/>
                  </a:ext>
                </a:extLst>
              </a:tr>
              <a:tr h="108959">
                <a:tc>
                  <a:txBody>
                    <a:bodyPr/>
                    <a:lstStyle/>
                    <a:p>
                      <a:pPr algn="ctr" fontAlgn="b"/>
                      <a:r>
                        <a:rPr lang="en-US" sz="600" b="1" i="0" u="none" strike="noStrike">
                          <a:solidFill>
                            <a:srgbClr val="000000"/>
                          </a:solidFill>
                          <a:effectLst/>
                          <a:latin typeface="Calibri" panose="020F0502020204030204" pitchFamily="34" charset="0"/>
                        </a:rPr>
                        <a:t>$200,001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$14,700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$14,850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$14,188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3853419389"/>
                  </a:ext>
                </a:extLst>
              </a:tr>
              <a:tr h="108959">
                <a:tc>
                  <a:txBody>
                    <a:bodyPr/>
                    <a:lstStyle/>
                    <a:p>
                      <a:pPr algn="ctr" fontAlgn="b"/>
                      <a:r>
                        <a:rPr lang="en-US" sz="600" b="1" i="0" u="none" strike="noStrike">
                          <a:solidFill>
                            <a:srgbClr val="000000"/>
                          </a:solidFill>
                          <a:effectLst/>
                          <a:latin typeface="Calibri" panose="020F0502020204030204" pitchFamily="34" charset="0"/>
                        </a:rPr>
                        <a:t>$200,000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$13,650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$14,025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$13,620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321811324"/>
                  </a:ext>
                </a:extLst>
              </a:tr>
              <a:tr h="108959">
                <a:tc>
                  <a:txBody>
                    <a:bodyPr/>
                    <a:lstStyle/>
                    <a:p>
                      <a:pPr algn="ctr" fontAlgn="b"/>
                      <a:r>
                        <a:rPr lang="en-US" sz="600" b="1" i="0" u="none" strike="noStrike">
                          <a:solidFill>
                            <a:srgbClr val="000000"/>
                          </a:solidFill>
                          <a:effectLst/>
                          <a:latin typeface="Calibri" panose="020F0502020204030204" pitchFamily="34" charset="0"/>
                        </a:rPr>
                        <a:t>$150,000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$12,600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$12,375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$12,485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41522840"/>
                  </a:ext>
                </a:extLst>
              </a:tr>
              <a:tr h="108959">
                <a:tc>
                  <a:txBody>
                    <a:bodyPr/>
                    <a:lstStyle/>
                    <a:p>
                      <a:pPr algn="ctr" fontAlgn="b"/>
                      <a:r>
                        <a:rPr lang="en-US" sz="600" b="1" i="0" u="none" strike="noStrike">
                          <a:solidFill>
                            <a:srgbClr val="000000"/>
                          </a:solidFill>
                          <a:effectLst/>
                          <a:latin typeface="Calibri" panose="020F0502020204030204" pitchFamily="34" charset="0"/>
                        </a:rPr>
                        <a:t>$125,000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$11,550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$11,550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$11,350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2193885815"/>
                  </a:ext>
                </a:extLst>
              </a:tr>
              <a:tr h="108959">
                <a:tc>
                  <a:txBody>
                    <a:bodyPr/>
                    <a:lstStyle/>
                    <a:p>
                      <a:pPr algn="ctr" fontAlgn="b"/>
                      <a:r>
                        <a:rPr lang="en-US" sz="600" b="1" i="0" u="none" strike="noStrike">
                          <a:solidFill>
                            <a:srgbClr val="000000"/>
                          </a:solidFill>
                          <a:effectLst/>
                          <a:latin typeface="Calibri" panose="020F0502020204030204" pitchFamily="34" charset="0"/>
                        </a:rPr>
                        <a:t>$100,000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$10,080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$9,900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$10,215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2347865029"/>
                  </a:ext>
                </a:extLst>
              </a:tr>
              <a:tr h="108959">
                <a:tc>
                  <a:txBody>
                    <a:bodyPr/>
                    <a:lstStyle/>
                    <a:p>
                      <a:pPr algn="ctr" fontAlgn="b"/>
                      <a:r>
                        <a:rPr lang="en-US" sz="600" b="1" i="0" u="none" strike="noStrike">
                          <a:solidFill>
                            <a:srgbClr val="000000"/>
                          </a:solidFill>
                          <a:effectLst/>
                          <a:latin typeface="Calibri" panose="020F0502020204030204" pitchFamily="34" charset="0"/>
                        </a:rPr>
                        <a:t>$75,000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$7,350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$7,425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$7,378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296009073"/>
                  </a:ext>
                </a:extLst>
              </a:tr>
              <a:tr h="108959">
                <a:tc>
                  <a:txBody>
                    <a:bodyPr/>
                    <a:lstStyle/>
                    <a:p>
                      <a:pPr algn="ctr" fontAlgn="b"/>
                      <a:r>
                        <a:rPr lang="en-US" sz="600" b="1" i="0" u="none" strike="noStrike">
                          <a:solidFill>
                            <a:srgbClr val="000000"/>
                          </a:solidFill>
                          <a:effectLst/>
                          <a:latin typeface="Calibri" panose="020F0502020204030204" pitchFamily="34" charset="0"/>
                        </a:rPr>
                        <a:t>$50,000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$5,040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$4,950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$5,108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2279081882"/>
                  </a:ext>
                </a:extLst>
              </a:tr>
              <a:tr h="108959">
                <a:tc>
                  <a:txBody>
                    <a:bodyPr/>
                    <a:lstStyle/>
                    <a:p>
                      <a:pPr algn="ctr" fontAlgn="b"/>
                      <a:r>
                        <a:rPr lang="en-US" sz="600" b="1" i="0" u="none" strike="noStrike">
                          <a:solidFill>
                            <a:srgbClr val="000000"/>
                          </a:solidFill>
                          <a:effectLst/>
                          <a:latin typeface="Calibri" panose="020F0502020204030204" pitchFamily="34" charset="0"/>
                        </a:rPr>
                        <a:t>$25,000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r>
                        <a:rPr lang="en-US" sz="600" b="1" i="0" u="none" strike="noStrike">
                          <a:solidFill>
                            <a:srgbClr val="000000"/>
                          </a:solidFill>
                          <a:effectLst/>
                          <a:latin typeface="Calibri" panose="020F0502020204030204" pitchFamily="34" charset="0"/>
                        </a:rPr>
                        <a:t>Tier 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$21,000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$16,500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r>
                        <a:rPr lang="en-US" sz="600" b="0" i="0" u="none" strike="noStrike">
                          <a:solidFill>
                            <a:srgbClr val="000000"/>
                          </a:solidFill>
                          <a:effectLst/>
                          <a:latin typeface="Calibri" panose="020F0502020204030204" pitchFamily="34" charset="0"/>
                        </a:rPr>
                        <a:t>$11,350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4250626012"/>
                  </a:ext>
                </a:extLst>
              </a:tr>
              <a:tr h="0">
                <a:tc gridSpan="2">
                  <a:txBody>
                    <a:bodyPr/>
                    <a:lstStyle/>
                    <a:p>
                      <a:pPr algn="r" fontAlgn="b"/>
                      <a:r>
                        <a:rPr lang="en-US" sz="600" b="1" i="0" u="none" strike="noStrike">
                          <a:solidFill>
                            <a:srgbClr val="000000"/>
                          </a:solidFill>
                          <a:effectLst/>
                          <a:latin typeface="Calibri" panose="020F0502020204030204" pitchFamily="34" charset="0"/>
                        </a:rPr>
                        <a:t>Avg. Annual Tuition</a:t>
                      </a:r>
                    </a:p>
                  </a:txBody>
                  <a:tcPr marL="0" marR="490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fontAlgn="b"/>
                      <a:r>
                        <a:rPr lang="en-US" sz="600" b="1" i="0" u="none" strike="noStrike">
                          <a:solidFill>
                            <a:srgbClr val="000000"/>
                          </a:solidFill>
                          <a:effectLst/>
                          <a:latin typeface="Calibri" panose="020F0502020204030204" pitchFamily="34" charset="0"/>
                        </a:rPr>
                        <a:t>$11,137</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600" b="1" i="0" u="none" strike="noStrike">
                          <a:solidFill>
                            <a:srgbClr val="000000"/>
                          </a:solidFill>
                          <a:effectLst/>
                          <a:latin typeface="Calibri" panose="020F0502020204030204" pitchFamily="34" charset="0"/>
                        </a:rPr>
                        <a:t>$10,260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600" b="1" i="0" u="none" strike="noStrike">
                          <a:solidFill>
                            <a:srgbClr val="000000"/>
                          </a:solidFill>
                          <a:effectLst/>
                          <a:latin typeface="Calibri" panose="020F0502020204030204" pitchFamily="34" charset="0"/>
                        </a:rPr>
                        <a:t>$9,250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6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98528275"/>
                  </a:ext>
                </a:extLst>
              </a:tr>
            </a:tbl>
          </a:graphicData>
        </a:graphic>
      </p:graphicFrame>
    </p:spTree>
    <p:extLst>
      <p:ext uri="{BB962C8B-B14F-4D97-AF65-F5344CB8AC3E}">
        <p14:creationId xmlns:p14="http://schemas.microsoft.com/office/powerpoint/2010/main" val="3014651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593DA-C99C-D0FD-F949-DD9C4B66F1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7F0FB7-4125-03A2-660C-0B9B146D4117}"/>
              </a:ext>
            </a:extLst>
          </p:cNvPr>
          <p:cNvSpPr>
            <a:spLocks noGrp="1"/>
          </p:cNvSpPr>
          <p:nvPr>
            <p:ph type="title"/>
          </p:nvPr>
        </p:nvSpPr>
        <p:spPr/>
        <p:txBody>
          <a:bodyPr/>
          <a:lstStyle/>
          <a:p>
            <a:r>
              <a:rPr lang="en-US"/>
              <a:t>Scenario Comparisons:</a:t>
            </a:r>
            <a:br>
              <a:rPr lang="en-US"/>
            </a:br>
            <a:r>
              <a:rPr lang="en-US" sz="3000"/>
              <a:t>Affordability of Care</a:t>
            </a:r>
          </a:p>
        </p:txBody>
      </p:sp>
      <p:sp>
        <p:nvSpPr>
          <p:cNvPr id="7" name="Text Placeholder 2">
            <a:extLst>
              <a:ext uri="{FF2B5EF4-FFF2-40B4-BE49-F238E27FC236}">
                <a16:creationId xmlns:a16="http://schemas.microsoft.com/office/drawing/2014/main" id="{5BFE161E-29FD-AC92-9D80-B579A520D77D}"/>
              </a:ext>
            </a:extLst>
          </p:cNvPr>
          <p:cNvSpPr>
            <a:spLocks noGrp="1"/>
          </p:cNvSpPr>
          <p:nvPr>
            <p:ph type="body" sz="quarter" idx="12"/>
          </p:nvPr>
        </p:nvSpPr>
        <p:spPr>
          <a:xfrm>
            <a:off x="190182" y="1284072"/>
            <a:ext cx="3949622" cy="2964078"/>
          </a:xfrm>
        </p:spPr>
        <p:txBody>
          <a:bodyPr vert="horz" lIns="91440" tIns="45720" rIns="91440" bIns="45720" rtlCol="0" anchor="t">
            <a:noAutofit/>
          </a:bodyPr>
          <a:lstStyle/>
          <a:p>
            <a:pPr>
              <a:spcBef>
                <a:spcPts val="1400"/>
              </a:spcBef>
              <a:spcAft>
                <a:spcPts val="600"/>
              </a:spcAft>
            </a:pPr>
            <a:r>
              <a:rPr lang="en-US">
                <a:solidFill>
                  <a:schemeClr val="tx1"/>
                </a:solidFill>
                <a:latin typeface="Calibri"/>
                <a:ea typeface="Calibri"/>
                <a:cs typeface="Calibri"/>
              </a:rPr>
              <a:t>CACFP provides free and reduced lunch for qualified children at participating child care centers. This subsidy ensures quality nutritious meals for children and helps providers significantly reduce their food costs.</a:t>
            </a:r>
            <a:endParaRPr lang="en-US">
              <a:solidFill>
                <a:schemeClr val="tx1"/>
              </a:solidFill>
              <a:ea typeface="Calibri"/>
              <a:cs typeface="Calibri"/>
            </a:endParaRPr>
          </a:p>
        </p:txBody>
      </p:sp>
      <p:pic>
        <p:nvPicPr>
          <p:cNvPr id="3" name="Picture 2" descr="A close-up of a document&#10;&#10;AI-generated content may be incorrect.">
            <a:extLst>
              <a:ext uri="{FF2B5EF4-FFF2-40B4-BE49-F238E27FC236}">
                <a16:creationId xmlns:a16="http://schemas.microsoft.com/office/drawing/2014/main" id="{E6510C5F-E02B-02EB-FE72-9A04B3D90CC4}"/>
              </a:ext>
            </a:extLst>
          </p:cNvPr>
          <p:cNvPicPr>
            <a:picLocks noChangeAspect="1"/>
          </p:cNvPicPr>
          <p:nvPr/>
        </p:nvPicPr>
        <p:blipFill>
          <a:blip r:embed="rId3"/>
          <a:stretch>
            <a:fillRect/>
          </a:stretch>
        </p:blipFill>
        <p:spPr>
          <a:xfrm>
            <a:off x="4569555" y="1334402"/>
            <a:ext cx="4067175" cy="1609725"/>
          </a:xfrm>
          <a:prstGeom prst="rect">
            <a:avLst/>
          </a:prstGeom>
          <a:ln>
            <a:solidFill>
              <a:schemeClr val="tx1"/>
            </a:solidFill>
          </a:ln>
        </p:spPr>
      </p:pic>
      <p:pic>
        <p:nvPicPr>
          <p:cNvPr id="8" name="Picture 7" descr="A table with numbers and text&#10;&#10;AI-generated content may be incorrect.">
            <a:extLst>
              <a:ext uri="{FF2B5EF4-FFF2-40B4-BE49-F238E27FC236}">
                <a16:creationId xmlns:a16="http://schemas.microsoft.com/office/drawing/2014/main" id="{63F2565C-826A-57D5-8EBC-D0D8EEF4BCB3}"/>
              </a:ext>
            </a:extLst>
          </p:cNvPr>
          <p:cNvPicPr>
            <a:picLocks noChangeAspect="1"/>
          </p:cNvPicPr>
          <p:nvPr/>
        </p:nvPicPr>
        <p:blipFill>
          <a:blip r:embed="rId4"/>
          <a:stretch>
            <a:fillRect/>
          </a:stretch>
        </p:blipFill>
        <p:spPr>
          <a:xfrm>
            <a:off x="4567813" y="1332872"/>
            <a:ext cx="4059116" cy="1611086"/>
          </a:xfrm>
          <a:prstGeom prst="rect">
            <a:avLst/>
          </a:prstGeom>
        </p:spPr>
      </p:pic>
    </p:spTree>
    <p:extLst>
      <p:ext uri="{BB962C8B-B14F-4D97-AF65-F5344CB8AC3E}">
        <p14:creationId xmlns:p14="http://schemas.microsoft.com/office/powerpoint/2010/main" val="511876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ADCBA-96C9-0328-9D6F-106A1BD78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750271-D690-92DE-3977-CD631AFBB49D}"/>
              </a:ext>
            </a:extLst>
          </p:cNvPr>
          <p:cNvSpPr>
            <a:spLocks noGrp="1"/>
          </p:cNvSpPr>
          <p:nvPr>
            <p:ph type="title"/>
          </p:nvPr>
        </p:nvSpPr>
        <p:spPr/>
        <p:txBody>
          <a:bodyPr/>
          <a:lstStyle/>
          <a:p>
            <a:r>
              <a:rPr lang="en-US"/>
              <a:t>Scenario Comparisons:</a:t>
            </a:r>
            <a:br>
              <a:rPr lang="en-US"/>
            </a:br>
            <a:r>
              <a:rPr lang="en-US" sz="3000"/>
              <a:t>ECE Operations</a:t>
            </a:r>
          </a:p>
        </p:txBody>
      </p:sp>
      <p:sp>
        <p:nvSpPr>
          <p:cNvPr id="7" name="Text Placeholder 2">
            <a:extLst>
              <a:ext uri="{FF2B5EF4-FFF2-40B4-BE49-F238E27FC236}">
                <a16:creationId xmlns:a16="http://schemas.microsoft.com/office/drawing/2014/main" id="{E44F8B20-43F0-C0CD-1E3D-0DC1B8E051E8}"/>
              </a:ext>
            </a:extLst>
          </p:cNvPr>
          <p:cNvSpPr>
            <a:spLocks noGrp="1"/>
          </p:cNvSpPr>
          <p:nvPr>
            <p:ph type="body" sz="quarter" idx="12"/>
          </p:nvPr>
        </p:nvSpPr>
        <p:spPr>
          <a:xfrm>
            <a:off x="190182" y="1276350"/>
            <a:ext cx="8321675" cy="2971800"/>
          </a:xfrm>
        </p:spPr>
        <p:txBody>
          <a:bodyPr vert="horz" lIns="91440" tIns="45720" rIns="91440" bIns="45720" rtlCol="0" anchor="t">
            <a:noAutofit/>
          </a:bodyPr>
          <a:lstStyle/>
          <a:p>
            <a:pPr marL="0" indent="0">
              <a:spcBef>
                <a:spcPts val="1400"/>
              </a:spcBef>
              <a:spcAft>
                <a:spcPts val="600"/>
              </a:spcAft>
              <a:buNone/>
            </a:pPr>
            <a:endParaRPr lang="en-US" dirty="0">
              <a:solidFill>
                <a:schemeClr val="tx1"/>
              </a:solidFill>
              <a:latin typeface="Calibri"/>
              <a:ea typeface="Calibri"/>
              <a:cs typeface="Calibri"/>
            </a:endParaRPr>
          </a:p>
          <a:p>
            <a:pPr marL="0" indent="0">
              <a:spcBef>
                <a:spcPts val="1400"/>
              </a:spcBef>
              <a:spcAft>
                <a:spcPts val="600"/>
              </a:spcAft>
              <a:buNone/>
            </a:pPr>
            <a:r>
              <a:rPr lang="en-US" dirty="0">
                <a:solidFill>
                  <a:schemeClr val="tx1"/>
                </a:solidFill>
                <a:latin typeface="Calibri"/>
                <a:ea typeface="Calibri"/>
                <a:cs typeface="Calibri"/>
              </a:rPr>
              <a:t>As is typical in the ECE field, all four of the scenarios would require ongoing subsidies for annual operating support. Note that the calculated subsidies, which start at $357,840 per year, are based upon:</a:t>
            </a:r>
          </a:p>
          <a:p>
            <a:pPr lvl="1">
              <a:spcBef>
                <a:spcPts val="1400"/>
              </a:spcBef>
              <a:spcAft>
                <a:spcPts val="600"/>
              </a:spcAft>
              <a:buFont typeface="Arial" panose="020B0604020202020204" pitchFamily="34" charset="0"/>
              <a:buChar char="•"/>
            </a:pPr>
            <a:r>
              <a:rPr lang="en-US" dirty="0">
                <a:solidFill>
                  <a:schemeClr val="tx1"/>
                </a:solidFill>
                <a:latin typeface="Calibri"/>
                <a:cs typeface="Calibri"/>
              </a:rPr>
              <a:t>Salaries for workers based on median wages for Lafayette, the nearest metro for which Bureau of Labor Statistics has information</a:t>
            </a:r>
          </a:p>
          <a:p>
            <a:pPr lvl="1">
              <a:spcBef>
                <a:spcPts val="1400"/>
              </a:spcBef>
              <a:spcAft>
                <a:spcPts val="600"/>
              </a:spcAft>
              <a:buFont typeface="Arial" panose="020B0604020202020204" pitchFamily="34" charset="0"/>
              <a:buChar char="•"/>
            </a:pPr>
            <a:r>
              <a:rPr lang="en-US" dirty="0">
                <a:solidFill>
                  <a:schemeClr val="tx1"/>
                </a:solidFill>
                <a:latin typeface="Calibri"/>
                <a:cs typeface="Calibri"/>
              </a:rPr>
              <a:t>An annual set-aside of $1.00/SF to cover ongoing capital improvements</a:t>
            </a:r>
          </a:p>
          <a:p>
            <a:pPr lvl="1">
              <a:spcBef>
                <a:spcPts val="1400"/>
              </a:spcBef>
              <a:spcAft>
                <a:spcPts val="600"/>
              </a:spcAft>
              <a:buFont typeface="Arial" panose="020B0604020202020204" pitchFamily="34" charset="0"/>
              <a:buChar char="•"/>
            </a:pPr>
            <a:r>
              <a:rPr lang="en-US" dirty="0">
                <a:solidFill>
                  <a:schemeClr val="tx1"/>
                </a:solidFill>
                <a:latin typeface="Calibri"/>
                <a:cs typeface="Calibri"/>
              </a:rPr>
              <a:t>Operating reserves covering 3-6 months of emergency operating expenses</a:t>
            </a:r>
          </a:p>
          <a:p>
            <a:pPr lvl="1">
              <a:spcBef>
                <a:spcPts val="1400"/>
              </a:spcBef>
              <a:spcAft>
                <a:spcPts val="600"/>
              </a:spcAft>
              <a:buFont typeface="Arial" panose="020B0604020202020204" pitchFamily="34" charset="0"/>
              <a:buChar char="•"/>
            </a:pPr>
            <a:r>
              <a:rPr lang="en-US" dirty="0">
                <a:solidFill>
                  <a:schemeClr val="tx1"/>
                </a:solidFill>
                <a:latin typeface="Calibri"/>
                <a:cs typeface="Calibri"/>
              </a:rPr>
              <a:t>Affordable tuition rates across all income tiers (no more than 10% HH income)</a:t>
            </a:r>
            <a:endParaRPr lang="en-US" dirty="0">
              <a:solidFill>
                <a:schemeClr val="tx1"/>
              </a:solidFill>
            </a:endParaRPr>
          </a:p>
        </p:txBody>
      </p:sp>
    </p:spTree>
    <p:extLst>
      <p:ext uri="{BB962C8B-B14F-4D97-AF65-F5344CB8AC3E}">
        <p14:creationId xmlns:p14="http://schemas.microsoft.com/office/powerpoint/2010/main" val="1232479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D6951-A9B0-2D25-C773-4A897D84A4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6A7814-B707-25A4-7A59-9AC2534A66CC}"/>
              </a:ext>
            </a:extLst>
          </p:cNvPr>
          <p:cNvSpPr>
            <a:spLocks noGrp="1"/>
          </p:cNvSpPr>
          <p:nvPr>
            <p:ph type="title"/>
          </p:nvPr>
        </p:nvSpPr>
        <p:spPr>
          <a:xfrm>
            <a:off x="533400" y="3105150"/>
            <a:ext cx="8229600" cy="1647825"/>
          </a:xfrm>
        </p:spPr>
        <p:txBody>
          <a:bodyPr/>
          <a:lstStyle/>
          <a:p>
            <a:r>
              <a:rPr lang="en-US" sz="4000"/>
              <a:t>Final Recommendations &amp;</a:t>
            </a:r>
            <a:br>
              <a:rPr lang="en-US" sz="4000"/>
            </a:br>
            <a:r>
              <a:rPr lang="en-US" sz="4000"/>
              <a:t>Next Steps</a:t>
            </a:r>
            <a:br>
              <a:rPr lang="en-US" sz="2500"/>
            </a:br>
            <a:br>
              <a:rPr lang="en-US" sz="4500"/>
            </a:br>
            <a:endParaRPr lang="en-US" sz="4500"/>
          </a:p>
        </p:txBody>
      </p:sp>
    </p:spTree>
    <p:extLst>
      <p:ext uri="{BB962C8B-B14F-4D97-AF65-F5344CB8AC3E}">
        <p14:creationId xmlns:p14="http://schemas.microsoft.com/office/powerpoint/2010/main" val="2026473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F3E33-F84D-7422-0FAE-79A0A06967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EE6CE7-B654-4F7D-3D85-F788ABF8CD1D}"/>
              </a:ext>
            </a:extLst>
          </p:cNvPr>
          <p:cNvSpPr>
            <a:spLocks noGrp="1"/>
          </p:cNvSpPr>
          <p:nvPr>
            <p:ph type="title"/>
          </p:nvPr>
        </p:nvSpPr>
        <p:spPr/>
        <p:txBody>
          <a:bodyPr/>
          <a:lstStyle/>
          <a:p>
            <a:br>
              <a:rPr lang="en-US"/>
            </a:br>
            <a:r>
              <a:rPr lang="en-US"/>
              <a:t>Next Steps</a:t>
            </a:r>
          </a:p>
        </p:txBody>
      </p:sp>
      <p:sp>
        <p:nvSpPr>
          <p:cNvPr id="7" name="Text Placeholder 2">
            <a:extLst>
              <a:ext uri="{FF2B5EF4-FFF2-40B4-BE49-F238E27FC236}">
                <a16:creationId xmlns:a16="http://schemas.microsoft.com/office/drawing/2014/main" id="{F2D945FD-EE17-BAB3-DCCE-F67B14BBC041}"/>
              </a:ext>
            </a:extLst>
          </p:cNvPr>
          <p:cNvSpPr>
            <a:spLocks noGrp="1"/>
          </p:cNvSpPr>
          <p:nvPr>
            <p:ph type="body" sz="quarter" idx="12"/>
          </p:nvPr>
        </p:nvSpPr>
        <p:spPr>
          <a:xfrm>
            <a:off x="605106" y="1550356"/>
            <a:ext cx="7938066" cy="2963972"/>
          </a:xfrm>
        </p:spPr>
        <p:txBody>
          <a:bodyPr vert="horz" lIns="91440" tIns="45720" rIns="91440" bIns="45720" rtlCol="0" anchor="t">
            <a:noAutofit/>
          </a:bodyPr>
          <a:lstStyle/>
          <a:p>
            <a:r>
              <a:rPr lang="en-US" dirty="0">
                <a:solidFill>
                  <a:schemeClr val="tx1"/>
                </a:solidFill>
                <a:latin typeface="Calibri"/>
                <a:ea typeface="Calibri"/>
                <a:cs typeface="Calibri"/>
              </a:rPr>
              <a:t>Identify available funding sources (grants, public programs, philanthropy)</a:t>
            </a:r>
          </a:p>
          <a:p>
            <a:r>
              <a:rPr lang="en-US" dirty="0">
                <a:solidFill>
                  <a:schemeClr val="tx1"/>
                </a:solidFill>
                <a:latin typeface="Calibri"/>
                <a:ea typeface="Calibri"/>
                <a:cs typeface="Calibri"/>
              </a:rPr>
              <a:t>Identify which scenario(s) is most worthwhile to explore and determine site acquisition process</a:t>
            </a:r>
            <a:endParaRPr lang="en-US" dirty="0">
              <a:solidFill>
                <a:schemeClr val="tx1"/>
              </a:solidFill>
              <a:ea typeface="Calibri"/>
              <a:cs typeface="Calibri"/>
            </a:endParaRPr>
          </a:p>
          <a:p>
            <a:r>
              <a:rPr lang="en-US" dirty="0">
                <a:solidFill>
                  <a:schemeClr val="tx1"/>
                </a:solidFill>
                <a:latin typeface="Calibri"/>
                <a:ea typeface="Calibri"/>
                <a:cs typeface="Calibri"/>
              </a:rPr>
              <a:t>Issue an RFP for project team (architect, contractor) to begin more detailed studies of construction scope and cost on the selected site(s)</a:t>
            </a:r>
            <a:endParaRPr lang="en-US" dirty="0">
              <a:solidFill>
                <a:schemeClr val="tx1"/>
              </a:solidFill>
              <a:ea typeface="Calibri"/>
              <a:cs typeface="Calibri"/>
            </a:endParaRPr>
          </a:p>
          <a:p>
            <a:r>
              <a:rPr lang="en-US" dirty="0">
                <a:solidFill>
                  <a:schemeClr val="tx1"/>
                </a:solidFill>
                <a:latin typeface="Calibri"/>
                <a:ea typeface="Calibri"/>
                <a:cs typeface="Calibri"/>
              </a:rPr>
              <a:t>Identify an operator for the childcare program</a:t>
            </a:r>
            <a:endParaRPr lang="en-US" dirty="0">
              <a:solidFill>
                <a:schemeClr val="tx1"/>
              </a:solidFill>
              <a:ea typeface="Calibri"/>
              <a:cs typeface="Calibri"/>
            </a:endParaRPr>
          </a:p>
          <a:p>
            <a:endParaRPr lang="en-US" dirty="0">
              <a:solidFill>
                <a:schemeClr val="tx1"/>
              </a:solidFill>
              <a:ea typeface="Calibri"/>
              <a:cs typeface="Calibri"/>
            </a:endParaRPr>
          </a:p>
          <a:p>
            <a:endParaRPr lang="en-US" dirty="0">
              <a:solidFill>
                <a:schemeClr val="tx1"/>
              </a:solidFill>
              <a:ea typeface="Calibri"/>
              <a:cs typeface="Calibri"/>
            </a:endParaRPr>
          </a:p>
          <a:p>
            <a:endParaRPr lang="en-US" dirty="0">
              <a:solidFill>
                <a:schemeClr val="tx1"/>
              </a:solidFill>
              <a:ea typeface="Calibri"/>
              <a:cs typeface="Calibri"/>
            </a:endParaRPr>
          </a:p>
        </p:txBody>
      </p:sp>
    </p:spTree>
    <p:extLst>
      <p:ext uri="{BB962C8B-B14F-4D97-AF65-F5344CB8AC3E}">
        <p14:creationId xmlns:p14="http://schemas.microsoft.com/office/powerpoint/2010/main" val="1229754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F7282-AFC5-8BE0-C38B-936BD5C2ED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30D9B9-BDA2-D2F6-A5F5-2E36AFEEE788}"/>
              </a:ext>
            </a:extLst>
          </p:cNvPr>
          <p:cNvSpPr>
            <a:spLocks noGrp="1"/>
          </p:cNvSpPr>
          <p:nvPr>
            <p:ph type="title"/>
          </p:nvPr>
        </p:nvSpPr>
        <p:spPr/>
        <p:txBody>
          <a:bodyPr/>
          <a:lstStyle/>
          <a:p>
            <a:br>
              <a:rPr lang="en-US" dirty="0"/>
            </a:br>
            <a:r>
              <a:rPr lang="en-US" dirty="0"/>
              <a:t>Attachments</a:t>
            </a:r>
          </a:p>
        </p:txBody>
      </p:sp>
      <p:sp>
        <p:nvSpPr>
          <p:cNvPr id="4" name="Text Placeholder 3">
            <a:extLst>
              <a:ext uri="{FF2B5EF4-FFF2-40B4-BE49-F238E27FC236}">
                <a16:creationId xmlns:a16="http://schemas.microsoft.com/office/drawing/2014/main" id="{31BCDC8C-3B98-BE74-DD42-584FCFFF5B34}"/>
              </a:ext>
            </a:extLst>
          </p:cNvPr>
          <p:cNvSpPr>
            <a:spLocks noGrp="1"/>
          </p:cNvSpPr>
          <p:nvPr>
            <p:ph type="body" sz="quarter" idx="12"/>
          </p:nvPr>
        </p:nvSpPr>
        <p:spPr/>
        <p:txBody>
          <a:bodyPr/>
          <a:lstStyle/>
          <a:p>
            <a:r>
              <a:rPr lang="en-US" dirty="0">
                <a:solidFill>
                  <a:schemeClr val="tx1"/>
                </a:solidFill>
              </a:rPr>
              <a:t>The following detailed information is attached for Scenarios A, B, C.1, &amp; C.2 </a:t>
            </a:r>
          </a:p>
          <a:p>
            <a:pPr lvl="1"/>
            <a:r>
              <a:rPr lang="en-US" dirty="0">
                <a:solidFill>
                  <a:schemeClr val="tx1"/>
                </a:solidFill>
              </a:rPr>
              <a:t>Development Cost Comparison</a:t>
            </a:r>
          </a:p>
          <a:p>
            <a:pPr lvl="1"/>
            <a:r>
              <a:rPr lang="en-US" dirty="0">
                <a:solidFill>
                  <a:schemeClr val="tx1"/>
                </a:solidFill>
              </a:rPr>
              <a:t>Space Program</a:t>
            </a:r>
          </a:p>
          <a:p>
            <a:pPr lvl="1"/>
            <a:r>
              <a:rPr lang="en-US" dirty="0">
                <a:solidFill>
                  <a:schemeClr val="tx1"/>
                </a:solidFill>
              </a:rPr>
              <a:t>Staff Pay Projections</a:t>
            </a:r>
          </a:p>
          <a:p>
            <a:pPr lvl="1"/>
            <a:r>
              <a:rPr lang="en-US" dirty="0">
                <a:solidFill>
                  <a:schemeClr val="tx1"/>
                </a:solidFill>
              </a:rPr>
              <a:t>Tuition Sliding Scale</a:t>
            </a:r>
          </a:p>
          <a:p>
            <a:pPr lvl="1"/>
            <a:r>
              <a:rPr lang="en-US" dirty="0">
                <a:solidFill>
                  <a:schemeClr val="tx1"/>
                </a:solidFill>
              </a:rPr>
              <a:t>10-Yr. Operating Proforma</a:t>
            </a:r>
          </a:p>
          <a:p>
            <a:pPr lvl="1"/>
            <a:endParaRPr lang="en-US" dirty="0">
              <a:solidFill>
                <a:schemeClr val="tx1"/>
              </a:solidFill>
            </a:endParaRPr>
          </a:p>
        </p:txBody>
      </p:sp>
    </p:spTree>
    <p:extLst>
      <p:ext uri="{BB962C8B-B14F-4D97-AF65-F5344CB8AC3E}">
        <p14:creationId xmlns:p14="http://schemas.microsoft.com/office/powerpoint/2010/main" val="2052040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F38E8-1CAB-22D5-9E08-7D719AA92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201FF-F31D-2AF9-F4AB-857FEBA99A3D}"/>
              </a:ext>
            </a:extLst>
          </p:cNvPr>
          <p:cNvSpPr>
            <a:spLocks noGrp="1"/>
          </p:cNvSpPr>
          <p:nvPr>
            <p:ph type="title"/>
          </p:nvPr>
        </p:nvSpPr>
        <p:spPr/>
        <p:txBody>
          <a:bodyPr/>
          <a:lstStyle/>
          <a:p>
            <a:r>
              <a:rPr lang="en-US"/>
              <a:t>Process &amp; Methodology:</a:t>
            </a:r>
            <a:br>
              <a:rPr lang="en-US"/>
            </a:br>
            <a:r>
              <a:rPr lang="en-US" sz="3000"/>
              <a:t>Community Data Insights</a:t>
            </a:r>
          </a:p>
        </p:txBody>
      </p:sp>
      <p:sp>
        <p:nvSpPr>
          <p:cNvPr id="3" name="Text Placeholder 2">
            <a:extLst>
              <a:ext uri="{FF2B5EF4-FFF2-40B4-BE49-F238E27FC236}">
                <a16:creationId xmlns:a16="http://schemas.microsoft.com/office/drawing/2014/main" id="{1B2F0D1E-B0CB-AF8C-1899-A2B63FDD5535}"/>
              </a:ext>
            </a:extLst>
          </p:cNvPr>
          <p:cNvSpPr>
            <a:spLocks noGrp="1"/>
          </p:cNvSpPr>
          <p:nvPr>
            <p:ph type="body" sz="quarter" idx="12"/>
          </p:nvPr>
        </p:nvSpPr>
        <p:spPr>
          <a:xfrm>
            <a:off x="369519" y="1413092"/>
            <a:ext cx="8321675" cy="2971800"/>
          </a:xfrm>
        </p:spPr>
        <p:txBody>
          <a:bodyPr/>
          <a:lstStyle/>
          <a:p>
            <a:r>
              <a:rPr lang="en-US" sz="1950" kern="100">
                <a:solidFill>
                  <a:schemeClr val="tx1"/>
                </a:solidFill>
                <a:ea typeface="Aptos" panose="020B0004020202020204" pitchFamily="34" charset="0"/>
                <a:cs typeface="Calibri" panose="020F0502020204030204" pitchFamily="34" charset="0"/>
              </a:rPr>
              <a:t>Demographic Data for Each Area in Benton County</a:t>
            </a:r>
          </a:p>
          <a:p>
            <a:r>
              <a:rPr lang="en-US" sz="1950" kern="100">
                <a:solidFill>
                  <a:schemeClr val="tx1"/>
                </a:solidFill>
                <a:ea typeface="Aptos" panose="020B0004020202020204" pitchFamily="34" charset="0"/>
                <a:cs typeface="Calibri" panose="020F0502020204030204" pitchFamily="34" charset="0"/>
              </a:rPr>
              <a:t>Map Current Supply of Early Childcare Services by Licensed Provider</a:t>
            </a:r>
          </a:p>
          <a:p>
            <a:pPr lvl="1"/>
            <a:r>
              <a:rPr lang="en-US" sz="1950" kern="100">
                <a:solidFill>
                  <a:schemeClr val="tx1"/>
                </a:solidFill>
                <a:ea typeface="Aptos" panose="020B0004020202020204" pitchFamily="34" charset="0"/>
                <a:cs typeface="Calibri" panose="020F0502020204030204" pitchFamily="34" charset="0"/>
              </a:rPr>
              <a:t>Identify Gaps in Childcare Services for Children Ages 0-5</a:t>
            </a:r>
          </a:p>
          <a:p>
            <a:r>
              <a:rPr lang="en-US" sz="1950" kern="100">
                <a:solidFill>
                  <a:schemeClr val="tx1"/>
                </a:solidFill>
                <a:ea typeface="Aptos" panose="020B0004020202020204" pitchFamily="34" charset="0"/>
                <a:cs typeface="Calibri" panose="020F0502020204030204" pitchFamily="34" charset="0"/>
              </a:rPr>
              <a:t>Examine Key Indicators for Childcare Services</a:t>
            </a:r>
          </a:p>
          <a:p>
            <a:r>
              <a:rPr lang="en-US" sz="1950" kern="100">
                <a:solidFill>
                  <a:schemeClr val="tx1"/>
                </a:solidFill>
                <a:ea typeface="Aptos" panose="020B0004020202020204" pitchFamily="34" charset="0"/>
                <a:cs typeface="Calibri" panose="020F0502020204030204" pitchFamily="34" charset="0"/>
              </a:rPr>
              <a:t>Examine Employer Patterns</a:t>
            </a:r>
          </a:p>
          <a:p>
            <a:pPr lvl="1"/>
            <a:r>
              <a:rPr lang="en-US" sz="1950" kern="100">
                <a:solidFill>
                  <a:schemeClr val="tx1"/>
                </a:solidFill>
                <a:ea typeface="Aptos" panose="020B0004020202020204" pitchFamily="34" charset="0"/>
                <a:cs typeface="Calibri" panose="020F0502020204030204" pitchFamily="34" charset="0"/>
              </a:rPr>
              <a:t>Major employers</a:t>
            </a:r>
          </a:p>
          <a:p>
            <a:pPr lvl="1"/>
            <a:r>
              <a:rPr lang="en-US" sz="1950" kern="100">
                <a:solidFill>
                  <a:schemeClr val="tx1"/>
                </a:solidFill>
                <a:ea typeface="Aptos" panose="020B0004020202020204" pitchFamily="34" charset="0"/>
                <a:cs typeface="Calibri" panose="020F0502020204030204" pitchFamily="34" charset="0"/>
              </a:rPr>
              <a:t>Commuting patterns</a:t>
            </a:r>
          </a:p>
          <a:p>
            <a:r>
              <a:rPr lang="en-US" sz="1950" kern="100">
                <a:solidFill>
                  <a:schemeClr val="tx1"/>
                </a:solidFill>
                <a:ea typeface="Aptos" panose="020B0004020202020204" pitchFamily="34" charset="0"/>
                <a:cs typeface="Calibri" panose="020F0502020204030204" pitchFamily="34" charset="0"/>
              </a:rPr>
              <a:t>Explore Challenges &amp; Opportunities to Expanding Childcare Access in the County</a:t>
            </a:r>
          </a:p>
          <a:p>
            <a:endParaRPr lang="en-US" sz="2000">
              <a:solidFill>
                <a:schemeClr val="tx1"/>
              </a:solidFill>
            </a:endParaRPr>
          </a:p>
        </p:txBody>
      </p:sp>
    </p:spTree>
    <p:extLst>
      <p:ext uri="{BB962C8B-B14F-4D97-AF65-F5344CB8AC3E}">
        <p14:creationId xmlns:p14="http://schemas.microsoft.com/office/powerpoint/2010/main" val="2108617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105150"/>
            <a:ext cx="8229600" cy="1647825"/>
          </a:xfrm>
        </p:spPr>
        <p:txBody>
          <a:bodyPr/>
          <a:lstStyle/>
          <a:p>
            <a:r>
              <a:rPr lang="en-US" sz="4000"/>
              <a:t>ECE Landscape Analysis</a:t>
            </a:r>
            <a:br>
              <a:rPr lang="en-US" sz="2500"/>
            </a:br>
            <a:br>
              <a:rPr lang="en-US" sz="4500"/>
            </a:br>
            <a:endParaRPr lang="en-US" sz="4500"/>
          </a:p>
        </p:txBody>
      </p:sp>
    </p:spTree>
    <p:extLst>
      <p:ext uri="{BB962C8B-B14F-4D97-AF65-F5344CB8AC3E}">
        <p14:creationId xmlns:p14="http://schemas.microsoft.com/office/powerpoint/2010/main" val="3535668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492E9-83C2-CFEB-0BC2-94ABB8C8B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D6E614-3BB6-D302-218B-17CBBE5A0729}"/>
              </a:ext>
            </a:extLst>
          </p:cNvPr>
          <p:cNvSpPr>
            <a:spLocks noGrp="1"/>
          </p:cNvSpPr>
          <p:nvPr>
            <p:ph type="title"/>
          </p:nvPr>
        </p:nvSpPr>
        <p:spPr/>
        <p:txBody>
          <a:bodyPr/>
          <a:lstStyle/>
          <a:p>
            <a:r>
              <a:rPr lang="en-US"/>
              <a:t>ECE Landscape Analysis:</a:t>
            </a:r>
            <a:br>
              <a:rPr lang="en-US"/>
            </a:br>
            <a:r>
              <a:rPr lang="en-US" sz="3000"/>
              <a:t>Area Demographics</a:t>
            </a:r>
          </a:p>
        </p:txBody>
      </p:sp>
      <p:sp>
        <p:nvSpPr>
          <p:cNvPr id="3" name="Text Placeholder 2">
            <a:extLst>
              <a:ext uri="{FF2B5EF4-FFF2-40B4-BE49-F238E27FC236}">
                <a16:creationId xmlns:a16="http://schemas.microsoft.com/office/drawing/2014/main" id="{853C3190-BB3A-3229-6125-A657D3F2E5BA}"/>
              </a:ext>
            </a:extLst>
          </p:cNvPr>
          <p:cNvSpPr>
            <a:spLocks noGrp="1"/>
          </p:cNvSpPr>
          <p:nvPr>
            <p:ph type="body" sz="quarter" idx="12"/>
          </p:nvPr>
        </p:nvSpPr>
        <p:spPr>
          <a:xfrm>
            <a:off x="228601" y="1428750"/>
            <a:ext cx="8321675" cy="2971800"/>
          </a:xfrm>
        </p:spPr>
        <p:txBody>
          <a:bodyPr/>
          <a:lstStyle/>
          <a:p>
            <a:pPr marL="0" indent="0">
              <a:buNone/>
            </a:pPr>
            <a:endParaRPr lang="en-US">
              <a:solidFill>
                <a:schemeClr val="tx1"/>
              </a:solidFill>
              <a:ea typeface="OpenSans-Regular" pitchFamily="34" charset="-122"/>
              <a:cs typeface="Calibri" panose="020F0502020204030204" pitchFamily="34" charset="0"/>
            </a:endParaRPr>
          </a:p>
          <a:p>
            <a:endParaRPr lang="en-US">
              <a:solidFill>
                <a:schemeClr val="tx1"/>
              </a:solidFill>
              <a:ea typeface="OpenSans-Regular" pitchFamily="34" charset="-122"/>
              <a:cs typeface="Calibri" panose="020F0502020204030204" pitchFamily="34" charset="0"/>
            </a:endParaRPr>
          </a:p>
          <a:p>
            <a:endParaRPr lang="en-US">
              <a:solidFill>
                <a:schemeClr val="tx1"/>
              </a:solidFill>
              <a:cs typeface="Calibri" panose="020F0502020204030204" pitchFamily="34" charset="0"/>
            </a:endParaRPr>
          </a:p>
          <a:p>
            <a:endParaRPr lang="en-US">
              <a:solidFill>
                <a:schemeClr val="tx1"/>
              </a:solidFill>
              <a:cs typeface="Calibri" panose="020F0502020204030204" pitchFamily="34" charset="0"/>
            </a:endParaRPr>
          </a:p>
        </p:txBody>
      </p:sp>
      <p:sp>
        <p:nvSpPr>
          <p:cNvPr id="5" name="TextBox 4">
            <a:extLst>
              <a:ext uri="{FF2B5EF4-FFF2-40B4-BE49-F238E27FC236}">
                <a16:creationId xmlns:a16="http://schemas.microsoft.com/office/drawing/2014/main" id="{37B575BE-1543-1162-3FC8-1E44A79A37F7}"/>
              </a:ext>
            </a:extLst>
          </p:cNvPr>
          <p:cNvSpPr txBox="1"/>
          <p:nvPr/>
        </p:nvSpPr>
        <p:spPr>
          <a:xfrm>
            <a:off x="459556" y="1505932"/>
            <a:ext cx="8090720" cy="3454792"/>
          </a:xfrm>
          <a:prstGeom prst="rect">
            <a:avLst/>
          </a:prstGeom>
          <a:noFill/>
        </p:spPr>
        <p:txBody>
          <a:bodyPr wrap="square" rtlCol="0">
            <a:spAutoFit/>
          </a:bodyPr>
          <a:lstStyle/>
          <a:p>
            <a:pPr marL="214313" indent="-214313" defTabSz="685800">
              <a:spcAft>
                <a:spcPts val="1200"/>
              </a:spcAft>
              <a:buFont typeface="Arial" panose="020B0604020202020204" pitchFamily="34" charset="0"/>
              <a:buChar char="•"/>
            </a:pPr>
            <a:r>
              <a:rPr lang="en-US" sz="1500">
                <a:solidFill>
                  <a:srgbClr val="000000"/>
                </a:solidFill>
                <a:latin typeface="Arial" panose="020B0604020202020204"/>
              </a:rPr>
              <a:t>Population changes help us understand where childcare may be needed most in the future. While Benton County’s overall population has remained relatively stable in recent years (2018–2014 to 2023–2019), some parts of the county tell different stories.</a:t>
            </a:r>
          </a:p>
          <a:p>
            <a:pPr marL="557213" lvl="1" indent="-214313" defTabSz="685800">
              <a:spcAft>
                <a:spcPts val="1200"/>
              </a:spcAft>
              <a:buFont typeface="Arial" panose="020B0604020202020204" pitchFamily="34" charset="0"/>
              <a:buChar char="•"/>
            </a:pPr>
            <a:r>
              <a:rPr lang="en-US" sz="1500" b="1">
                <a:solidFill>
                  <a:srgbClr val="000000"/>
                </a:solidFill>
                <a:latin typeface="Arial" panose="020B0604020202020204"/>
              </a:rPr>
              <a:t>Western Benton County </a:t>
            </a:r>
            <a:r>
              <a:rPr lang="en-US" sz="1500">
                <a:solidFill>
                  <a:srgbClr val="000000"/>
                </a:solidFill>
                <a:latin typeface="Arial" panose="020B0604020202020204"/>
              </a:rPr>
              <a:t>saw a 10% population decline and now has the smallest population in the county (2,220 people). It also experienced a dramatic 56% drop in the number of children under age 6. However, it saw a large BIPOC population increase, 71%, in that same period. </a:t>
            </a:r>
          </a:p>
          <a:p>
            <a:pPr marL="557213" lvl="1" indent="-214313" defTabSz="685800">
              <a:spcAft>
                <a:spcPts val="1200"/>
              </a:spcAft>
              <a:buFont typeface="Arial" panose="020B0604020202020204" pitchFamily="34" charset="0"/>
              <a:buChar char="•"/>
            </a:pPr>
            <a:r>
              <a:rPr lang="en-US" sz="1500" b="1">
                <a:solidFill>
                  <a:srgbClr val="000000"/>
                </a:solidFill>
                <a:latin typeface="Arial" panose="020B0604020202020204"/>
              </a:rPr>
              <a:t>Central Benton County </a:t>
            </a:r>
            <a:r>
              <a:rPr lang="en-US" sz="1500">
                <a:solidFill>
                  <a:srgbClr val="000000"/>
                </a:solidFill>
                <a:latin typeface="Arial" panose="020B0604020202020204"/>
              </a:rPr>
              <a:t>grew by 10% overall, and its population of young children increased by 17%.</a:t>
            </a:r>
          </a:p>
          <a:p>
            <a:pPr marL="557213" lvl="1" indent="-214313" defTabSz="685800">
              <a:spcAft>
                <a:spcPts val="1200"/>
              </a:spcAft>
              <a:buFont typeface="Arial" panose="020B0604020202020204" pitchFamily="34" charset="0"/>
              <a:buChar char="•"/>
            </a:pPr>
            <a:r>
              <a:rPr lang="en-US" sz="1500" b="1">
                <a:solidFill>
                  <a:srgbClr val="000000"/>
                </a:solidFill>
                <a:latin typeface="Arial" panose="020B0604020202020204"/>
              </a:rPr>
              <a:t>Eastern Benton County </a:t>
            </a:r>
            <a:r>
              <a:rPr lang="en-US" sz="1500">
                <a:solidFill>
                  <a:srgbClr val="000000"/>
                </a:solidFill>
                <a:latin typeface="Arial" panose="020B0604020202020204"/>
              </a:rPr>
              <a:t>had a small decrease in total population (1%) but saw a slight increase (4%) in children under age 6</a:t>
            </a:r>
            <a:r>
              <a:rPr lang="en-US" sz="1350">
                <a:solidFill>
                  <a:srgbClr val="000000"/>
                </a:solidFill>
                <a:latin typeface="Arial" panose="020B0604020202020204"/>
              </a:rPr>
              <a:t>.</a:t>
            </a:r>
          </a:p>
          <a:p>
            <a:pPr marL="214313" indent="-214313" defTabSz="685800">
              <a:buFont typeface="Arial" panose="020B0604020202020204" pitchFamily="34" charset="0"/>
              <a:buChar char="•"/>
            </a:pPr>
            <a:endParaRPr lang="en-US" sz="1350">
              <a:solidFill>
                <a:srgbClr val="000000"/>
              </a:solidFill>
              <a:latin typeface="Arial" panose="020B0604020202020204"/>
            </a:endParaRPr>
          </a:p>
        </p:txBody>
      </p:sp>
    </p:spTree>
    <p:extLst>
      <p:ext uri="{BB962C8B-B14F-4D97-AF65-F5344CB8AC3E}">
        <p14:creationId xmlns:p14="http://schemas.microsoft.com/office/powerpoint/2010/main" val="4037145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523F2-A656-2A0C-29B2-E014CAA08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D8EB98-A0E4-CA17-A35A-3B7E8DD95543}"/>
              </a:ext>
            </a:extLst>
          </p:cNvPr>
          <p:cNvSpPr>
            <a:spLocks noGrp="1"/>
          </p:cNvSpPr>
          <p:nvPr>
            <p:ph type="title"/>
          </p:nvPr>
        </p:nvSpPr>
        <p:spPr/>
        <p:txBody>
          <a:bodyPr/>
          <a:lstStyle/>
          <a:p>
            <a:r>
              <a:rPr lang="en-US"/>
              <a:t>ECE Landscape Analysis:</a:t>
            </a:r>
            <a:br>
              <a:rPr lang="en-US"/>
            </a:br>
            <a:r>
              <a:rPr lang="en-US" sz="3000"/>
              <a:t>Supply and Demand Analysis</a:t>
            </a:r>
          </a:p>
        </p:txBody>
      </p:sp>
      <p:sp>
        <p:nvSpPr>
          <p:cNvPr id="3" name="Text Placeholder 2">
            <a:extLst>
              <a:ext uri="{FF2B5EF4-FFF2-40B4-BE49-F238E27FC236}">
                <a16:creationId xmlns:a16="http://schemas.microsoft.com/office/drawing/2014/main" id="{134B8B4B-EE89-362C-C5B4-4C12A62EB587}"/>
              </a:ext>
            </a:extLst>
          </p:cNvPr>
          <p:cNvSpPr>
            <a:spLocks noGrp="1"/>
          </p:cNvSpPr>
          <p:nvPr>
            <p:ph type="body" sz="quarter" idx="12"/>
          </p:nvPr>
        </p:nvSpPr>
        <p:spPr>
          <a:xfrm>
            <a:off x="228601" y="1428750"/>
            <a:ext cx="8321675" cy="2971800"/>
          </a:xfrm>
        </p:spPr>
        <p:txBody>
          <a:bodyPr/>
          <a:lstStyle/>
          <a:p>
            <a:pPr>
              <a:spcAft>
                <a:spcPts val="1200"/>
              </a:spcAft>
            </a:pPr>
            <a:r>
              <a:rPr lang="en-US" sz="1950">
                <a:solidFill>
                  <a:schemeClr val="tx1"/>
                </a:solidFill>
                <a:ea typeface="OpenSans-Regular"/>
                <a:cs typeface="Calibri" panose="020F0502020204030204" pitchFamily="34" charset="0"/>
              </a:rPr>
              <a:t>Over </a:t>
            </a:r>
            <a:r>
              <a:rPr lang="en-US" sz="1950" b="1">
                <a:solidFill>
                  <a:schemeClr val="tx1"/>
                </a:solidFill>
                <a:ea typeface="OpenSans-Regular"/>
                <a:cs typeface="Calibri" panose="020F0502020204030204" pitchFamily="34" charset="0"/>
              </a:rPr>
              <a:t>500</a:t>
            </a:r>
            <a:r>
              <a:rPr lang="en-US" sz="1950">
                <a:solidFill>
                  <a:schemeClr val="tx1"/>
                </a:solidFill>
                <a:ea typeface="OpenSans-Regular"/>
                <a:cs typeface="Calibri" panose="020F0502020204030204" pitchFamily="34" charset="0"/>
              </a:rPr>
              <a:t> additional slots needed to meet ECE demand in Benton County.</a:t>
            </a:r>
          </a:p>
          <a:p>
            <a:pPr>
              <a:spcAft>
                <a:spcPts val="1200"/>
              </a:spcAft>
            </a:pPr>
            <a:r>
              <a:rPr lang="en-US" sz="1950">
                <a:solidFill>
                  <a:schemeClr val="tx1"/>
                </a:solidFill>
                <a:ea typeface="OpenSans-Regular" pitchFamily="34" charset="-122"/>
                <a:cs typeface="Calibri" panose="020F0502020204030204" pitchFamily="34" charset="0"/>
              </a:rPr>
              <a:t>Shortage of </a:t>
            </a:r>
            <a:r>
              <a:rPr lang="en-US" sz="1950" b="1">
                <a:solidFill>
                  <a:schemeClr val="tx1"/>
                </a:solidFill>
                <a:ea typeface="OpenSans-Regular" pitchFamily="34" charset="-122"/>
                <a:cs typeface="Calibri" panose="020F0502020204030204" pitchFamily="34" charset="0"/>
              </a:rPr>
              <a:t>300</a:t>
            </a:r>
            <a:r>
              <a:rPr lang="en-US" sz="1950">
                <a:solidFill>
                  <a:schemeClr val="tx1"/>
                </a:solidFill>
                <a:ea typeface="OpenSans-Regular" pitchFamily="34" charset="-122"/>
                <a:cs typeface="Calibri" panose="020F0502020204030204" pitchFamily="34" charset="0"/>
              </a:rPr>
              <a:t> slots for children aged 0 to 2.</a:t>
            </a:r>
            <a:endParaRPr lang="en-US" sz="1950">
              <a:solidFill>
                <a:schemeClr val="tx1"/>
              </a:solidFill>
              <a:cs typeface="Calibri" panose="020F0502020204030204" pitchFamily="34" charset="0"/>
            </a:endParaRPr>
          </a:p>
          <a:p>
            <a:pPr>
              <a:spcAft>
                <a:spcPts val="1200"/>
              </a:spcAft>
            </a:pPr>
            <a:r>
              <a:rPr lang="en-US" sz="1950">
                <a:solidFill>
                  <a:schemeClr val="tx1"/>
                </a:solidFill>
                <a:ea typeface="OpenSans-Regular" pitchFamily="34" charset="-122"/>
                <a:cs typeface="Calibri" panose="020F0502020204030204" pitchFamily="34" charset="0"/>
              </a:rPr>
              <a:t>Gap of </a:t>
            </a:r>
            <a:r>
              <a:rPr lang="en-US" sz="1950" b="1">
                <a:solidFill>
                  <a:schemeClr val="tx1"/>
                </a:solidFill>
                <a:ea typeface="OpenSans-Regular" pitchFamily="34" charset="-122"/>
                <a:cs typeface="Calibri" panose="020F0502020204030204" pitchFamily="34" charset="0"/>
              </a:rPr>
              <a:t>220</a:t>
            </a:r>
            <a:r>
              <a:rPr lang="en-US" sz="1950">
                <a:solidFill>
                  <a:schemeClr val="tx1"/>
                </a:solidFill>
                <a:ea typeface="OpenSans-Regular" pitchFamily="34" charset="-122"/>
                <a:cs typeface="Calibri" panose="020F0502020204030204" pitchFamily="34" charset="0"/>
              </a:rPr>
              <a:t> slots for children aged 3 to 5.</a:t>
            </a:r>
            <a:endParaRPr lang="en-US" sz="1950">
              <a:solidFill>
                <a:schemeClr val="tx1"/>
              </a:solidFill>
              <a:cs typeface="Calibri" panose="020F0502020204030204" pitchFamily="34" charset="0"/>
            </a:endParaRPr>
          </a:p>
          <a:p>
            <a:pPr>
              <a:spcAft>
                <a:spcPts val="1200"/>
              </a:spcAft>
            </a:pPr>
            <a:r>
              <a:rPr lang="en-US" sz="1950">
                <a:solidFill>
                  <a:schemeClr val="tx1"/>
                </a:solidFill>
                <a:ea typeface="OpenSans-Regular"/>
                <a:cs typeface="Calibri" panose="020F0502020204030204" pitchFamily="34" charset="0"/>
              </a:rPr>
              <a:t>The gap of </a:t>
            </a:r>
            <a:r>
              <a:rPr lang="en-US" sz="1950" b="1">
                <a:solidFill>
                  <a:schemeClr val="tx1"/>
                </a:solidFill>
                <a:ea typeface="OpenSans-Regular"/>
                <a:cs typeface="Calibri" panose="020F0502020204030204" pitchFamily="34" charset="0"/>
              </a:rPr>
              <a:t>quality ECE </a:t>
            </a:r>
            <a:r>
              <a:rPr lang="en-US" sz="1950">
                <a:solidFill>
                  <a:schemeClr val="tx1"/>
                </a:solidFill>
                <a:ea typeface="OpenSans-Regular"/>
                <a:cs typeface="Calibri" panose="020F0502020204030204" pitchFamily="34" charset="0"/>
              </a:rPr>
              <a:t>services is nearly as large as the overall demand, due to a very few high-quality slots available</a:t>
            </a:r>
          </a:p>
          <a:p>
            <a:pPr>
              <a:spcAft>
                <a:spcPts val="1200"/>
              </a:spcAft>
            </a:pPr>
            <a:r>
              <a:rPr lang="en-US" sz="1950">
                <a:solidFill>
                  <a:schemeClr val="tx1"/>
                </a:solidFill>
                <a:cs typeface="Calibri" panose="020F0502020204030204" pitchFamily="34" charset="0"/>
              </a:rPr>
              <a:t>Lack of ECE services for children aged 0 to 2 both in overall </a:t>
            </a:r>
            <a:r>
              <a:rPr lang="en-US" sz="1950" b="1">
                <a:solidFill>
                  <a:schemeClr val="tx1"/>
                </a:solidFill>
                <a:cs typeface="Calibri" panose="020F0502020204030204" pitchFamily="34" charset="0"/>
              </a:rPr>
              <a:t>need</a:t>
            </a:r>
            <a:r>
              <a:rPr lang="en-US" sz="1950">
                <a:solidFill>
                  <a:schemeClr val="tx1"/>
                </a:solidFill>
                <a:cs typeface="Calibri" panose="020F0502020204030204" pitchFamily="34" charset="0"/>
              </a:rPr>
              <a:t> and </a:t>
            </a:r>
            <a:r>
              <a:rPr lang="en-US" sz="1950" b="1">
                <a:solidFill>
                  <a:schemeClr val="tx1"/>
                </a:solidFill>
                <a:cs typeface="Calibri" panose="020F0502020204030204" pitchFamily="34" charset="0"/>
              </a:rPr>
              <a:t>quality</a:t>
            </a:r>
            <a:r>
              <a:rPr lang="en-US" sz="1950">
                <a:solidFill>
                  <a:schemeClr val="tx1"/>
                </a:solidFill>
                <a:cs typeface="Calibri" panose="020F0502020204030204" pitchFamily="34" charset="0"/>
              </a:rPr>
              <a:t>.</a:t>
            </a:r>
          </a:p>
          <a:p>
            <a:endParaRPr lang="en-US" sz="1950">
              <a:solidFill>
                <a:schemeClr val="tx1"/>
              </a:solidFill>
              <a:ea typeface="OpenSans-Regular" pitchFamily="34" charset="-122"/>
              <a:cs typeface="Calibri" panose="020F0502020204030204" pitchFamily="34" charset="0"/>
            </a:endParaRPr>
          </a:p>
          <a:p>
            <a:endParaRPr lang="en-US" sz="1950">
              <a:solidFill>
                <a:schemeClr val="tx1"/>
              </a:solidFill>
              <a:ea typeface="OpenSans-Regular" pitchFamily="34" charset="-122"/>
              <a:cs typeface="Calibri" panose="020F0502020204030204" pitchFamily="34" charset="0"/>
            </a:endParaRPr>
          </a:p>
          <a:p>
            <a:endParaRPr lang="en-US" sz="1950">
              <a:solidFill>
                <a:schemeClr val="tx1"/>
              </a:solidFill>
              <a:cs typeface="Calibri" panose="020F0502020204030204" pitchFamily="34" charset="0"/>
            </a:endParaRPr>
          </a:p>
          <a:p>
            <a:endParaRPr lang="en-US" sz="1950">
              <a:solidFill>
                <a:schemeClr val="tx1"/>
              </a:solidFill>
              <a:cs typeface="Calibri" panose="020F0502020204030204" pitchFamily="34" charset="0"/>
            </a:endParaRPr>
          </a:p>
        </p:txBody>
      </p:sp>
    </p:spTree>
    <p:extLst>
      <p:ext uri="{BB962C8B-B14F-4D97-AF65-F5344CB8AC3E}">
        <p14:creationId xmlns:p14="http://schemas.microsoft.com/office/powerpoint/2010/main" val="3525538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37497-4F5B-7E9C-B4F3-8DC60C64F6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5388A4-FB01-457C-1DAB-8F672C2B0631}"/>
              </a:ext>
            </a:extLst>
          </p:cNvPr>
          <p:cNvSpPr>
            <a:spLocks noGrp="1"/>
          </p:cNvSpPr>
          <p:nvPr>
            <p:ph type="title"/>
          </p:nvPr>
        </p:nvSpPr>
        <p:spPr/>
        <p:txBody>
          <a:bodyPr/>
          <a:lstStyle/>
          <a:p>
            <a:r>
              <a:rPr lang="en-US"/>
              <a:t>ECE Landscape Analysis:</a:t>
            </a:r>
            <a:br>
              <a:rPr lang="en-US"/>
            </a:br>
            <a:r>
              <a:rPr lang="en-US" sz="3000"/>
              <a:t>Key Indicators</a:t>
            </a:r>
          </a:p>
        </p:txBody>
      </p:sp>
      <p:sp>
        <p:nvSpPr>
          <p:cNvPr id="3" name="Text Placeholder 2">
            <a:extLst>
              <a:ext uri="{FF2B5EF4-FFF2-40B4-BE49-F238E27FC236}">
                <a16:creationId xmlns:a16="http://schemas.microsoft.com/office/drawing/2014/main" id="{ECE68F2F-5A19-0F8A-D406-CD30831D78F8}"/>
              </a:ext>
            </a:extLst>
          </p:cNvPr>
          <p:cNvSpPr>
            <a:spLocks noGrp="1"/>
          </p:cNvSpPr>
          <p:nvPr>
            <p:ph type="body" sz="quarter" idx="12"/>
          </p:nvPr>
        </p:nvSpPr>
        <p:spPr>
          <a:xfrm>
            <a:off x="228601" y="1428750"/>
            <a:ext cx="8321675" cy="2971800"/>
          </a:xfrm>
        </p:spPr>
        <p:txBody>
          <a:bodyPr/>
          <a:lstStyle/>
          <a:p>
            <a:pPr marL="0" indent="0">
              <a:buNone/>
            </a:pPr>
            <a:endParaRPr lang="en-US">
              <a:solidFill>
                <a:schemeClr val="tx1"/>
              </a:solidFill>
              <a:ea typeface="OpenSans-Regular" pitchFamily="34" charset="-122"/>
              <a:cs typeface="Calibri" panose="020F0502020204030204" pitchFamily="34" charset="0"/>
            </a:endParaRPr>
          </a:p>
          <a:p>
            <a:endParaRPr lang="en-US">
              <a:solidFill>
                <a:schemeClr val="tx1"/>
              </a:solidFill>
              <a:ea typeface="OpenSans-Regular" pitchFamily="34" charset="-122"/>
              <a:cs typeface="Calibri" panose="020F0502020204030204" pitchFamily="34" charset="0"/>
            </a:endParaRPr>
          </a:p>
          <a:p>
            <a:endParaRPr lang="en-US">
              <a:solidFill>
                <a:schemeClr val="tx1"/>
              </a:solidFill>
              <a:cs typeface="Calibri" panose="020F0502020204030204" pitchFamily="34" charset="0"/>
            </a:endParaRPr>
          </a:p>
          <a:p>
            <a:endParaRPr lang="en-US">
              <a:solidFill>
                <a:schemeClr val="tx1"/>
              </a:solidFill>
              <a:cs typeface="Calibri" panose="020F0502020204030204" pitchFamily="34" charset="0"/>
            </a:endParaRPr>
          </a:p>
        </p:txBody>
      </p:sp>
      <p:sp>
        <p:nvSpPr>
          <p:cNvPr id="5" name="TextBox 4">
            <a:extLst>
              <a:ext uri="{FF2B5EF4-FFF2-40B4-BE49-F238E27FC236}">
                <a16:creationId xmlns:a16="http://schemas.microsoft.com/office/drawing/2014/main" id="{D113E6C8-7D6D-E3E5-A662-2A08D175225D}"/>
              </a:ext>
            </a:extLst>
          </p:cNvPr>
          <p:cNvSpPr txBox="1"/>
          <p:nvPr/>
        </p:nvSpPr>
        <p:spPr>
          <a:xfrm>
            <a:off x="459558" y="1428750"/>
            <a:ext cx="8208389" cy="3901068"/>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b="1">
                <a:solidFill>
                  <a:srgbClr val="000000"/>
                </a:solidFill>
                <a:latin typeface="Calibri" panose="020F0502020204030204" pitchFamily="34" charset="0"/>
                <a:cs typeface="Calibri" panose="020F0502020204030204" pitchFamily="34" charset="0"/>
              </a:rPr>
              <a:t>Affordability</a:t>
            </a:r>
          </a:p>
          <a:p>
            <a:pPr marL="557213" lvl="1" indent="-214313" defTabSz="685800">
              <a:buFont typeface="Arial" panose="020B0604020202020204" pitchFamily="34" charset="0"/>
              <a:buChar char="•"/>
            </a:pPr>
            <a:r>
              <a:rPr lang="en-US" sz="1350">
                <a:solidFill>
                  <a:srgbClr val="000000"/>
                </a:solidFill>
                <a:latin typeface="Calibri" panose="020F0502020204030204" pitchFamily="34" charset="0"/>
                <a:cs typeface="Calibri" panose="020F0502020204030204" pitchFamily="34" charset="0"/>
              </a:rPr>
              <a:t>Eastern Benton County stands out with the highest median family income, roughly $4,800 more than the county average. Central and Western Benton Counties have similar, slightly lower, income levels.</a:t>
            </a:r>
          </a:p>
          <a:p>
            <a:pPr marL="342900" lvl="1" defTabSz="685800"/>
            <a:endParaRPr lang="en-US" sz="400">
              <a:solidFill>
                <a:srgbClr val="000000"/>
              </a:solidFill>
              <a:latin typeface="Calibri" panose="020F0502020204030204" pitchFamily="34" charset="0"/>
              <a:cs typeface="Calibri" panose="020F0502020204030204" pitchFamily="34" charset="0"/>
            </a:endParaRPr>
          </a:p>
          <a:p>
            <a:pPr marL="214313" indent="-214313" defTabSz="685800">
              <a:buFont typeface="Arial" panose="020B0604020202020204" pitchFamily="34" charset="0"/>
              <a:buChar char="•"/>
            </a:pPr>
            <a:r>
              <a:rPr lang="en-US" sz="1350" b="1">
                <a:solidFill>
                  <a:srgbClr val="000000"/>
                </a:solidFill>
                <a:latin typeface="Calibri" panose="020F0502020204030204" pitchFamily="34" charset="0"/>
                <a:cs typeface="Calibri" panose="020F0502020204030204" pitchFamily="34" charset="0"/>
              </a:rPr>
              <a:t>Child Density</a:t>
            </a:r>
          </a:p>
          <a:p>
            <a:pPr marL="557213" lvl="1" indent="-214313" defTabSz="685800">
              <a:buFont typeface="Arial" panose="020B0604020202020204" pitchFamily="34" charset="0"/>
              <a:buChar char="•"/>
            </a:pPr>
            <a:r>
              <a:rPr lang="en-US" sz="1350">
                <a:solidFill>
                  <a:srgbClr val="000000"/>
                </a:solidFill>
                <a:latin typeface="Calibri" panose="020F0502020204030204" pitchFamily="34" charset="0"/>
                <a:cs typeface="Calibri" panose="020F0502020204030204" pitchFamily="34" charset="0"/>
              </a:rPr>
              <a:t>Benton County’s child population is very spread out, with just 1 to 2 children per square mile, similar to the least densely populated rural areas nationally. Western Benton has the lowest density, with just 1 child per square mile.</a:t>
            </a:r>
          </a:p>
          <a:p>
            <a:pPr marL="342900" lvl="1" defTabSz="685800"/>
            <a:endParaRPr lang="en-US" sz="400">
              <a:solidFill>
                <a:srgbClr val="000000"/>
              </a:solidFill>
              <a:latin typeface="Calibri" panose="020F0502020204030204" pitchFamily="34" charset="0"/>
              <a:cs typeface="Calibri" panose="020F0502020204030204" pitchFamily="34" charset="0"/>
            </a:endParaRPr>
          </a:p>
          <a:p>
            <a:pPr marL="214313" indent="-214313" defTabSz="685800">
              <a:buFont typeface="Arial" panose="020B0604020202020204" pitchFamily="34" charset="0"/>
              <a:buChar char="•"/>
            </a:pPr>
            <a:r>
              <a:rPr lang="en-US" sz="1350" b="1">
                <a:solidFill>
                  <a:srgbClr val="000000"/>
                </a:solidFill>
                <a:latin typeface="Calibri" panose="020F0502020204030204" pitchFamily="34" charset="0"/>
                <a:cs typeface="Calibri" panose="020F0502020204030204" pitchFamily="34" charset="0"/>
              </a:rPr>
              <a:t>Parents in the Workforce</a:t>
            </a:r>
          </a:p>
          <a:p>
            <a:pPr marL="557213" lvl="1" indent="-214313" defTabSz="685800">
              <a:buFont typeface="Arial" panose="020B0604020202020204" pitchFamily="34" charset="0"/>
              <a:buChar char="•"/>
            </a:pPr>
            <a:r>
              <a:rPr lang="en-US" sz="1350">
                <a:solidFill>
                  <a:srgbClr val="000000"/>
                </a:solidFill>
                <a:latin typeface="Calibri" panose="020F0502020204030204" pitchFamily="34" charset="0"/>
                <a:cs typeface="Calibri" panose="020F0502020204030204" pitchFamily="34" charset="0"/>
              </a:rPr>
              <a:t>In rural areas, childcare responsibilities often affect whether parents can work. One study found that 86% of rural parents who aren't working cite childcare as a factor. This is reflected in Benton County: fewer than half of parents in Central and Western Benton are working, while Eastern Benton has significantly more working parents, 18 percentage points above the county average.</a:t>
            </a:r>
          </a:p>
          <a:p>
            <a:pPr marL="342900" lvl="1" defTabSz="685800"/>
            <a:endParaRPr lang="en-US" sz="400" b="1">
              <a:solidFill>
                <a:srgbClr val="000000"/>
              </a:solidFill>
              <a:latin typeface="Calibri" panose="020F0502020204030204" pitchFamily="34" charset="0"/>
              <a:cs typeface="Calibri" panose="020F0502020204030204" pitchFamily="34" charset="0"/>
            </a:endParaRPr>
          </a:p>
          <a:p>
            <a:pPr marL="214313" indent="-214313" defTabSz="685800">
              <a:buFont typeface="Arial" panose="020B0604020202020204" pitchFamily="34" charset="0"/>
              <a:buChar char="•"/>
            </a:pPr>
            <a:r>
              <a:rPr lang="en-US" sz="1350" b="1">
                <a:solidFill>
                  <a:srgbClr val="000000"/>
                </a:solidFill>
                <a:latin typeface="Calibri" panose="020F0502020204030204" pitchFamily="34" charset="0"/>
                <a:cs typeface="Calibri" panose="020F0502020204030204" pitchFamily="34" charset="0"/>
              </a:rPr>
              <a:t>Commute Times</a:t>
            </a:r>
          </a:p>
          <a:p>
            <a:pPr marL="557213" lvl="1" indent="-214313" defTabSz="685800">
              <a:buFont typeface="Arial" panose="020B0604020202020204" pitchFamily="34" charset="0"/>
              <a:buChar char="•"/>
            </a:pPr>
            <a:r>
              <a:rPr lang="en-US" sz="1350">
                <a:solidFill>
                  <a:srgbClr val="000000"/>
                </a:solidFill>
                <a:latin typeface="Calibri" panose="020F0502020204030204" pitchFamily="34" charset="0"/>
                <a:cs typeface="Calibri" panose="020F0502020204030204" pitchFamily="34" charset="0"/>
              </a:rPr>
              <a:t>Long commutes make it even harder for families to access care. In rural areas, just 26% of parents find care within five miles. Commutes in Benton County reflect this trend: Western Benton has the longest average travel time at 30 minutes, compared to the county average of 26 minutes.</a:t>
            </a:r>
          </a:p>
          <a:p>
            <a:pPr marL="214313" indent="-214313" defTabSz="685800">
              <a:buFont typeface="Arial" panose="020B0604020202020204" pitchFamily="34" charset="0"/>
              <a:buChar char="•"/>
            </a:pPr>
            <a:endParaRPr lang="en-US" sz="135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5461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Title/Breakers">
  <a:themeElements>
    <a:clrScheme name="Custom 1">
      <a:dk1>
        <a:srgbClr val="000000"/>
      </a:dk1>
      <a:lt1>
        <a:srgbClr val="FFFFFF"/>
      </a:lt1>
      <a:dk2>
        <a:srgbClr val="E03C31"/>
      </a:dk2>
      <a:lt2>
        <a:srgbClr val="7C878E"/>
      </a:lt2>
      <a:accent1>
        <a:srgbClr val="7474C1"/>
      </a:accent1>
      <a:accent2>
        <a:srgbClr val="007377"/>
      </a:accent2>
      <a:accent3>
        <a:srgbClr val="E3E4E5"/>
      </a:accent3>
      <a:accent4>
        <a:srgbClr val="DAAA00"/>
      </a:accent4>
      <a:accent5>
        <a:srgbClr val="5B7F95"/>
      </a:accent5>
      <a:accent6>
        <a:srgbClr val="ED8B00"/>
      </a:accent6>
      <a:hlink>
        <a:srgbClr val="7C878E"/>
      </a:hlink>
      <a:folHlink>
        <a:srgbClr val="7C87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5C66647C-695F-40F2-9349-35C769C5E47E}" vid="{5C28E24D-C795-451E-A604-A09EA2860D74}"/>
    </a:ext>
  </a:extLst>
</a:theme>
</file>

<file path=ppt/theme/theme2.xml><?xml version="1.0" encoding="utf-8"?>
<a:theme xmlns:a="http://schemas.openxmlformats.org/drawingml/2006/main" name="1_Title/Breakers">
  <a:themeElements>
    <a:clrScheme name="Custom 1">
      <a:dk1>
        <a:srgbClr val="000000"/>
      </a:dk1>
      <a:lt1>
        <a:srgbClr val="FFFFFF"/>
      </a:lt1>
      <a:dk2>
        <a:srgbClr val="E03C31"/>
      </a:dk2>
      <a:lt2>
        <a:srgbClr val="7C878E"/>
      </a:lt2>
      <a:accent1>
        <a:srgbClr val="7474C1"/>
      </a:accent1>
      <a:accent2>
        <a:srgbClr val="007377"/>
      </a:accent2>
      <a:accent3>
        <a:srgbClr val="E3E4E5"/>
      </a:accent3>
      <a:accent4>
        <a:srgbClr val="DAAA00"/>
      </a:accent4>
      <a:accent5>
        <a:srgbClr val="5B7F95"/>
      </a:accent5>
      <a:accent6>
        <a:srgbClr val="ED8B00"/>
      </a:accent6>
      <a:hlink>
        <a:srgbClr val="7C878E"/>
      </a:hlink>
      <a:folHlink>
        <a:srgbClr val="7C87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5C66647C-695F-40F2-9349-35C769C5E47E}" vid="{5C28E24D-C795-451E-A604-A09EA2860D74}"/>
    </a:ext>
  </a:extLst>
</a:theme>
</file>

<file path=ppt/theme/theme3.xml><?xml version="1.0" encoding="utf-8"?>
<a:theme xmlns:a="http://schemas.openxmlformats.org/drawingml/2006/main" name="2_Title/Breakers">
  <a:themeElements>
    <a:clrScheme name="Custom 1">
      <a:dk1>
        <a:srgbClr val="000000"/>
      </a:dk1>
      <a:lt1>
        <a:srgbClr val="FFFFFF"/>
      </a:lt1>
      <a:dk2>
        <a:srgbClr val="E03C31"/>
      </a:dk2>
      <a:lt2>
        <a:srgbClr val="7C878E"/>
      </a:lt2>
      <a:accent1>
        <a:srgbClr val="7474C1"/>
      </a:accent1>
      <a:accent2>
        <a:srgbClr val="007377"/>
      </a:accent2>
      <a:accent3>
        <a:srgbClr val="E3E4E5"/>
      </a:accent3>
      <a:accent4>
        <a:srgbClr val="DAAA00"/>
      </a:accent4>
      <a:accent5>
        <a:srgbClr val="5B7F95"/>
      </a:accent5>
      <a:accent6>
        <a:srgbClr val="ED8B00"/>
      </a:accent6>
      <a:hlink>
        <a:srgbClr val="7C878E"/>
      </a:hlink>
      <a:folHlink>
        <a:srgbClr val="7C87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5C66647C-695F-40F2-9349-35C769C5E47E}" vid="{5C28E24D-C795-451E-A604-A09EA2860D7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59e4eb1-85e9-4a39-b588-eaa818059c19" xsi:nil="true"/>
    <lcf76f155ced4ddcb4097134ff3c332f xmlns="f07d1d28-d1b6-4cf9-9616-4d348265c7a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AAE955535D2E49BCC8E909CBBDF91B" ma:contentTypeVersion="19" ma:contentTypeDescription="Create a new document." ma:contentTypeScope="" ma:versionID="230028dbf8d10967c08c93ce1b816f6d">
  <xsd:schema xmlns:xsd="http://www.w3.org/2001/XMLSchema" xmlns:xs="http://www.w3.org/2001/XMLSchema" xmlns:p="http://schemas.microsoft.com/office/2006/metadata/properties" xmlns:ns2="a59e4eb1-85e9-4a39-b588-eaa818059c19" xmlns:ns3="f07d1d28-d1b6-4cf9-9616-4d348265c7ac" targetNamespace="http://schemas.microsoft.com/office/2006/metadata/properties" ma:root="true" ma:fieldsID="95debb8450521d40e84564f2b8c46e9b" ns2:_="" ns3:_="">
    <xsd:import namespace="a59e4eb1-85e9-4a39-b588-eaa818059c19"/>
    <xsd:import namespace="f07d1d28-d1b6-4cf9-9616-4d348265c7a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9e4eb1-85e9-4a39-b588-eaa818059c1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9d00107-ce0f-4545-a57b-eb501bef7eed}" ma:internalName="TaxCatchAll" ma:showField="CatchAllData" ma:web="a59e4eb1-85e9-4a39-b588-eaa818059c1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07d1d28-d1b6-4cf9-9616-4d348265c7a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c835d68-44b4-4dad-b4ef-b013543ffd5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B9B76E-CAE2-44D6-9E65-2F2E7ADAF5FF}">
  <ds:schemaRefs>
    <ds:schemaRef ds:uri="http://schemas.microsoft.com/sharepoint/v3/contenttype/forms"/>
  </ds:schemaRefs>
</ds:datastoreItem>
</file>

<file path=customXml/itemProps2.xml><?xml version="1.0" encoding="utf-8"?>
<ds:datastoreItem xmlns:ds="http://schemas.openxmlformats.org/officeDocument/2006/customXml" ds:itemID="{2CB2B784-F895-4661-B039-85B0ECB6BFF6}">
  <ds:schemaRefs>
    <ds:schemaRef ds:uri="4b984147-43a5-4b90-9103-8939547d917a"/>
    <ds:schemaRef ds:uri="http://purl.org/dc/dcmitype/"/>
    <ds:schemaRef ds:uri="http://purl.org/dc/terms/"/>
    <ds:schemaRef ds:uri="http://schemas.microsoft.com/office/2006/documentManagement/types"/>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207a3aba-3adf-401c-9b07-9851866b6b65"/>
    <ds:schemaRef ds:uri="http://purl.org/dc/elements/1.1/"/>
    <ds:schemaRef ds:uri="a59e4eb1-85e9-4a39-b588-eaa818059c19"/>
    <ds:schemaRef ds:uri="f07d1d28-d1b6-4cf9-9616-4d348265c7ac"/>
  </ds:schemaRefs>
</ds:datastoreItem>
</file>

<file path=customXml/itemProps3.xml><?xml version="1.0" encoding="utf-8"?>
<ds:datastoreItem xmlns:ds="http://schemas.openxmlformats.org/officeDocument/2006/customXml" ds:itemID="{A3F7FA25-D232-4D14-AE34-107BEAE821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9e4eb1-85e9-4a39-b588-eaa818059c19"/>
    <ds:schemaRef ds:uri="f07d1d28-d1b6-4cf9-9616-4d348265c7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456eb4b-ea7b-49a1-86f2-afab0067d887}" enabled="0" method="" siteId="{a456eb4b-ea7b-49a1-86f2-afab0067d887}" removed="1"/>
</clbl:labelList>
</file>

<file path=docProps/app.xml><?xml version="1.0" encoding="utf-8"?>
<Properties xmlns="http://schemas.openxmlformats.org/officeDocument/2006/extended-properties" xmlns:vt="http://schemas.openxmlformats.org/officeDocument/2006/docPropsVTypes">
  <Template/>
  <TotalTime>54</TotalTime>
  <Words>5206</Words>
  <Application>Microsoft Office PowerPoint</Application>
  <PresentationFormat>On-screen Show (16:9)</PresentationFormat>
  <Paragraphs>510</Paragraphs>
  <Slides>45</Slides>
  <Notes>43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45</vt:i4>
      </vt:variant>
    </vt:vector>
  </HeadingPairs>
  <TitlesOfParts>
    <vt:vector size="55" baseType="lpstr">
      <vt:lpstr>Aptos</vt:lpstr>
      <vt:lpstr>Arial</vt:lpstr>
      <vt:lpstr>Calibri</vt:lpstr>
      <vt:lpstr>Cambria</vt:lpstr>
      <vt:lpstr>OpenSans-Regular</vt:lpstr>
      <vt:lpstr>Scala Sans Pro</vt:lpstr>
      <vt:lpstr>Times New Roman</vt:lpstr>
      <vt:lpstr>Title/Breakers</vt:lpstr>
      <vt:lpstr>1_Title/Breakers</vt:lpstr>
      <vt:lpstr>2_Title/Breakers</vt:lpstr>
      <vt:lpstr>Benton County Early Childcare Feasibility Study Summary of Findings  June 2025 – Final Presentation</vt:lpstr>
      <vt:lpstr>Table of Contents </vt:lpstr>
      <vt:lpstr>Early Childcare Feasibility Study: Project Intent</vt:lpstr>
      <vt:lpstr>Process &amp; Methodology: Facility Feasibility Analysis</vt:lpstr>
      <vt:lpstr>Process &amp; Methodology: Community Data Insights</vt:lpstr>
      <vt:lpstr>ECE Landscape Analysis  </vt:lpstr>
      <vt:lpstr>ECE Landscape Analysis: Area Demographics</vt:lpstr>
      <vt:lpstr>ECE Landscape Analysis: Supply and Demand Analysis</vt:lpstr>
      <vt:lpstr>ECE Landscape Analysis: Key Indicators</vt:lpstr>
      <vt:lpstr>ECE Landscape Analysis: Major Employers</vt:lpstr>
      <vt:lpstr>ECE Landscape Analysis: Employer Commuting Patterns</vt:lpstr>
      <vt:lpstr>ECE Landscape Analysis: Challenges</vt:lpstr>
      <vt:lpstr>ECE Landscape Analysis: Opportunities</vt:lpstr>
      <vt:lpstr>ECE Landscape Analysis: Key Takeaways</vt:lpstr>
      <vt:lpstr>ECE Landscape Analysis: Online Report</vt:lpstr>
      <vt:lpstr>Site Visit &amp;  Facility Assessments  </vt:lpstr>
      <vt:lpstr>Site Analysis: Fowler Christian Church</vt:lpstr>
      <vt:lpstr>Site Analysis: Fowler Christian Church</vt:lpstr>
      <vt:lpstr>Site Analysis: Oxford School Site</vt:lpstr>
      <vt:lpstr>Site Analysis: Carter Street Site</vt:lpstr>
      <vt:lpstr>Site Analysis: Carter Street Site</vt:lpstr>
      <vt:lpstr>Site Analysis: Boswell Grocery</vt:lpstr>
      <vt:lpstr>Site Analysis: Bolin Property, Otterbein</vt:lpstr>
      <vt:lpstr>Development Scenarios  </vt:lpstr>
      <vt:lpstr>Development Scenario A: Rehab of Fowler Christian Church</vt:lpstr>
      <vt:lpstr>Development Scenario A: Rehab of Fowler Christian Church</vt:lpstr>
      <vt:lpstr>Development Scenario B: Rehab/Addition to Carter Street Church</vt:lpstr>
      <vt:lpstr>Development Scenario C: Oxford School Site Layout 1</vt:lpstr>
      <vt:lpstr>Development Scenario C: Oxford School Site Layout 1</vt:lpstr>
      <vt:lpstr>Development Scenario C: Oxford School Site Layout 2</vt:lpstr>
      <vt:lpstr>Development Scenario C: Oxford School Site Layout 2</vt:lpstr>
      <vt:lpstr>Scenarios Comparisons  </vt:lpstr>
      <vt:lpstr>Scenario Comparisons: Site Assumptions</vt:lpstr>
      <vt:lpstr>Scenario Comparisons: Development Costs</vt:lpstr>
      <vt:lpstr>Scenario Comparisons: Development Costs</vt:lpstr>
      <vt:lpstr>Scenario Comparisons: Affordability of Care</vt:lpstr>
      <vt:lpstr>Scenario Comparisons: Affordability of Care</vt:lpstr>
      <vt:lpstr>Scenario Comparisons: Affordability of Care</vt:lpstr>
      <vt:lpstr>Scenario Comparisons: Affordability of Care</vt:lpstr>
      <vt:lpstr>Scenario Comparisons: Affordability of Care</vt:lpstr>
      <vt:lpstr>Scenario Comparisons: Affordability of Care</vt:lpstr>
      <vt:lpstr>Scenario Comparisons: ECE Operations</vt:lpstr>
      <vt:lpstr>Final Recommendations &amp; Next Steps  </vt:lpstr>
      <vt:lpstr> Next Steps</vt:lpstr>
      <vt:lpstr> Attachments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Diasporal Rhythms</dc:title>
  <dc:creator>Yarbrough, Andrea</dc:creator>
  <cp:lastModifiedBy>Tyler W Wright</cp:lastModifiedBy>
  <cp:revision>4</cp:revision>
  <cp:lastPrinted>2023-06-14T16:56:07Z</cp:lastPrinted>
  <dcterms:created xsi:type="dcterms:W3CDTF">2023-05-12T18:11:34Z</dcterms:created>
  <dcterms:modified xsi:type="dcterms:W3CDTF">2025-10-03T14:59:28Z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0x0101002BAAE955535D2E49BCC8E909CBBDF91B</vt:lpwstr>
  </property>
  <property fmtid="{D5CDD505-2E9C-101B-9397-08002B2CF9AE}" pid="3" name="MediaServiceImageTags">
    <vt:lpwstr/>
  </property>
</Properties>
</file>